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4"/>
  </p:notesMasterIdLst>
  <p:sldIdLst>
    <p:sldId id="293" r:id="rId2"/>
    <p:sldId id="294" r:id="rId3"/>
    <p:sldId id="295" r:id="rId4"/>
    <p:sldId id="296" r:id="rId5"/>
    <p:sldId id="297" r:id="rId6"/>
    <p:sldId id="298" r:id="rId7"/>
    <p:sldId id="300" r:id="rId8"/>
    <p:sldId id="282" r:id="rId9"/>
    <p:sldId id="301" r:id="rId10"/>
    <p:sldId id="302" r:id="rId11"/>
    <p:sldId id="299" r:id="rId12"/>
    <p:sldId id="284" r:id="rId13"/>
    <p:sldId id="285" r:id="rId14"/>
    <p:sldId id="286" r:id="rId15"/>
    <p:sldId id="287" r:id="rId16"/>
    <p:sldId id="288" r:id="rId17"/>
    <p:sldId id="289" r:id="rId18"/>
    <p:sldId id="290" r:id="rId19"/>
    <p:sldId id="291" r:id="rId20"/>
    <p:sldId id="304" r:id="rId21"/>
    <p:sldId id="270" r:id="rId22"/>
    <p:sldId id="303" r:id="rId23"/>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snapToGrid="0">
      <p:cViewPr varScale="1">
        <p:scale>
          <a:sx n="81" d="100"/>
          <a:sy n="81" d="100"/>
        </p:scale>
        <p:origin x="744"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99B2C2-3260-4A16-8317-5FD4DBABC5AD}" type="datetimeFigureOut">
              <a:rPr lang="en-US" smtClean="0"/>
              <a:t>1/29/2024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15BBD8-364B-4CC4-ABDE-1B72168976B4}" type="slidenum">
              <a:rPr lang="en-US" smtClean="0"/>
              <a:t>‹#›</a:t>
            </a:fld>
            <a:endParaRPr lang="en-US"/>
          </a:p>
        </p:txBody>
      </p:sp>
    </p:spTree>
    <p:extLst>
      <p:ext uri="{BB962C8B-B14F-4D97-AF65-F5344CB8AC3E}">
        <p14:creationId xmlns:p14="http://schemas.microsoft.com/office/powerpoint/2010/main" val="4019361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15BBD8-364B-4CC4-ABDE-1B72168976B4}" type="slidenum">
              <a:rPr lang="en-US" smtClean="0"/>
              <a:pPr/>
              <a:t>5</a:t>
            </a:fld>
            <a:endParaRPr lang="en-US"/>
          </a:p>
        </p:txBody>
      </p:sp>
    </p:spTree>
    <p:extLst>
      <p:ext uri="{BB962C8B-B14F-4D97-AF65-F5344CB8AC3E}">
        <p14:creationId xmlns:p14="http://schemas.microsoft.com/office/powerpoint/2010/main" val="1683819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15BBD8-364B-4CC4-ABDE-1B72168976B4}" type="slidenum">
              <a:rPr lang="en-US" smtClean="0"/>
              <a:pPr/>
              <a:t>11</a:t>
            </a:fld>
            <a:endParaRPr lang="en-US"/>
          </a:p>
        </p:txBody>
      </p:sp>
    </p:spTree>
    <p:extLst>
      <p:ext uri="{BB962C8B-B14F-4D97-AF65-F5344CB8AC3E}">
        <p14:creationId xmlns:p14="http://schemas.microsoft.com/office/powerpoint/2010/main" val="200592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2861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0825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856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9534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68939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10998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3576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2"/>
            <a:ext cx="103632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8D88BCF-CE4B-4DA2-AA27-2352B0669941}" type="datetime1">
              <a:rPr lang="en-US" smtClean="0"/>
              <a:t>1/29/2024</a:t>
            </a:fld>
            <a:endParaRPr lang="en-US"/>
          </a:p>
        </p:txBody>
      </p:sp>
      <p:sp>
        <p:nvSpPr>
          <p:cNvPr id="5" name="Footer Placeholder 4"/>
          <p:cNvSpPr>
            <a:spLocks noGrp="1"/>
          </p:cNvSpPr>
          <p:nvPr>
            <p:ph type="ftr" sz="quarter" idx="11"/>
          </p:nvPr>
        </p:nvSpPr>
        <p:spPr/>
        <p:txBody>
          <a:bodyPr/>
          <a:lstStyle/>
          <a:p>
            <a:r>
              <a:rPr lang="en-US"/>
              <a:t>KVAH Billing</a:t>
            </a:r>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605330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D74C1C8-F02A-43D6-B9C4-118B24C434E6}" type="datetime1">
              <a:rPr lang="en-US" smtClean="0"/>
              <a:t>1/29/2024</a:t>
            </a:fld>
            <a:endParaRPr lang="en-US"/>
          </a:p>
        </p:txBody>
      </p:sp>
      <p:sp>
        <p:nvSpPr>
          <p:cNvPr id="5" name="Footer Placeholder 4"/>
          <p:cNvSpPr>
            <a:spLocks noGrp="1"/>
          </p:cNvSpPr>
          <p:nvPr>
            <p:ph type="ftr" sz="quarter" idx="11"/>
          </p:nvPr>
        </p:nvSpPr>
        <p:spPr/>
        <p:txBody>
          <a:bodyPr/>
          <a:lstStyle/>
          <a:p>
            <a:r>
              <a:rPr lang="en-US"/>
              <a:t>KVAH Billing</a:t>
            </a:r>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915072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39"/>
            <a:ext cx="36576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12800" y="274639"/>
            <a:ext cx="10769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1DB045D-E2F7-449F-BF1F-695BC8B02B6F}" type="datetime1">
              <a:rPr lang="en-US" smtClean="0"/>
              <a:t>1/29/2024</a:t>
            </a:fld>
            <a:endParaRPr lang="en-US"/>
          </a:p>
        </p:txBody>
      </p:sp>
      <p:sp>
        <p:nvSpPr>
          <p:cNvPr id="5" name="Footer Placeholder 4"/>
          <p:cNvSpPr>
            <a:spLocks noGrp="1"/>
          </p:cNvSpPr>
          <p:nvPr>
            <p:ph type="ftr" sz="quarter" idx="11"/>
          </p:nvPr>
        </p:nvSpPr>
        <p:spPr/>
        <p:txBody>
          <a:bodyPr/>
          <a:lstStyle/>
          <a:p>
            <a:r>
              <a:rPr lang="en-US"/>
              <a:t>KVAH Billing</a:t>
            </a:r>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997166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7ECAA2D-F9D5-4AAB-9191-40BF0C7233F9}" type="datetime1">
              <a:rPr lang="en-US" smtClean="0"/>
              <a:t>1/29/2024</a:t>
            </a:fld>
            <a:endParaRPr lang="en-US"/>
          </a:p>
        </p:txBody>
      </p:sp>
      <p:sp>
        <p:nvSpPr>
          <p:cNvPr id="5" name="Footer Placeholder 4"/>
          <p:cNvSpPr>
            <a:spLocks noGrp="1"/>
          </p:cNvSpPr>
          <p:nvPr>
            <p:ph type="ftr" sz="quarter" idx="11"/>
          </p:nvPr>
        </p:nvSpPr>
        <p:spPr/>
        <p:txBody>
          <a:bodyPr/>
          <a:lstStyle/>
          <a:p>
            <a:r>
              <a:rPr lang="en-US"/>
              <a:t>KVAH Billing</a:t>
            </a:r>
            <a:endParaRPr lang="en-US" dirty="0"/>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pic>
        <p:nvPicPr>
          <p:cNvPr id="7" name="Picture 6" descr="F:\Niranjan Work\A I S S M S\AISSMS PPT Profile Page\PPT Design 6\04.jpg04"/>
          <p:cNvPicPr>
            <a:picLocks noChangeAspect="1"/>
          </p:cNvPicPr>
          <p:nvPr userDrawn="1"/>
        </p:nvPicPr>
        <p:blipFill>
          <a:blip r:embed="rId2"/>
          <a:srcRect/>
          <a:stretch>
            <a:fillRect/>
          </a:stretch>
        </p:blipFill>
        <p:spPr>
          <a:xfrm>
            <a:off x="0" y="0"/>
            <a:ext cx="12186920" cy="6858635"/>
          </a:xfrm>
          <a:prstGeom prst="rect">
            <a:avLst/>
          </a:prstGeom>
        </p:spPr>
      </p:pic>
      <p:pic>
        <p:nvPicPr>
          <p:cNvPr id="8" name="Picture 7" descr="IOIT 2"/>
          <p:cNvPicPr/>
          <p:nvPr userDrawn="1"/>
        </p:nvPicPr>
        <p:blipFill>
          <a:blip r:embed="rId3" cstate="print">
            <a:extLst>
              <a:ext uri="{28A0092B-C50C-407E-A947-70E740481C1C}">
                <a14:useLocalDpi xmlns:a14="http://schemas.microsoft.com/office/drawing/2010/main" val="0"/>
              </a:ext>
            </a:extLst>
          </a:blip>
          <a:srcRect b="15068"/>
          <a:stretch>
            <a:fillRect/>
          </a:stretch>
        </p:blipFill>
        <p:spPr bwMode="auto">
          <a:xfrm>
            <a:off x="5125421" y="6401372"/>
            <a:ext cx="2098040" cy="387667"/>
          </a:xfrm>
          <a:prstGeom prst="rect">
            <a:avLst/>
          </a:prstGeom>
          <a:noFill/>
          <a:ln>
            <a:noFill/>
          </a:ln>
        </p:spPr>
      </p:pic>
    </p:spTree>
    <p:extLst>
      <p:ext uri="{BB962C8B-B14F-4D97-AF65-F5344CB8AC3E}">
        <p14:creationId xmlns:p14="http://schemas.microsoft.com/office/powerpoint/2010/main" val="102619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7"/>
            <a:ext cx="103632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464183-3CED-4BFD-B1EE-8E1D99CE113E}" type="datetime1">
              <a:rPr lang="en-US" smtClean="0"/>
              <a:t>1/29/2024</a:t>
            </a:fld>
            <a:endParaRPr lang="en-US"/>
          </a:p>
        </p:txBody>
      </p:sp>
      <p:sp>
        <p:nvSpPr>
          <p:cNvPr id="5" name="Footer Placeholder 4"/>
          <p:cNvSpPr>
            <a:spLocks noGrp="1"/>
          </p:cNvSpPr>
          <p:nvPr>
            <p:ph type="ftr" sz="quarter" idx="11"/>
          </p:nvPr>
        </p:nvSpPr>
        <p:spPr/>
        <p:txBody>
          <a:bodyPr/>
          <a:lstStyle/>
          <a:p>
            <a:r>
              <a:rPr lang="en-US"/>
              <a:t>KVAH Billing</a:t>
            </a:r>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146507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12800" y="1600204"/>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8229600" y="1600204"/>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9E05FEB-5051-4574-A2FC-274E301CD6C3}" type="datetime1">
              <a:rPr lang="en-US" smtClean="0"/>
              <a:t>1/29/2024</a:t>
            </a:fld>
            <a:endParaRPr lang="en-US"/>
          </a:p>
        </p:txBody>
      </p:sp>
      <p:sp>
        <p:nvSpPr>
          <p:cNvPr id="6" name="Footer Placeholder 5"/>
          <p:cNvSpPr>
            <a:spLocks noGrp="1"/>
          </p:cNvSpPr>
          <p:nvPr>
            <p:ph type="ftr" sz="quarter" idx="11"/>
          </p:nvPr>
        </p:nvSpPr>
        <p:spPr/>
        <p:txBody>
          <a:bodyPr/>
          <a:lstStyle/>
          <a:p>
            <a:r>
              <a:rPr lang="en-US"/>
              <a:t>KVAH Billing</a:t>
            </a:r>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658429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3372"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E6BD0BD-0D0B-4DBD-8772-816AF5B5005D}" type="datetime1">
              <a:rPr lang="en-US" smtClean="0"/>
              <a:t>1/29/2024</a:t>
            </a:fld>
            <a:endParaRPr lang="en-US"/>
          </a:p>
        </p:txBody>
      </p:sp>
      <p:sp>
        <p:nvSpPr>
          <p:cNvPr id="8" name="Footer Placeholder 7"/>
          <p:cNvSpPr>
            <a:spLocks noGrp="1"/>
          </p:cNvSpPr>
          <p:nvPr>
            <p:ph type="ftr" sz="quarter" idx="11"/>
          </p:nvPr>
        </p:nvSpPr>
        <p:spPr/>
        <p:txBody>
          <a:bodyPr/>
          <a:lstStyle/>
          <a:p>
            <a:r>
              <a:rPr lang="en-US"/>
              <a:t>KVAH Billing</a:t>
            </a:r>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41794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51CC12C-2B9F-424F-AB2E-DBDB4C714413}" type="datetime1">
              <a:rPr lang="en-US" smtClean="0"/>
              <a:t>1/29/2024</a:t>
            </a:fld>
            <a:endParaRPr lang="en-US"/>
          </a:p>
        </p:txBody>
      </p:sp>
      <p:sp>
        <p:nvSpPr>
          <p:cNvPr id="4" name="Footer Placeholder 3"/>
          <p:cNvSpPr>
            <a:spLocks noGrp="1"/>
          </p:cNvSpPr>
          <p:nvPr>
            <p:ph type="ftr" sz="quarter" idx="11"/>
          </p:nvPr>
        </p:nvSpPr>
        <p:spPr/>
        <p:txBody>
          <a:bodyPr/>
          <a:lstStyle/>
          <a:p>
            <a:r>
              <a:rPr lang="en-US"/>
              <a:t>KVAH Billing</a:t>
            </a:r>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907585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4CDD94-3DF6-4E84-A573-B1784C390F8A}" type="datetime1">
              <a:rPr lang="en-US" smtClean="0"/>
              <a:t>1/29/2024</a:t>
            </a:fld>
            <a:endParaRPr lang="en-US"/>
          </a:p>
        </p:txBody>
      </p:sp>
      <p:sp>
        <p:nvSpPr>
          <p:cNvPr id="3" name="Footer Placeholder 2"/>
          <p:cNvSpPr>
            <a:spLocks noGrp="1"/>
          </p:cNvSpPr>
          <p:nvPr>
            <p:ph type="ftr" sz="quarter" idx="11"/>
          </p:nvPr>
        </p:nvSpPr>
        <p:spPr/>
        <p:txBody>
          <a:bodyPr/>
          <a:lstStyle/>
          <a:p>
            <a:r>
              <a:rPr lang="en-US"/>
              <a:t>KVAH Billing</a:t>
            </a:r>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287602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09603"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894D07-C0AC-4D2D-B8FA-1E2E9676975C}" type="datetime1">
              <a:rPr lang="en-US" smtClean="0"/>
              <a:t>1/29/2024</a:t>
            </a:fld>
            <a:endParaRPr lang="en-US"/>
          </a:p>
        </p:txBody>
      </p:sp>
      <p:sp>
        <p:nvSpPr>
          <p:cNvPr id="6" name="Footer Placeholder 5"/>
          <p:cNvSpPr>
            <a:spLocks noGrp="1"/>
          </p:cNvSpPr>
          <p:nvPr>
            <p:ph type="ftr" sz="quarter" idx="11"/>
          </p:nvPr>
        </p:nvSpPr>
        <p:spPr/>
        <p:txBody>
          <a:bodyPr/>
          <a:lstStyle/>
          <a:p>
            <a:r>
              <a:rPr lang="en-US"/>
              <a:t>KVAH Billing</a:t>
            </a:r>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635691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5C9F2A-D7AA-4FD8-BFC1-8DFF3884E819}" type="datetime1">
              <a:rPr lang="en-US" smtClean="0"/>
              <a:t>1/29/2024</a:t>
            </a:fld>
            <a:endParaRPr lang="en-US"/>
          </a:p>
        </p:txBody>
      </p:sp>
      <p:sp>
        <p:nvSpPr>
          <p:cNvPr id="6" name="Footer Placeholder 5"/>
          <p:cNvSpPr>
            <a:spLocks noGrp="1"/>
          </p:cNvSpPr>
          <p:nvPr>
            <p:ph type="ftr" sz="quarter" idx="11"/>
          </p:nvPr>
        </p:nvSpPr>
        <p:spPr/>
        <p:txBody>
          <a:bodyPr/>
          <a:lstStyle/>
          <a:p>
            <a:r>
              <a:rPr lang="en-US"/>
              <a:t>KVAH Billing</a:t>
            </a:r>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642811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09600" y="1600204"/>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09600" y="6356357"/>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18E0F2-79C9-45D7-80D6-2CB57ECC5CFD}" type="datetime1">
              <a:rPr lang="en-US" smtClean="0"/>
              <a:t>1/29/2024</a:t>
            </a:fld>
            <a:endParaRPr lang="en-US"/>
          </a:p>
        </p:txBody>
      </p:sp>
      <p:sp>
        <p:nvSpPr>
          <p:cNvPr id="5" name="Footer Placeholder 4"/>
          <p:cNvSpPr>
            <a:spLocks noGrp="1"/>
          </p:cNvSpPr>
          <p:nvPr>
            <p:ph type="ftr" sz="quarter" idx="3"/>
          </p:nvPr>
        </p:nvSpPr>
        <p:spPr>
          <a:xfrm>
            <a:off x="4165600" y="6356357"/>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KVAH Billing</a:t>
            </a:r>
          </a:p>
        </p:txBody>
      </p:sp>
      <p:sp>
        <p:nvSpPr>
          <p:cNvPr id="6" name="Slide Number Placeholder 5"/>
          <p:cNvSpPr>
            <a:spLocks noGrp="1"/>
          </p:cNvSpPr>
          <p:nvPr>
            <p:ph type="sldNum" sz="quarter" idx="4"/>
          </p:nvPr>
        </p:nvSpPr>
        <p:spPr>
          <a:xfrm>
            <a:off x="8737600" y="6356357"/>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101389244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r.search.yahoo.com/_ylt=Awr1QTypybdlG4IbCgy7HAx.;_ylu=Y29sbwNzZzMEcG9zAzEEdnRpZAMEc2VjA3Ny/RV=2/RE=1706572329/RO=10/RU=https%3a%2f%2fijcrt.org%2fpapers%2fIJCRT2312617.pdf/RK=2/RS=ayOD.o4h6ZXD7KxrVO8Ub1Gbui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arxiv.org/search/cs?searchtype=author&amp;query=Rombach,+R"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0999" y="3337035"/>
            <a:ext cx="10363200" cy="588579"/>
          </a:xfrm>
        </p:spPr>
        <p:txBody>
          <a:bodyPr>
            <a:normAutofit fontScale="90000"/>
          </a:bodyPr>
          <a:lstStyle/>
          <a:p>
            <a:r>
              <a:rPr lang="en-IN" dirty="0">
                <a:solidFill>
                  <a:srgbClr val="C00000"/>
                </a:solidFill>
              </a:rPr>
              <a:t> </a:t>
            </a:r>
            <a:r>
              <a:rPr lang="en-IN" sz="3100" b="1" dirty="0">
                <a:latin typeface="Times New Roman" pitchFamily="18" charset="0"/>
                <a:cs typeface="Times New Roman" pitchFamily="18" charset="0"/>
              </a:rPr>
              <a:t>SDG Number- 09 </a:t>
            </a:r>
            <a:r>
              <a:rPr lang="en-US" sz="3100" b="1" dirty="0">
                <a:latin typeface="Times New Roman" pitchFamily="18" charset="0"/>
                <a:cs typeface="Times New Roman" pitchFamily="18" charset="0"/>
              </a:rPr>
              <a:t>Industry, Innovation and Infrastructure</a:t>
            </a:r>
            <a:endParaRPr lang="en-IN" sz="3100" b="1" dirty="0">
              <a:latin typeface="Times New Roman" pitchFamily="18" charset="0"/>
              <a:cs typeface="Times New Roman" pitchFamily="18" charset="0"/>
            </a:endParaRPr>
          </a:p>
        </p:txBody>
      </p:sp>
      <p:sp>
        <p:nvSpPr>
          <p:cNvPr id="3" name="Subtitle 2"/>
          <p:cNvSpPr>
            <a:spLocks noGrp="1"/>
          </p:cNvSpPr>
          <p:nvPr>
            <p:ph type="subTitle" idx="1"/>
          </p:nvPr>
        </p:nvSpPr>
        <p:spPr>
          <a:xfrm>
            <a:off x="1828800" y="3894083"/>
            <a:ext cx="8534400" cy="2459419"/>
          </a:xfrm>
        </p:spPr>
        <p:txBody>
          <a:bodyPr>
            <a:normAutofit fontScale="85000" lnSpcReduction="20000"/>
          </a:bodyPr>
          <a:lstStyle/>
          <a:p>
            <a:pPr algn="l"/>
            <a:endParaRPr lang="en-IN" sz="2400" b="1" dirty="0">
              <a:solidFill>
                <a:schemeClr val="tx1"/>
              </a:solidFill>
              <a:latin typeface="Times New Roman" pitchFamily="18" charset="0"/>
              <a:cs typeface="Times New Roman" pitchFamily="18" charset="0"/>
            </a:endParaRPr>
          </a:p>
          <a:p>
            <a:r>
              <a:rPr lang="en-IN" sz="2400" b="1" dirty="0">
                <a:solidFill>
                  <a:schemeClr val="tx1"/>
                </a:solidFill>
                <a:latin typeface="Times New Roman" pitchFamily="18" charset="0"/>
                <a:cs typeface="Times New Roman" pitchFamily="18" charset="0"/>
              </a:rPr>
              <a:t>Presented By:</a:t>
            </a:r>
          </a:p>
          <a:p>
            <a:r>
              <a:rPr lang="en-IN" sz="2400" dirty="0">
                <a:solidFill>
                  <a:schemeClr val="tx1"/>
                </a:solidFill>
                <a:latin typeface="Times New Roman" pitchFamily="18" charset="0"/>
                <a:cs typeface="Times New Roman" pitchFamily="18" charset="0"/>
              </a:rPr>
              <a:t>1. Shivani M. Patil                  [69]</a:t>
            </a:r>
          </a:p>
          <a:p>
            <a:r>
              <a:rPr lang="en-IN" sz="2400" dirty="0">
                <a:solidFill>
                  <a:schemeClr val="tx1"/>
                </a:solidFill>
                <a:latin typeface="Times New Roman" pitchFamily="18" charset="0"/>
                <a:cs typeface="Times New Roman" pitchFamily="18" charset="0"/>
              </a:rPr>
              <a:t>2. </a:t>
            </a:r>
            <a:r>
              <a:rPr lang="en-IN" sz="2400" dirty="0" err="1">
                <a:solidFill>
                  <a:schemeClr val="tx1"/>
                </a:solidFill>
                <a:latin typeface="Times New Roman" pitchFamily="18" charset="0"/>
                <a:cs typeface="Times New Roman" pitchFamily="18" charset="0"/>
              </a:rPr>
              <a:t>Sanskruti</a:t>
            </a:r>
            <a:r>
              <a:rPr lang="en-IN" sz="2400" dirty="0">
                <a:solidFill>
                  <a:schemeClr val="tx1"/>
                </a:solidFill>
                <a:latin typeface="Times New Roman" pitchFamily="18" charset="0"/>
                <a:cs typeface="Times New Roman" pitchFamily="18" charset="0"/>
              </a:rPr>
              <a:t> S. </a:t>
            </a:r>
            <a:r>
              <a:rPr lang="en-IN" sz="2400" dirty="0" err="1">
                <a:solidFill>
                  <a:schemeClr val="tx1"/>
                </a:solidFill>
                <a:latin typeface="Times New Roman" pitchFamily="18" charset="0"/>
                <a:cs typeface="Times New Roman" pitchFamily="18" charset="0"/>
              </a:rPr>
              <a:t>Sitapure</a:t>
            </a:r>
            <a:r>
              <a:rPr lang="en-IN" sz="2400" dirty="0">
                <a:solidFill>
                  <a:schemeClr val="tx1"/>
                </a:solidFill>
                <a:latin typeface="Times New Roman" pitchFamily="18" charset="0"/>
                <a:cs typeface="Times New Roman" pitchFamily="18" charset="0"/>
              </a:rPr>
              <a:t>          [71]</a:t>
            </a:r>
          </a:p>
          <a:p>
            <a:r>
              <a:rPr lang="en-IN" sz="2400" dirty="0">
                <a:solidFill>
                  <a:schemeClr val="tx1"/>
                </a:solidFill>
                <a:latin typeface="Times New Roman" pitchFamily="18" charset="0"/>
                <a:cs typeface="Times New Roman" pitchFamily="18" charset="0"/>
              </a:rPr>
              <a:t>3. </a:t>
            </a:r>
            <a:r>
              <a:rPr lang="en-IN" sz="2400" dirty="0" err="1">
                <a:solidFill>
                  <a:schemeClr val="tx1"/>
                </a:solidFill>
                <a:latin typeface="Times New Roman" pitchFamily="18" charset="0"/>
                <a:cs typeface="Times New Roman" pitchFamily="18" charset="0"/>
              </a:rPr>
              <a:t>Madhavi</a:t>
            </a:r>
            <a:r>
              <a:rPr lang="en-IN" sz="2400" dirty="0">
                <a:solidFill>
                  <a:schemeClr val="tx1"/>
                </a:solidFill>
                <a:latin typeface="Times New Roman" pitchFamily="18" charset="0"/>
                <a:cs typeface="Times New Roman" pitchFamily="18" charset="0"/>
              </a:rPr>
              <a:t> D. Patil                [53]</a:t>
            </a:r>
          </a:p>
          <a:p>
            <a:r>
              <a:rPr lang="en-IN" sz="2400" dirty="0">
                <a:solidFill>
                  <a:schemeClr val="tx1"/>
                </a:solidFill>
                <a:latin typeface="Times New Roman" pitchFamily="18" charset="0"/>
                <a:cs typeface="Times New Roman" pitchFamily="18" charset="0"/>
              </a:rPr>
              <a:t>4. </a:t>
            </a:r>
            <a:r>
              <a:rPr lang="en-IN" sz="2400" dirty="0" err="1">
                <a:solidFill>
                  <a:schemeClr val="tx1"/>
                </a:solidFill>
                <a:latin typeface="Times New Roman" pitchFamily="18" charset="0"/>
                <a:cs typeface="Times New Roman" pitchFamily="18" charset="0"/>
              </a:rPr>
              <a:t>Snehal</a:t>
            </a:r>
            <a:r>
              <a:rPr lang="en-IN" sz="2400" dirty="0">
                <a:solidFill>
                  <a:schemeClr val="tx1"/>
                </a:solidFill>
                <a:latin typeface="Times New Roman" pitchFamily="18" charset="0"/>
                <a:cs typeface="Times New Roman" pitchFamily="18" charset="0"/>
              </a:rPr>
              <a:t> J. Patil                     [55]</a:t>
            </a:r>
          </a:p>
          <a:p>
            <a:endParaRPr lang="en-IN" sz="2000" dirty="0">
              <a:solidFill>
                <a:schemeClr val="tx1"/>
              </a:solidFill>
              <a:latin typeface="Times New Roman" pitchFamily="18" charset="0"/>
              <a:cs typeface="Times New Roman" pitchFamily="18" charset="0"/>
            </a:endParaRPr>
          </a:p>
          <a:p>
            <a:r>
              <a:rPr lang="en-IN" sz="2000" b="1" dirty="0">
                <a:solidFill>
                  <a:schemeClr val="tx1"/>
                </a:solidFill>
                <a:latin typeface="Times New Roman" pitchFamily="18" charset="0"/>
                <a:cs typeface="Times New Roman" pitchFamily="18" charset="0"/>
              </a:rPr>
              <a:t>Guided By: </a:t>
            </a:r>
            <a:r>
              <a:rPr lang="en-IN" sz="2000" b="1" dirty="0" err="1">
                <a:solidFill>
                  <a:schemeClr val="tx1"/>
                </a:solidFill>
                <a:latin typeface="Times New Roman" pitchFamily="18" charset="0"/>
                <a:cs typeface="Times New Roman" pitchFamily="18" charset="0"/>
              </a:rPr>
              <a:t>Dr.</a:t>
            </a:r>
            <a:r>
              <a:rPr lang="en-IN" sz="2000" b="1" dirty="0">
                <a:solidFill>
                  <a:schemeClr val="tx1"/>
                </a:solidFill>
                <a:latin typeface="Times New Roman" pitchFamily="18" charset="0"/>
                <a:cs typeface="Times New Roman" pitchFamily="18" charset="0"/>
              </a:rPr>
              <a:t> </a:t>
            </a:r>
            <a:r>
              <a:rPr lang="en-IN" sz="2000" b="1" dirty="0" err="1">
                <a:solidFill>
                  <a:schemeClr val="tx1"/>
                </a:solidFill>
                <a:latin typeface="Times New Roman" pitchFamily="18" charset="0"/>
                <a:cs typeface="Times New Roman" pitchFamily="18" charset="0"/>
              </a:rPr>
              <a:t>Mayura</a:t>
            </a:r>
            <a:r>
              <a:rPr lang="en-IN" sz="2000" b="1" dirty="0">
                <a:solidFill>
                  <a:schemeClr val="tx1"/>
                </a:solidFill>
                <a:latin typeface="Times New Roman" pitchFamily="18" charset="0"/>
                <a:cs typeface="Times New Roman" pitchFamily="18" charset="0"/>
              </a:rPr>
              <a:t> </a:t>
            </a:r>
            <a:r>
              <a:rPr lang="en-IN" sz="2000" b="1" dirty="0" err="1">
                <a:solidFill>
                  <a:schemeClr val="tx1"/>
                </a:solidFill>
                <a:latin typeface="Times New Roman" pitchFamily="18" charset="0"/>
                <a:cs typeface="Times New Roman" pitchFamily="18" charset="0"/>
              </a:rPr>
              <a:t>Shelke</a:t>
            </a:r>
            <a:endParaRPr lang="en-IN" sz="2000" b="1" dirty="0">
              <a:solidFill>
                <a:schemeClr val="tx1"/>
              </a:solidFill>
              <a:latin typeface="Times New Roman" pitchFamily="18" charset="0"/>
              <a:cs typeface="Times New Roman" pitchFamily="18" charset="0"/>
            </a:endParaRPr>
          </a:p>
          <a:p>
            <a:pPr algn="l"/>
            <a:endParaRPr lang="en-IN" sz="2000" dirty="0">
              <a:latin typeface="Times New Roman" pitchFamily="18" charset="0"/>
              <a:cs typeface="Times New Roman" pitchFamily="18" charset="0"/>
            </a:endParaRPr>
          </a:p>
        </p:txBody>
      </p:sp>
      <p:pic>
        <p:nvPicPr>
          <p:cNvPr id="4" name="Picture 3" descr="IOIT 2"/>
          <p:cNvPicPr/>
          <p:nvPr/>
        </p:nvPicPr>
        <p:blipFill>
          <a:blip r:embed="rId2" cstate="print">
            <a:extLst>
              <a:ext uri="{28A0092B-C50C-407E-A947-70E740481C1C}">
                <a14:useLocalDpi xmlns:a14="http://schemas.microsoft.com/office/drawing/2010/main" val="0"/>
              </a:ext>
            </a:extLst>
          </a:blip>
          <a:srcRect b="15068"/>
          <a:stretch>
            <a:fillRect/>
          </a:stretch>
        </p:blipFill>
        <p:spPr bwMode="auto">
          <a:xfrm>
            <a:off x="3550359" y="453269"/>
            <a:ext cx="5103459" cy="1008699"/>
          </a:xfrm>
          <a:prstGeom prst="rect">
            <a:avLst/>
          </a:prstGeom>
          <a:noFill/>
          <a:ln>
            <a:noFill/>
          </a:ln>
        </p:spPr>
      </p:pic>
      <p:sp>
        <p:nvSpPr>
          <p:cNvPr id="5" name="Rectangle 4"/>
          <p:cNvSpPr/>
          <p:nvPr/>
        </p:nvSpPr>
        <p:spPr>
          <a:xfrm>
            <a:off x="2945524" y="1646551"/>
            <a:ext cx="6605752" cy="369332"/>
          </a:xfrm>
          <a:prstGeom prst="rect">
            <a:avLst/>
          </a:prstGeom>
        </p:spPr>
        <p:txBody>
          <a:bodyPr wrap="square">
            <a:spAutoFit/>
          </a:bodyPr>
          <a:lstStyle/>
          <a:p>
            <a:pPr algn="ctr"/>
            <a:r>
              <a:rPr lang="en-IN" dirty="0"/>
              <a:t> </a:t>
            </a:r>
            <a:r>
              <a:rPr lang="en-IN" b="1" dirty="0">
                <a:solidFill>
                  <a:schemeClr val="accent2">
                    <a:lumMod val="50000"/>
                  </a:schemeClr>
                </a:solidFill>
                <a:latin typeface="Times New Roman" pitchFamily="18" charset="0"/>
                <a:cs typeface="Times New Roman" pitchFamily="18" charset="0"/>
              </a:rPr>
              <a:t>Department Of Artificial Intelligence and Data Science</a:t>
            </a:r>
            <a:endParaRPr lang="en-IN" dirty="0"/>
          </a:p>
        </p:txBody>
      </p:sp>
      <p:sp>
        <p:nvSpPr>
          <p:cNvPr id="9" name="Title 1"/>
          <p:cNvSpPr txBox="1">
            <a:spLocks/>
          </p:cNvSpPr>
          <p:nvPr/>
        </p:nvSpPr>
        <p:spPr>
          <a:xfrm>
            <a:off x="1066800" y="2008947"/>
            <a:ext cx="10363200" cy="453837"/>
          </a:xfrm>
          <a:prstGeom prst="rect">
            <a:avLst/>
          </a:prstGeom>
        </p:spPr>
        <p:txBody>
          <a:bodyPr vert="horz" lIns="91440" tIns="45720" rIns="91440" bIns="45720" rtlCol="0" anchor="ctr">
            <a:normAutofit fontScale="6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dirty="0">
                <a:latin typeface="Times New Roman" pitchFamily="18" charset="0"/>
                <a:cs typeface="Times New Roman" pitchFamily="18" charset="0"/>
              </a:rPr>
              <a:t>Project Presentation -3</a:t>
            </a:r>
            <a:endParaRPr lang="en-IN" sz="3600" dirty="0">
              <a:latin typeface="Times New Roman" pitchFamily="18" charset="0"/>
              <a:cs typeface="Times New Roman" pitchFamily="18" charset="0"/>
            </a:endParaRPr>
          </a:p>
        </p:txBody>
      </p:sp>
      <p:sp>
        <p:nvSpPr>
          <p:cNvPr id="7" name="Title 1"/>
          <p:cNvSpPr txBox="1">
            <a:spLocks/>
          </p:cNvSpPr>
          <p:nvPr/>
        </p:nvSpPr>
        <p:spPr>
          <a:xfrm>
            <a:off x="1066800" y="2677212"/>
            <a:ext cx="10363200" cy="691354"/>
          </a:xfrm>
          <a:prstGeom prst="rect">
            <a:avLst/>
          </a:prstGeom>
        </p:spPr>
        <p:txBody>
          <a:bodyPr vert="horz" lIns="91440" tIns="45720" rIns="91440" bIns="45720" rtlCol="0" anchor="ctr">
            <a:normAutofit fontScale="2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dirty="0">
                <a:solidFill>
                  <a:srgbClr val="C00000"/>
                </a:solidFill>
              </a:rPr>
              <a:t> </a:t>
            </a:r>
            <a:r>
              <a:rPr lang="en-IN" sz="12800" dirty="0">
                <a:latin typeface="Times New Roman" pitchFamily="18" charset="0"/>
                <a:cs typeface="Times New Roman" pitchFamily="18" charset="0"/>
              </a:rPr>
              <a:t>Project Title- </a:t>
            </a:r>
            <a:r>
              <a:rPr lang="en-GB" sz="11200" dirty="0">
                <a:solidFill>
                  <a:srgbClr val="00000A"/>
                </a:solidFill>
                <a:effectLst/>
                <a:latin typeface="Times New Roman" panose="02020603050405020304" pitchFamily="18" charset="0"/>
                <a:ea typeface="Times New Roman" panose="02020603050405020304" pitchFamily="18" charset="0"/>
              </a:rPr>
              <a:t>Text-Guided Artistic Image Synthesis Using Diffusion Model </a:t>
            </a:r>
            <a:endParaRPr lang="en-IN" sz="2900" dirty="0">
              <a:solidFill>
                <a:srgbClr val="00000A"/>
              </a:solidFill>
              <a:effectLst/>
              <a:latin typeface="Times New Roman" panose="02020603050405020304" pitchFamily="18" charset="0"/>
              <a:ea typeface="Times New Roman" panose="02020603050405020304" pitchFamily="18" charset="0"/>
            </a:endParaRPr>
          </a:p>
          <a:p>
            <a:endParaRPr lang="en-IN" sz="3600" dirty="0">
              <a:latin typeface="Times New Roman" pitchFamily="18" charset="0"/>
              <a:cs typeface="Times New Roman" pitchFamily="18" charset="0"/>
            </a:endParaRPr>
          </a:p>
        </p:txBody>
      </p:sp>
    </p:spTree>
    <p:extLst>
      <p:ext uri="{BB962C8B-B14F-4D97-AF65-F5344CB8AC3E}">
        <p14:creationId xmlns:p14="http://schemas.microsoft.com/office/powerpoint/2010/main" val="3944827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BA93D-EE19-8F6C-0B84-325B86B98123}"/>
              </a:ext>
            </a:extLst>
          </p:cNvPr>
          <p:cNvSpPr>
            <a:spLocks noGrp="1"/>
          </p:cNvSpPr>
          <p:nvPr>
            <p:ph type="title"/>
          </p:nvPr>
        </p:nvSpPr>
        <p:spPr/>
        <p:txBody>
          <a:bodyPr/>
          <a:lstStyle/>
          <a:p>
            <a:r>
              <a:rPr lang="en-IN" dirty="0"/>
              <a:t>Mathematical Equation</a:t>
            </a:r>
          </a:p>
        </p:txBody>
      </p:sp>
      <p:sp>
        <p:nvSpPr>
          <p:cNvPr id="4" name="Slide Number Placeholder 3">
            <a:extLst>
              <a:ext uri="{FF2B5EF4-FFF2-40B4-BE49-F238E27FC236}">
                <a16:creationId xmlns:a16="http://schemas.microsoft.com/office/drawing/2014/main" id="{A6501040-AAB0-1B2E-8608-28E5022ED393}"/>
              </a:ext>
            </a:extLst>
          </p:cNvPr>
          <p:cNvSpPr>
            <a:spLocks noGrp="1"/>
          </p:cNvSpPr>
          <p:nvPr>
            <p:ph type="sldNum" sz="quarter" idx="12"/>
          </p:nvPr>
        </p:nvSpPr>
        <p:spPr/>
        <p:txBody>
          <a:bodyPr/>
          <a:lstStyle/>
          <a:p>
            <a:fld id="{9B618960-8005-486C-9A75-10CB2AAC16F9}" type="slidenum">
              <a:rPr lang="en-US" smtClean="0"/>
              <a:pPr/>
              <a:t>10</a:t>
            </a:fld>
            <a:endParaRPr lang="en-US"/>
          </a:p>
        </p:txBody>
      </p:sp>
      <p:pic>
        <p:nvPicPr>
          <p:cNvPr id="2054" name="Picture 6" descr="Stable Diffusion Clearly Explained! | by Steins | Medium">
            <a:extLst>
              <a:ext uri="{FF2B5EF4-FFF2-40B4-BE49-F238E27FC236}">
                <a16:creationId xmlns:a16="http://schemas.microsoft.com/office/drawing/2014/main" id="{95526900-460E-0104-9053-FC104DF6F18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600200"/>
            <a:ext cx="10972799" cy="4626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7411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C00218C4-6252-9535-A617-3F80CE3CCF91}"/>
              </a:ext>
            </a:extLst>
          </p:cNvPr>
          <p:cNvPicPr>
            <a:picLocks noGrp="1" noChangeAspect="1"/>
          </p:cNvPicPr>
          <p:nvPr>
            <p:ph idx="1"/>
          </p:nvPr>
        </p:nvPicPr>
        <p:blipFill rotWithShape="1">
          <a:blip r:embed="rId3"/>
          <a:srcRect l="1598" t="35202" r="27651" b="18892"/>
          <a:stretch/>
        </p:blipFill>
        <p:spPr>
          <a:xfrm>
            <a:off x="304800" y="3173632"/>
            <a:ext cx="10537371" cy="3357796"/>
          </a:xfrm>
        </p:spPr>
      </p:pic>
      <p:sp>
        <p:nvSpPr>
          <p:cNvPr id="4" name="Slide Number Placeholder 3">
            <a:extLst>
              <a:ext uri="{FF2B5EF4-FFF2-40B4-BE49-F238E27FC236}">
                <a16:creationId xmlns:a16="http://schemas.microsoft.com/office/drawing/2014/main" id="{3E902123-7F40-F890-881F-9FB1CE8EA018}"/>
              </a:ext>
            </a:extLst>
          </p:cNvPr>
          <p:cNvSpPr>
            <a:spLocks noGrp="1"/>
          </p:cNvSpPr>
          <p:nvPr>
            <p:ph type="sldNum" sz="quarter" idx="12"/>
          </p:nvPr>
        </p:nvSpPr>
        <p:spPr/>
        <p:txBody>
          <a:bodyPr/>
          <a:lstStyle/>
          <a:p>
            <a:fld id="{9B618960-8005-486C-9A75-10CB2AAC16F9}" type="slidenum">
              <a:rPr lang="en-US" smtClean="0"/>
              <a:pPr/>
              <a:t>11</a:t>
            </a:fld>
            <a:endParaRPr lang="en-US"/>
          </a:p>
        </p:txBody>
      </p:sp>
      <p:pic>
        <p:nvPicPr>
          <p:cNvPr id="6" name="Picture 5">
            <a:extLst>
              <a:ext uri="{FF2B5EF4-FFF2-40B4-BE49-F238E27FC236}">
                <a16:creationId xmlns:a16="http://schemas.microsoft.com/office/drawing/2014/main" id="{8D335A4C-0998-DED6-0B32-563E9D233642}"/>
              </a:ext>
            </a:extLst>
          </p:cNvPr>
          <p:cNvPicPr>
            <a:picLocks noChangeAspect="1"/>
          </p:cNvPicPr>
          <p:nvPr/>
        </p:nvPicPr>
        <p:blipFill rotWithShape="1">
          <a:blip r:embed="rId4"/>
          <a:srcRect l="3393" t="37778" r="28333" b="18572"/>
          <a:stretch/>
        </p:blipFill>
        <p:spPr>
          <a:xfrm>
            <a:off x="413657" y="587829"/>
            <a:ext cx="10918372" cy="2585803"/>
          </a:xfrm>
          <a:prstGeom prst="rect">
            <a:avLst/>
          </a:prstGeom>
        </p:spPr>
      </p:pic>
    </p:spTree>
    <p:extLst>
      <p:ext uri="{BB962C8B-B14F-4D97-AF65-F5344CB8AC3E}">
        <p14:creationId xmlns:p14="http://schemas.microsoft.com/office/powerpoint/2010/main" val="3388635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8"/>
          <p:cNvSpPr txBox="1">
            <a:spLocks noGrp="1"/>
          </p:cNvSpPr>
          <p:nvPr>
            <p:ph type="title"/>
          </p:nvPr>
        </p:nvSpPr>
        <p:spPr>
          <a:xfrm>
            <a:off x="609600" y="274638"/>
            <a:ext cx="10972800" cy="922566"/>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3600" dirty="0"/>
              <a:t>Implementation: Design</a:t>
            </a:r>
            <a:endParaRPr sz="3600" dirty="0"/>
          </a:p>
        </p:txBody>
      </p:sp>
      <p:sp>
        <p:nvSpPr>
          <p:cNvPr id="207" name="Google Shape;207;p28"/>
          <p:cNvSpPr txBox="1">
            <a:spLocks noGrp="1"/>
          </p:cNvSpPr>
          <p:nvPr>
            <p:ph type="body" idx="1"/>
          </p:nvPr>
        </p:nvSpPr>
        <p:spPr>
          <a:xfrm>
            <a:off x="1008668" y="1055802"/>
            <a:ext cx="10573732" cy="3469065"/>
          </a:xfrm>
          <a:prstGeom prst="rect">
            <a:avLst/>
          </a:prstGeom>
          <a:noFill/>
          <a:ln>
            <a:noFill/>
          </a:ln>
        </p:spPr>
        <p:txBody>
          <a:bodyPr spcFirstLastPara="1" wrap="square" lIns="91425" tIns="45700" rIns="91425" bIns="45700" anchor="t" anchorCtr="0">
            <a:noAutofit/>
          </a:bodyPr>
          <a:lstStyle/>
          <a:p>
            <a:pPr algn="just">
              <a:lnSpc>
                <a:spcPct val="150000"/>
              </a:lnSpc>
            </a:pPr>
            <a:r>
              <a:rPr lang="en-GB" sz="1400" b="1" dirty="0">
                <a:solidFill>
                  <a:srgbClr val="00000A"/>
                </a:solidFill>
                <a:effectLst/>
                <a:latin typeface="Times New Roman" panose="02020603050405020304" pitchFamily="18" charset="0"/>
                <a:ea typeface="Times New Roman" panose="02020603050405020304" pitchFamily="18" charset="0"/>
              </a:rPr>
              <a:t>Attention:</a:t>
            </a:r>
            <a:r>
              <a:rPr lang="en-GB" sz="1400" dirty="0">
                <a:solidFill>
                  <a:srgbClr val="00000A"/>
                </a:solidFill>
                <a:effectLst/>
                <a:latin typeface="Times New Roman" panose="02020603050405020304" pitchFamily="18" charset="0"/>
                <a:ea typeface="Times New Roman" panose="02020603050405020304" pitchFamily="18" charset="0"/>
              </a:rPr>
              <a:t> In the context of machine learning, attention mechanisms allow models to focus on specific parts of the input when making predictions, enabling better handling of sequential data.</a:t>
            </a:r>
            <a:endParaRPr lang="en-IN" sz="1400" dirty="0">
              <a:solidFill>
                <a:srgbClr val="00000A"/>
              </a:solidFill>
              <a:effectLst/>
              <a:latin typeface="Times New Roman" panose="02020603050405020304" pitchFamily="18" charset="0"/>
              <a:ea typeface="Times New Roman" panose="02020603050405020304" pitchFamily="18" charset="0"/>
            </a:endParaRPr>
          </a:p>
          <a:p>
            <a:pPr algn="just">
              <a:lnSpc>
                <a:spcPct val="150000"/>
              </a:lnSpc>
            </a:pPr>
            <a:r>
              <a:rPr lang="en-GB" sz="1400" b="1" dirty="0">
                <a:solidFill>
                  <a:srgbClr val="00000A"/>
                </a:solidFill>
                <a:effectLst/>
                <a:latin typeface="Times New Roman" panose="02020603050405020304" pitchFamily="18" charset="0"/>
                <a:ea typeface="Times New Roman" panose="02020603050405020304" pitchFamily="18" charset="0"/>
              </a:rPr>
              <a:t>CLIP (Contrastive Language-Image Pretraining): </a:t>
            </a:r>
            <a:r>
              <a:rPr lang="en-GB" sz="1400" dirty="0">
                <a:solidFill>
                  <a:srgbClr val="00000A"/>
                </a:solidFill>
                <a:effectLst/>
                <a:latin typeface="Times New Roman" panose="02020603050405020304" pitchFamily="18" charset="0"/>
                <a:ea typeface="Times New Roman" panose="02020603050405020304" pitchFamily="18" charset="0"/>
              </a:rPr>
              <a:t>A neural network model designed for learning visual concepts from natural language descriptions.</a:t>
            </a:r>
            <a:endParaRPr lang="en-IN" sz="1400" dirty="0">
              <a:solidFill>
                <a:srgbClr val="00000A"/>
              </a:solidFill>
              <a:effectLst/>
              <a:latin typeface="Times New Roman" panose="02020603050405020304" pitchFamily="18" charset="0"/>
              <a:ea typeface="Times New Roman" panose="02020603050405020304" pitchFamily="18" charset="0"/>
            </a:endParaRPr>
          </a:p>
          <a:p>
            <a:pPr algn="just">
              <a:lnSpc>
                <a:spcPct val="150000"/>
              </a:lnSpc>
            </a:pPr>
            <a:r>
              <a:rPr lang="en-GB" sz="1400" b="1" dirty="0">
                <a:solidFill>
                  <a:srgbClr val="00000A"/>
                </a:solidFill>
                <a:effectLst/>
                <a:latin typeface="Times New Roman" panose="02020603050405020304" pitchFamily="18" charset="0"/>
                <a:ea typeface="Times New Roman" panose="02020603050405020304" pitchFamily="18" charset="0"/>
              </a:rPr>
              <a:t>Encoder: </a:t>
            </a:r>
            <a:r>
              <a:rPr lang="en-GB" sz="1400" dirty="0">
                <a:solidFill>
                  <a:srgbClr val="00000A"/>
                </a:solidFill>
                <a:effectLst/>
                <a:latin typeface="Times New Roman" panose="02020603050405020304" pitchFamily="18" charset="0"/>
                <a:ea typeface="Times New Roman" panose="02020603050405020304" pitchFamily="18" charset="0"/>
              </a:rPr>
              <a:t>A component in a neural network that transforms input data into a compressed or encoded representation.</a:t>
            </a:r>
            <a:endParaRPr lang="en-IN" sz="1400" dirty="0">
              <a:solidFill>
                <a:srgbClr val="00000A"/>
              </a:solidFill>
              <a:effectLst/>
              <a:latin typeface="Times New Roman" panose="02020603050405020304" pitchFamily="18" charset="0"/>
              <a:ea typeface="Times New Roman" panose="02020603050405020304" pitchFamily="18" charset="0"/>
            </a:endParaRPr>
          </a:p>
          <a:p>
            <a:pPr algn="just">
              <a:lnSpc>
                <a:spcPct val="150000"/>
              </a:lnSpc>
            </a:pPr>
            <a:r>
              <a:rPr lang="en-GB" sz="1400" b="1" dirty="0">
                <a:solidFill>
                  <a:srgbClr val="00000A"/>
                </a:solidFill>
                <a:effectLst/>
                <a:latin typeface="Times New Roman" panose="02020603050405020304" pitchFamily="18" charset="0"/>
                <a:ea typeface="Times New Roman" panose="02020603050405020304" pitchFamily="18" charset="0"/>
              </a:rPr>
              <a:t>DDPM (Denoising Diffusion Probabilistic Model): </a:t>
            </a:r>
            <a:r>
              <a:rPr lang="en-GB" sz="1400" dirty="0">
                <a:solidFill>
                  <a:srgbClr val="00000A"/>
                </a:solidFill>
                <a:effectLst/>
                <a:latin typeface="Times New Roman" panose="02020603050405020304" pitchFamily="18" charset="0"/>
                <a:ea typeface="Times New Roman" panose="02020603050405020304" pitchFamily="18" charset="0"/>
              </a:rPr>
              <a:t>A probabilistic generative model used for tasks such as image synthesis, which models the diffusion process of an image.</a:t>
            </a:r>
            <a:endParaRPr lang="en-IN" sz="1400" dirty="0">
              <a:solidFill>
                <a:srgbClr val="00000A"/>
              </a:solidFill>
              <a:effectLst/>
              <a:latin typeface="Times New Roman" panose="02020603050405020304" pitchFamily="18" charset="0"/>
              <a:ea typeface="Times New Roman" panose="02020603050405020304" pitchFamily="18" charset="0"/>
            </a:endParaRPr>
          </a:p>
          <a:p>
            <a:pPr algn="just">
              <a:lnSpc>
                <a:spcPct val="150000"/>
              </a:lnSpc>
            </a:pPr>
            <a:r>
              <a:rPr lang="en-GB" sz="1400" b="1" dirty="0">
                <a:solidFill>
                  <a:srgbClr val="00000A"/>
                </a:solidFill>
                <a:effectLst/>
                <a:latin typeface="Times New Roman" panose="02020603050405020304" pitchFamily="18" charset="0"/>
                <a:ea typeface="Times New Roman" panose="02020603050405020304" pitchFamily="18" charset="0"/>
              </a:rPr>
              <a:t>Decoder: </a:t>
            </a:r>
            <a:r>
              <a:rPr lang="en-GB" sz="1400" dirty="0">
                <a:solidFill>
                  <a:srgbClr val="00000A"/>
                </a:solidFill>
                <a:effectLst/>
                <a:latin typeface="Times New Roman" panose="02020603050405020304" pitchFamily="18" charset="0"/>
                <a:ea typeface="Times New Roman" panose="02020603050405020304" pitchFamily="18" charset="0"/>
              </a:rPr>
              <a:t>In the context of neural networks, a decoder is a component that transforms encoded or compressed representations back into the original data format.</a:t>
            </a:r>
            <a:endParaRPr lang="en-IN" sz="1400" dirty="0">
              <a:solidFill>
                <a:srgbClr val="00000A"/>
              </a:solidFill>
              <a:effectLst/>
              <a:latin typeface="Times New Roman" panose="02020603050405020304" pitchFamily="18" charset="0"/>
              <a:ea typeface="Times New Roman" panose="02020603050405020304" pitchFamily="18" charset="0"/>
            </a:endParaRPr>
          </a:p>
          <a:p>
            <a:pPr algn="just">
              <a:lnSpc>
                <a:spcPct val="150000"/>
              </a:lnSpc>
            </a:pPr>
            <a:r>
              <a:rPr lang="en-GB" sz="1400" b="1" dirty="0">
                <a:solidFill>
                  <a:srgbClr val="00000A"/>
                </a:solidFill>
                <a:effectLst/>
                <a:latin typeface="Times New Roman" panose="02020603050405020304" pitchFamily="18" charset="0"/>
                <a:ea typeface="Times New Roman" panose="02020603050405020304" pitchFamily="18" charset="0"/>
              </a:rPr>
              <a:t>Diffusion: </a:t>
            </a:r>
            <a:r>
              <a:rPr lang="en-GB" sz="1400" dirty="0">
                <a:solidFill>
                  <a:srgbClr val="00000A"/>
                </a:solidFill>
                <a:effectLst/>
                <a:latin typeface="Times New Roman" panose="02020603050405020304" pitchFamily="18" charset="0"/>
                <a:ea typeface="Times New Roman" panose="02020603050405020304" pitchFamily="18" charset="0"/>
              </a:rPr>
              <a:t>Refers to spreading information or data through a medium, often used in the context of diffusion models in machine learning.</a:t>
            </a:r>
          </a:p>
          <a:p>
            <a:pPr algn="just">
              <a:lnSpc>
                <a:spcPct val="150000"/>
              </a:lnSpc>
            </a:pPr>
            <a:r>
              <a:rPr lang="en-GB" sz="1400" b="1" dirty="0">
                <a:solidFill>
                  <a:srgbClr val="00000A"/>
                </a:solidFill>
                <a:effectLst/>
                <a:latin typeface="Times New Roman" panose="02020603050405020304" pitchFamily="18" charset="0"/>
                <a:ea typeface="Times New Roman" panose="02020603050405020304" pitchFamily="18" charset="0"/>
              </a:rPr>
              <a:t>Model Converter: </a:t>
            </a:r>
            <a:r>
              <a:rPr lang="en-GB" sz="1400" dirty="0">
                <a:solidFill>
                  <a:srgbClr val="00000A"/>
                </a:solidFill>
                <a:effectLst/>
                <a:latin typeface="Times New Roman" panose="02020603050405020304" pitchFamily="18" charset="0"/>
                <a:ea typeface="Times New Roman" panose="02020603050405020304" pitchFamily="18" charset="0"/>
              </a:rPr>
              <a:t>A tool or module that converts models from one framework or format to another, facilitating interoperability.</a:t>
            </a:r>
            <a:endParaRPr lang="en-IN" sz="1400" dirty="0">
              <a:solidFill>
                <a:srgbClr val="00000A"/>
              </a:solidFill>
              <a:effectLst/>
              <a:latin typeface="Times New Roman" panose="02020603050405020304" pitchFamily="18" charset="0"/>
              <a:ea typeface="Times New Roman" panose="02020603050405020304" pitchFamily="18" charset="0"/>
            </a:endParaRPr>
          </a:p>
          <a:p>
            <a:pPr algn="just">
              <a:lnSpc>
                <a:spcPct val="150000"/>
              </a:lnSpc>
            </a:pPr>
            <a:r>
              <a:rPr lang="en-GB" sz="1400" b="1" dirty="0">
                <a:solidFill>
                  <a:srgbClr val="00000A"/>
                </a:solidFill>
                <a:effectLst/>
                <a:latin typeface="Times New Roman" panose="02020603050405020304" pitchFamily="18" charset="0"/>
                <a:ea typeface="Times New Roman" panose="02020603050405020304" pitchFamily="18" charset="0"/>
              </a:rPr>
              <a:t>Model Loader: </a:t>
            </a:r>
            <a:r>
              <a:rPr lang="en-GB" sz="1400" dirty="0">
                <a:solidFill>
                  <a:srgbClr val="00000A"/>
                </a:solidFill>
                <a:effectLst/>
                <a:latin typeface="Times New Roman" panose="02020603050405020304" pitchFamily="18" charset="0"/>
                <a:ea typeface="Times New Roman" panose="02020603050405020304" pitchFamily="18" charset="0"/>
              </a:rPr>
              <a:t>A component responsible for loading trained models or saved model weights into a program.</a:t>
            </a:r>
            <a:endParaRPr lang="en-IN" sz="1400" dirty="0">
              <a:solidFill>
                <a:srgbClr val="00000A"/>
              </a:solidFill>
              <a:effectLst/>
              <a:latin typeface="Times New Roman" panose="02020603050405020304" pitchFamily="18" charset="0"/>
              <a:ea typeface="Times New Roman" panose="02020603050405020304" pitchFamily="18" charset="0"/>
            </a:endParaRPr>
          </a:p>
          <a:p>
            <a:pPr algn="just">
              <a:lnSpc>
                <a:spcPct val="150000"/>
              </a:lnSpc>
            </a:pPr>
            <a:r>
              <a:rPr lang="en-GB" sz="1400" b="1" dirty="0">
                <a:solidFill>
                  <a:srgbClr val="00000A"/>
                </a:solidFill>
                <a:effectLst/>
                <a:latin typeface="Times New Roman" panose="02020603050405020304" pitchFamily="18" charset="0"/>
                <a:ea typeface="Times New Roman" panose="02020603050405020304" pitchFamily="18" charset="0"/>
              </a:rPr>
              <a:t>Tokenizer Merges: </a:t>
            </a:r>
            <a:r>
              <a:rPr lang="en-GB" sz="1400" dirty="0">
                <a:solidFill>
                  <a:srgbClr val="00000A"/>
                </a:solidFill>
                <a:effectLst/>
                <a:latin typeface="Times New Roman" panose="02020603050405020304" pitchFamily="18" charset="0"/>
                <a:ea typeface="Times New Roman" panose="02020603050405020304" pitchFamily="18" charset="0"/>
              </a:rPr>
              <a:t>In natural language processing, tokenization involves breaking down text into smaller units called tokens. Tokenizer merges refer to combining or grouping certain tokens during the tokenization process.</a:t>
            </a:r>
            <a:endParaRPr lang="en-IN" sz="1400" dirty="0">
              <a:solidFill>
                <a:srgbClr val="00000A"/>
              </a:solidFill>
              <a:effectLst/>
              <a:latin typeface="Times New Roman" panose="02020603050405020304" pitchFamily="18" charset="0"/>
              <a:ea typeface="Times New Roman" panose="02020603050405020304" pitchFamily="18" charset="0"/>
            </a:endParaRPr>
          </a:p>
          <a:p>
            <a:pPr algn="just">
              <a:lnSpc>
                <a:spcPct val="150000"/>
              </a:lnSpc>
            </a:pPr>
            <a:r>
              <a:rPr lang="en-GB" sz="1400" b="1" dirty="0">
                <a:solidFill>
                  <a:srgbClr val="00000A"/>
                </a:solidFill>
                <a:effectLst/>
                <a:latin typeface="Times New Roman" panose="02020603050405020304" pitchFamily="18" charset="0"/>
                <a:ea typeface="Times New Roman" panose="02020603050405020304" pitchFamily="18" charset="0"/>
              </a:rPr>
              <a:t>Tokenizer Vocab: </a:t>
            </a:r>
            <a:r>
              <a:rPr lang="en-GB" sz="1400" dirty="0">
                <a:solidFill>
                  <a:srgbClr val="00000A"/>
                </a:solidFill>
                <a:effectLst/>
                <a:latin typeface="Times New Roman" panose="02020603050405020304" pitchFamily="18" charset="0"/>
                <a:ea typeface="Times New Roman" panose="02020603050405020304" pitchFamily="18" charset="0"/>
              </a:rPr>
              <a:t>The tokenizer’s vocabulary consists of all the unique tokens that the tokenizer can recognize.</a:t>
            </a:r>
            <a:endParaRPr lang="en-IN" sz="1400" dirty="0">
              <a:solidFill>
                <a:srgbClr val="00000A"/>
              </a:solidFill>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Clr>
                <a:schemeClr val="dk1"/>
              </a:buClr>
              <a:buSzPts val="3200"/>
              <a:buNone/>
            </a:pPr>
            <a:endParaRPr sz="1800" dirty="0"/>
          </a:p>
        </p:txBody>
      </p:sp>
      <p:sp>
        <p:nvSpPr>
          <p:cNvPr id="208" name="Google Shape;208;p28"/>
          <p:cNvSpPr txBox="1">
            <a:spLocks noGrp="1"/>
          </p:cNvSpPr>
          <p:nvPr>
            <p:ph type="sldNum" idx="12"/>
          </p:nvPr>
        </p:nvSpPr>
        <p:spPr>
          <a:xfrm>
            <a:off x="8737600" y="6356357"/>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2767429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8"/>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Implementation: Platform</a:t>
            </a:r>
            <a:endParaRPr dirty="0"/>
          </a:p>
        </p:txBody>
      </p:sp>
      <p:sp>
        <p:nvSpPr>
          <p:cNvPr id="207" name="Google Shape;207;p28"/>
          <p:cNvSpPr txBox="1">
            <a:spLocks noGrp="1"/>
          </p:cNvSpPr>
          <p:nvPr>
            <p:ph type="body" idx="1"/>
          </p:nvPr>
        </p:nvSpPr>
        <p:spPr>
          <a:xfrm>
            <a:off x="609599" y="1417638"/>
            <a:ext cx="10972801" cy="4525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200"/>
              <a:buNone/>
            </a:pPr>
            <a:r>
              <a:rPr lang="en-IN" sz="1800" b="1" dirty="0"/>
              <a:t>Software Requirement</a:t>
            </a:r>
          </a:p>
          <a:p>
            <a:pPr>
              <a:spcBef>
                <a:spcPts val="0"/>
              </a:spcBef>
              <a:buClr>
                <a:schemeClr val="dk1"/>
              </a:buClr>
              <a:buSzPts val="3200"/>
            </a:pPr>
            <a:r>
              <a:rPr lang="en-IN" sz="1800" dirty="0"/>
              <a:t>Compiler/Editor: Python IDE ,Google</a:t>
            </a:r>
          </a:p>
          <a:p>
            <a:pPr>
              <a:spcBef>
                <a:spcPts val="0"/>
              </a:spcBef>
              <a:buClr>
                <a:schemeClr val="dk1"/>
              </a:buClr>
              <a:buSzPts val="3200"/>
            </a:pPr>
            <a:r>
              <a:rPr lang="en-IN" sz="1800" dirty="0"/>
              <a:t>Collaboratory</a:t>
            </a:r>
          </a:p>
          <a:p>
            <a:pPr>
              <a:spcBef>
                <a:spcPts val="0"/>
              </a:spcBef>
              <a:buClr>
                <a:schemeClr val="dk1"/>
              </a:buClr>
              <a:buSzPts val="3200"/>
            </a:pPr>
            <a:r>
              <a:rPr lang="en-IN" sz="1800" dirty="0"/>
              <a:t>GUI: Frameworks like </a:t>
            </a:r>
            <a:r>
              <a:rPr lang="en-IN" sz="1800" dirty="0" err="1"/>
              <a:t>Gradio</a:t>
            </a:r>
            <a:r>
              <a:rPr lang="en-IN" sz="1800" dirty="0"/>
              <a:t> or HTML/CSS/JavaScript</a:t>
            </a:r>
          </a:p>
          <a:p>
            <a:pPr>
              <a:spcBef>
                <a:spcPts val="0"/>
              </a:spcBef>
              <a:buClr>
                <a:schemeClr val="dk1"/>
              </a:buClr>
              <a:buSzPts val="3200"/>
            </a:pPr>
            <a:r>
              <a:rPr lang="en-IN" sz="1800" dirty="0"/>
              <a:t>Library: </a:t>
            </a:r>
            <a:r>
              <a:rPr lang="en-IN" sz="1800" dirty="0" err="1"/>
              <a:t>PyTorch</a:t>
            </a:r>
            <a:r>
              <a:rPr lang="en-IN" sz="1800" dirty="0"/>
              <a:t>, NumPy, Pandas, and matplotlib</a:t>
            </a:r>
          </a:p>
          <a:p>
            <a:pPr>
              <a:spcBef>
                <a:spcPts val="0"/>
              </a:spcBef>
              <a:buClr>
                <a:schemeClr val="dk1"/>
              </a:buClr>
              <a:buSzPts val="3200"/>
            </a:pPr>
            <a:r>
              <a:rPr lang="en-IN" sz="1800" dirty="0"/>
              <a:t>Platform: Windows</a:t>
            </a:r>
          </a:p>
          <a:p>
            <a:pPr>
              <a:spcBef>
                <a:spcPts val="0"/>
              </a:spcBef>
              <a:buClr>
                <a:schemeClr val="dk1"/>
              </a:buClr>
              <a:buSzPts val="3200"/>
            </a:pPr>
            <a:r>
              <a:rPr lang="en-IN" sz="1800" dirty="0"/>
              <a:t>Language: Python</a:t>
            </a:r>
          </a:p>
          <a:p>
            <a:pPr marL="0" lvl="0" indent="0" algn="l" rtl="0">
              <a:spcBef>
                <a:spcPts val="0"/>
              </a:spcBef>
              <a:spcAft>
                <a:spcPts val="0"/>
              </a:spcAft>
              <a:buClr>
                <a:schemeClr val="dk1"/>
              </a:buClr>
              <a:buSzPts val="3200"/>
              <a:buNone/>
            </a:pPr>
            <a:endParaRPr lang="en-IN" sz="1800" dirty="0"/>
          </a:p>
          <a:p>
            <a:pPr marL="0" lvl="0" indent="0" algn="l" rtl="0">
              <a:spcBef>
                <a:spcPts val="0"/>
              </a:spcBef>
              <a:spcAft>
                <a:spcPts val="0"/>
              </a:spcAft>
              <a:buClr>
                <a:schemeClr val="dk1"/>
              </a:buClr>
              <a:buSzPts val="3200"/>
              <a:buNone/>
            </a:pPr>
            <a:r>
              <a:rPr lang="en-IN" sz="1800" dirty="0"/>
              <a:t> </a:t>
            </a:r>
            <a:r>
              <a:rPr lang="en-IN" sz="1800" b="1" dirty="0"/>
              <a:t>Hardware Requirement</a:t>
            </a:r>
          </a:p>
          <a:p>
            <a:pPr>
              <a:spcBef>
                <a:spcPts val="0"/>
              </a:spcBef>
              <a:buClr>
                <a:schemeClr val="dk1"/>
              </a:buClr>
              <a:buSzPts val="3200"/>
            </a:pPr>
            <a:r>
              <a:rPr lang="en-IN" sz="1800" dirty="0"/>
              <a:t>Processor: A multi-core processor (e.g., Intel Core i5 or equivalent)</a:t>
            </a:r>
          </a:p>
          <a:p>
            <a:pPr>
              <a:spcBef>
                <a:spcPts val="0"/>
              </a:spcBef>
              <a:buClr>
                <a:schemeClr val="dk1"/>
              </a:buClr>
              <a:buSzPts val="3200"/>
            </a:pPr>
            <a:r>
              <a:rPr lang="en-IN" sz="1800" dirty="0"/>
              <a:t>RAM: Minimum 8GB RAM to handle data processing and deep learning tasks.</a:t>
            </a:r>
          </a:p>
          <a:p>
            <a:pPr>
              <a:spcBef>
                <a:spcPts val="0"/>
              </a:spcBef>
              <a:buClr>
                <a:schemeClr val="dk1"/>
              </a:buClr>
              <a:buSzPts val="3200"/>
            </a:pPr>
            <a:r>
              <a:rPr lang="en-IN" sz="1800" dirty="0"/>
              <a:t>Graphics Card: A dedicated graphics card with at least 2GB of memory</a:t>
            </a:r>
            <a:endParaRPr sz="1800" dirty="0"/>
          </a:p>
        </p:txBody>
      </p:sp>
      <p:sp>
        <p:nvSpPr>
          <p:cNvPr id="208" name="Google Shape;208;p28"/>
          <p:cNvSpPr txBox="1">
            <a:spLocks noGrp="1"/>
          </p:cNvSpPr>
          <p:nvPr>
            <p:ph type="sldNum" idx="12"/>
          </p:nvPr>
        </p:nvSpPr>
        <p:spPr>
          <a:xfrm>
            <a:off x="8737600" y="6356357"/>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509320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8"/>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Implementation: Coding</a:t>
            </a:r>
            <a:endParaRPr dirty="0"/>
          </a:p>
        </p:txBody>
      </p:sp>
      <p:sp>
        <p:nvSpPr>
          <p:cNvPr id="207" name="Google Shape;207;p28"/>
          <p:cNvSpPr txBox="1">
            <a:spLocks noGrp="1"/>
          </p:cNvSpPr>
          <p:nvPr>
            <p:ph type="body" idx="1"/>
          </p:nvPr>
        </p:nvSpPr>
        <p:spPr>
          <a:xfrm>
            <a:off x="609599" y="1417638"/>
            <a:ext cx="10972801" cy="4525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200"/>
              <a:buNone/>
            </a:pPr>
            <a:endParaRPr sz="1800" dirty="0"/>
          </a:p>
        </p:txBody>
      </p:sp>
      <p:sp>
        <p:nvSpPr>
          <p:cNvPr id="208" name="Google Shape;208;p28"/>
          <p:cNvSpPr txBox="1">
            <a:spLocks noGrp="1"/>
          </p:cNvSpPr>
          <p:nvPr>
            <p:ph type="sldNum" idx="12"/>
          </p:nvPr>
        </p:nvSpPr>
        <p:spPr>
          <a:xfrm>
            <a:off x="8737600" y="6356357"/>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2594919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8"/>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Implementation: Optimization</a:t>
            </a:r>
            <a:endParaRPr dirty="0"/>
          </a:p>
        </p:txBody>
      </p:sp>
      <p:sp>
        <p:nvSpPr>
          <p:cNvPr id="207" name="Google Shape;207;p28"/>
          <p:cNvSpPr txBox="1">
            <a:spLocks noGrp="1"/>
          </p:cNvSpPr>
          <p:nvPr>
            <p:ph type="body" idx="1"/>
          </p:nvPr>
        </p:nvSpPr>
        <p:spPr>
          <a:xfrm>
            <a:off x="609599" y="1417638"/>
            <a:ext cx="10972801" cy="4525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200"/>
              <a:buNone/>
            </a:pPr>
            <a:endParaRPr sz="1800" dirty="0"/>
          </a:p>
        </p:txBody>
      </p:sp>
      <p:sp>
        <p:nvSpPr>
          <p:cNvPr id="208" name="Google Shape;208;p28"/>
          <p:cNvSpPr txBox="1">
            <a:spLocks noGrp="1"/>
          </p:cNvSpPr>
          <p:nvPr>
            <p:ph type="sldNum" idx="12"/>
          </p:nvPr>
        </p:nvSpPr>
        <p:spPr>
          <a:xfrm>
            <a:off x="8737600" y="6356357"/>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3701277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8"/>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Testing of all modules</a:t>
            </a:r>
            <a:endParaRPr dirty="0"/>
          </a:p>
        </p:txBody>
      </p:sp>
      <p:sp>
        <p:nvSpPr>
          <p:cNvPr id="207" name="Google Shape;207;p28"/>
          <p:cNvSpPr txBox="1">
            <a:spLocks noGrp="1"/>
          </p:cNvSpPr>
          <p:nvPr>
            <p:ph type="body" idx="1"/>
          </p:nvPr>
        </p:nvSpPr>
        <p:spPr>
          <a:xfrm>
            <a:off x="609599" y="1417638"/>
            <a:ext cx="10972801" cy="4525963"/>
          </a:xfrm>
          <a:prstGeom prst="rect">
            <a:avLst/>
          </a:prstGeom>
          <a:noFill/>
          <a:ln>
            <a:noFill/>
          </a:ln>
        </p:spPr>
        <p:txBody>
          <a:bodyPr spcFirstLastPara="1" wrap="square" lIns="91425" tIns="45700" rIns="91425" bIns="45700" anchor="t" anchorCtr="0">
            <a:noAutofit/>
          </a:bodyPr>
          <a:lstStyle/>
          <a:p>
            <a:pPr marL="285750" indent="-285750">
              <a:spcBef>
                <a:spcPts val="0"/>
              </a:spcBef>
              <a:buSzPts val="3200"/>
            </a:pPr>
            <a:endParaRPr lang="en-US" sz="1800" dirty="0"/>
          </a:p>
          <a:p>
            <a:pPr marL="285750" indent="-285750">
              <a:spcBef>
                <a:spcPts val="0"/>
              </a:spcBef>
              <a:buSzPts val="3200"/>
            </a:pPr>
            <a:endParaRPr sz="1800" dirty="0"/>
          </a:p>
        </p:txBody>
      </p:sp>
      <p:sp>
        <p:nvSpPr>
          <p:cNvPr id="208" name="Google Shape;208;p28"/>
          <p:cNvSpPr txBox="1">
            <a:spLocks noGrp="1"/>
          </p:cNvSpPr>
          <p:nvPr>
            <p:ph type="sldNum" idx="12"/>
          </p:nvPr>
        </p:nvSpPr>
        <p:spPr>
          <a:xfrm>
            <a:off x="8737600" y="6356357"/>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3209185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8"/>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Research Paper Publication</a:t>
            </a:r>
            <a:endParaRPr dirty="0"/>
          </a:p>
        </p:txBody>
      </p:sp>
      <p:sp>
        <p:nvSpPr>
          <p:cNvPr id="207" name="Google Shape;207;p28"/>
          <p:cNvSpPr txBox="1">
            <a:spLocks noGrp="1"/>
          </p:cNvSpPr>
          <p:nvPr>
            <p:ph type="body" idx="1"/>
          </p:nvPr>
        </p:nvSpPr>
        <p:spPr>
          <a:xfrm>
            <a:off x="609599" y="1417638"/>
            <a:ext cx="10972801" cy="4525963"/>
          </a:xfrm>
          <a:prstGeom prst="rect">
            <a:avLst/>
          </a:prstGeom>
          <a:noFill/>
          <a:ln>
            <a:noFill/>
          </a:ln>
        </p:spPr>
        <p:txBody>
          <a:bodyPr spcFirstLastPara="1" wrap="square" lIns="91425" tIns="45700" rIns="91425" bIns="45700" anchor="t" anchorCtr="0">
            <a:noAutofit/>
          </a:bodyPr>
          <a:lstStyle/>
          <a:p>
            <a:pPr marL="285750" indent="-285750">
              <a:spcBef>
                <a:spcPts val="0"/>
              </a:spcBef>
              <a:buSzPts val="3200"/>
            </a:pPr>
            <a:endParaRPr lang="en-US" sz="1800" dirty="0"/>
          </a:p>
          <a:p>
            <a:pPr marL="285750" indent="-285750">
              <a:spcBef>
                <a:spcPts val="0"/>
              </a:spcBef>
              <a:buSzPts val="3200"/>
            </a:pPr>
            <a:endParaRPr sz="1800" dirty="0"/>
          </a:p>
        </p:txBody>
      </p:sp>
      <p:sp>
        <p:nvSpPr>
          <p:cNvPr id="208" name="Google Shape;208;p28"/>
          <p:cNvSpPr txBox="1">
            <a:spLocks noGrp="1"/>
          </p:cNvSpPr>
          <p:nvPr>
            <p:ph type="sldNum" idx="12"/>
          </p:nvPr>
        </p:nvSpPr>
        <p:spPr>
          <a:xfrm>
            <a:off x="8737600" y="6356357"/>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
        <p:nvSpPr>
          <p:cNvPr id="2" name="TextBox 1">
            <a:extLst>
              <a:ext uri="{FF2B5EF4-FFF2-40B4-BE49-F238E27FC236}">
                <a16:creationId xmlns:a16="http://schemas.microsoft.com/office/drawing/2014/main" id="{5EAFCC72-9D91-2077-8846-25E831C80B27}"/>
              </a:ext>
            </a:extLst>
          </p:cNvPr>
          <p:cNvSpPr txBox="1"/>
          <p:nvPr/>
        </p:nvSpPr>
        <p:spPr>
          <a:xfrm>
            <a:off x="999242" y="1555423"/>
            <a:ext cx="10793690" cy="3970318"/>
          </a:xfrm>
          <a:prstGeom prst="rect">
            <a:avLst/>
          </a:prstGeom>
          <a:noFill/>
        </p:spPr>
        <p:txBody>
          <a:bodyPr wrap="square" rtlCol="0">
            <a:spAutoFit/>
          </a:bodyPr>
          <a:lstStyle/>
          <a:p>
            <a:r>
              <a:rPr lang="en-US" b="1" dirty="0"/>
              <a:t>Review Paper</a:t>
            </a:r>
            <a:r>
              <a:rPr lang="en-US" dirty="0"/>
              <a:t>: </a:t>
            </a:r>
            <a:r>
              <a:rPr lang="en-GB" sz="1800" b="1" dirty="0">
                <a:effectLst/>
                <a:latin typeface="Times New Roman" panose="02020603050405020304" pitchFamily="18" charset="0"/>
                <a:ea typeface="Times New Roman" panose="02020603050405020304" pitchFamily="18" charset="0"/>
              </a:rPr>
              <a:t>ADVANCEMENTS IN TEXT-GUIDED ARTISTIC IMAGE SYNTHESIS: A COMPREHENSIVE REVIEW OF DIFFUSION MODEL APPROACHES AND FUTURE DIRECTIONS</a:t>
            </a:r>
          </a:p>
          <a:p>
            <a:endParaRPr lang="en-GB" b="1" dirty="0">
              <a:latin typeface="Times New Roman" panose="02020603050405020304" pitchFamily="18" charset="0"/>
            </a:endParaRPr>
          </a:p>
          <a:p>
            <a:r>
              <a:rPr lang="en-GB" b="1" dirty="0">
                <a:latin typeface="Times New Roman" panose="02020603050405020304" pitchFamily="18" charset="0"/>
              </a:rPr>
              <a:t>Journal: International Journal Of Creative Research Thought(IJCRT)</a:t>
            </a:r>
          </a:p>
          <a:p>
            <a:endParaRPr lang="en-GB" b="1" dirty="0">
              <a:latin typeface="Times New Roman" panose="02020603050405020304" pitchFamily="18" charset="0"/>
            </a:endParaRPr>
          </a:p>
          <a:p>
            <a:r>
              <a:rPr lang="en-US" b="1" dirty="0">
                <a:latin typeface="Times New Roman" panose="02020603050405020304" pitchFamily="18" charset="0"/>
              </a:rPr>
              <a:t>Volume 11, Issue 12, ISSN: 2320-2882 </a:t>
            </a:r>
          </a:p>
          <a:p>
            <a:endParaRPr lang="en-US" b="1" dirty="0">
              <a:latin typeface="Times New Roman" panose="02020603050405020304" pitchFamily="18" charset="0"/>
            </a:endParaRPr>
          </a:p>
          <a:p>
            <a:r>
              <a:rPr lang="en-GB" b="1" dirty="0">
                <a:latin typeface="Times New Roman" panose="02020603050405020304" pitchFamily="18" charset="0"/>
              </a:rPr>
              <a:t>Date: </a:t>
            </a:r>
            <a:r>
              <a:rPr lang="en-US" b="1" dirty="0">
                <a:latin typeface="Times New Roman" panose="02020603050405020304" pitchFamily="18" charset="0"/>
              </a:rPr>
              <a:t>December 2023 </a:t>
            </a:r>
            <a:endParaRPr lang="en-GB" b="1" dirty="0">
              <a:latin typeface="Times New Roman" panose="02020603050405020304" pitchFamily="18" charset="0"/>
            </a:endParaRPr>
          </a:p>
          <a:p>
            <a:endParaRPr lang="en-GB" b="1" dirty="0">
              <a:latin typeface="Times New Roman" panose="02020603050405020304" pitchFamily="18" charset="0"/>
            </a:endParaRPr>
          </a:p>
          <a:p>
            <a:r>
              <a:rPr lang="en-GB" b="1" dirty="0">
                <a:latin typeface="Times New Roman" panose="02020603050405020304" pitchFamily="18" charset="0"/>
              </a:rPr>
              <a:t>Link: </a:t>
            </a:r>
            <a:r>
              <a:rPr lang="en-GB" b="1" dirty="0">
                <a:latin typeface="Times New Roman" panose="02020603050405020304" pitchFamily="18" charset="0"/>
                <a:hlinkClick r:id="rId3"/>
              </a:rPr>
              <a:t>https://r.search.yahoo.com/_ylt=Awr1QTypybdlG4IbCgy7HAx.;_ylu=Y29sbwNzZzMEcG9zAzEEdnRpZAMEc2VjA3Ny/RV=2/RE=1706572329/RO=10/RU=https%3a%2f%2fijcrt.org%2fpapers%2fIJCRT2312617.pdf/RK=2/RS=ayOD.o4h6ZXD7KxrVO8Ub1Gbuis-</a:t>
            </a:r>
            <a:endParaRPr lang="en-GB" b="1" dirty="0">
              <a:latin typeface="Times New Roman" panose="02020603050405020304" pitchFamily="18" charset="0"/>
            </a:endParaRPr>
          </a:p>
          <a:p>
            <a:endParaRPr lang="en-IN" dirty="0"/>
          </a:p>
        </p:txBody>
      </p:sp>
    </p:spTree>
    <p:extLst>
      <p:ext uri="{BB962C8B-B14F-4D97-AF65-F5344CB8AC3E}">
        <p14:creationId xmlns:p14="http://schemas.microsoft.com/office/powerpoint/2010/main" val="17545987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8"/>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Copywrite Information</a:t>
            </a:r>
            <a:endParaRPr dirty="0"/>
          </a:p>
        </p:txBody>
      </p:sp>
      <p:sp>
        <p:nvSpPr>
          <p:cNvPr id="207" name="Google Shape;207;p28"/>
          <p:cNvSpPr txBox="1">
            <a:spLocks noGrp="1"/>
          </p:cNvSpPr>
          <p:nvPr>
            <p:ph type="body" idx="1"/>
          </p:nvPr>
        </p:nvSpPr>
        <p:spPr>
          <a:xfrm>
            <a:off x="609599" y="1417638"/>
            <a:ext cx="10972801" cy="4525963"/>
          </a:xfrm>
          <a:prstGeom prst="rect">
            <a:avLst/>
          </a:prstGeom>
          <a:noFill/>
          <a:ln>
            <a:noFill/>
          </a:ln>
        </p:spPr>
        <p:txBody>
          <a:bodyPr spcFirstLastPara="1" wrap="square" lIns="91425" tIns="45700" rIns="91425" bIns="45700" anchor="t" anchorCtr="0">
            <a:noAutofit/>
          </a:bodyPr>
          <a:lstStyle/>
          <a:p>
            <a:pPr marL="285750" indent="-285750">
              <a:spcBef>
                <a:spcPts val="0"/>
              </a:spcBef>
              <a:buSzPts val="3200"/>
            </a:pPr>
            <a:endParaRPr lang="en-US" sz="1800" dirty="0"/>
          </a:p>
          <a:p>
            <a:pPr marL="285750" indent="-285750">
              <a:spcBef>
                <a:spcPts val="0"/>
              </a:spcBef>
              <a:buSzPts val="3200"/>
            </a:pPr>
            <a:endParaRPr sz="1800" dirty="0"/>
          </a:p>
        </p:txBody>
      </p:sp>
      <p:sp>
        <p:nvSpPr>
          <p:cNvPr id="208" name="Google Shape;208;p28"/>
          <p:cNvSpPr txBox="1">
            <a:spLocks noGrp="1"/>
          </p:cNvSpPr>
          <p:nvPr>
            <p:ph type="sldNum" idx="12"/>
          </p:nvPr>
        </p:nvSpPr>
        <p:spPr>
          <a:xfrm>
            <a:off x="8737600" y="6356357"/>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Tree>
    <p:extLst>
      <p:ext uri="{BB962C8B-B14F-4D97-AF65-F5344CB8AC3E}">
        <p14:creationId xmlns:p14="http://schemas.microsoft.com/office/powerpoint/2010/main" val="493346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Conclusions</a:t>
            </a:r>
          </a:p>
        </p:txBody>
      </p:sp>
      <p:sp>
        <p:nvSpPr>
          <p:cNvPr id="3" name="Content Placeholder 2"/>
          <p:cNvSpPr>
            <a:spLocks noGrp="1"/>
          </p:cNvSpPr>
          <p:nvPr>
            <p:ph idx="1"/>
          </p:nvPr>
        </p:nvSpPr>
        <p:spPr/>
        <p:txBody>
          <a:bodyPr/>
          <a:lstStyle/>
          <a:p>
            <a:pPr marL="0" indent="0" algn="just">
              <a:buNone/>
            </a:pPr>
            <a:r>
              <a:rPr lang="en-GB" sz="2400" dirty="0">
                <a:solidFill>
                  <a:srgbClr val="00000A"/>
                </a:solidFill>
                <a:effectLst/>
                <a:latin typeface="Times New Roman" panose="02020603050405020304" pitchFamily="18" charset="0"/>
                <a:ea typeface="Times New Roman" panose="02020603050405020304" pitchFamily="18" charset="0"/>
              </a:rPr>
              <a:t>In conclusion, the design phase of the AI text-to-art generation project using Stable Diffusion, </a:t>
            </a:r>
            <a:r>
              <a:rPr lang="en-GB" sz="2400" dirty="0" err="1">
                <a:solidFill>
                  <a:srgbClr val="00000A"/>
                </a:solidFill>
                <a:effectLst/>
                <a:latin typeface="Times New Roman" panose="02020603050405020304" pitchFamily="18" charset="0"/>
                <a:ea typeface="Times New Roman" panose="02020603050405020304" pitchFamily="18" charset="0"/>
              </a:rPr>
              <a:t>PyTorch</a:t>
            </a:r>
            <a:r>
              <a:rPr lang="en-GB" sz="2400" dirty="0">
                <a:solidFill>
                  <a:srgbClr val="00000A"/>
                </a:solidFill>
                <a:effectLst/>
                <a:latin typeface="Times New Roman" panose="02020603050405020304" pitchFamily="18" charset="0"/>
                <a:ea typeface="Times New Roman" panose="02020603050405020304" pitchFamily="18" charset="0"/>
              </a:rPr>
              <a:t>, and Python lays a strong foundation for the successful development of a creative and innovative system. This phase is critical for planning, structuring, and defining the key components of the project. In </a:t>
            </a:r>
            <a:r>
              <a:rPr lang="en-US" sz="2400" dirty="0">
                <a:solidFill>
                  <a:srgbClr val="00000A"/>
                </a:solidFill>
                <a:effectLst/>
                <a:latin typeface="Times New Roman" panose="02020603050405020304" pitchFamily="18" charset="0"/>
                <a:ea typeface="Times New Roman" panose="02020603050405020304" pitchFamily="18" charset="0"/>
              </a:rPr>
              <a:t>our AI text-to-art generation project's literature review and design phase</a:t>
            </a:r>
            <a:r>
              <a:rPr lang="en-GB" sz="2400" dirty="0">
                <a:solidFill>
                  <a:srgbClr val="00000A"/>
                </a:solidFill>
                <a:effectLst/>
                <a:latin typeface="Times New Roman" panose="02020603050405020304" pitchFamily="18" charset="0"/>
                <a:ea typeface="Times New Roman" panose="02020603050405020304" pitchFamily="18" charset="0"/>
              </a:rPr>
              <a:t>, we conducted a comprehensive survey of existing research and methodologies in generative art synthesis. This phase was crucial for establishing the foundation upon which our project is built, and it guided our design decisions and implementation strategies.</a:t>
            </a:r>
            <a:endParaRPr lang="en-IN" sz="2400" dirty="0">
              <a:solidFill>
                <a:srgbClr val="00000A"/>
              </a:solidFill>
              <a:effectLst/>
              <a:latin typeface="Times New Roman" panose="02020603050405020304" pitchFamily="18" charset="0"/>
              <a:ea typeface="Times New Roman" panose="02020603050405020304" pitchFamily="18" charset="0"/>
            </a:endParaRPr>
          </a:p>
          <a:p>
            <a:pPr marL="0" indent="0">
              <a:buNone/>
            </a:pPr>
            <a:endParaRPr lang="en-IN" dirty="0"/>
          </a:p>
        </p:txBody>
      </p:sp>
      <p:sp>
        <p:nvSpPr>
          <p:cNvPr id="4" name="Slide Number Placeholder 3"/>
          <p:cNvSpPr>
            <a:spLocks noGrp="1"/>
          </p:cNvSpPr>
          <p:nvPr>
            <p:ph type="sldNum" sz="quarter" idx="12"/>
          </p:nvPr>
        </p:nvSpPr>
        <p:spPr/>
        <p:txBody>
          <a:bodyPr/>
          <a:lstStyle/>
          <a:p>
            <a:fld id="{9B618960-8005-486C-9A75-10CB2AAC16F9}" type="slidenum">
              <a:rPr lang="en-US" smtClean="0"/>
              <a:t>19</a:t>
            </a:fld>
            <a:endParaRPr lang="en-US"/>
          </a:p>
        </p:txBody>
      </p:sp>
    </p:spTree>
    <p:extLst>
      <p:ext uri="{BB962C8B-B14F-4D97-AF65-F5344CB8AC3E}">
        <p14:creationId xmlns:p14="http://schemas.microsoft.com/office/powerpoint/2010/main" val="895461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66495"/>
            <a:ext cx="10972800" cy="905105"/>
          </a:xfrm>
        </p:spPr>
        <p:txBody>
          <a:bodyPr>
            <a:normAutofit/>
          </a:bodyPr>
          <a:lstStyle/>
          <a:p>
            <a:r>
              <a:rPr lang="en-IN" dirty="0"/>
              <a:t>Abstract</a:t>
            </a:r>
          </a:p>
        </p:txBody>
      </p:sp>
      <p:sp>
        <p:nvSpPr>
          <p:cNvPr id="3" name="Content Placeholder 2"/>
          <p:cNvSpPr>
            <a:spLocks noGrp="1"/>
          </p:cNvSpPr>
          <p:nvPr>
            <p:ph idx="1"/>
          </p:nvPr>
        </p:nvSpPr>
        <p:spPr>
          <a:xfrm>
            <a:off x="760429" y="1719038"/>
            <a:ext cx="10972800" cy="4819881"/>
          </a:xfrm>
        </p:spPr>
        <p:txBody>
          <a:bodyPr>
            <a:noAutofit/>
          </a:bodyPr>
          <a:lstStyle/>
          <a:p>
            <a:pPr marL="0" indent="0" algn="just">
              <a:buNone/>
            </a:pPr>
            <a:r>
              <a:rPr lang="en-GB" sz="2400" dirty="0">
                <a:latin typeface="Times New Roman" panose="02020603050405020304" pitchFamily="18" charset="0"/>
                <a:cs typeface="Times New Roman" panose="02020603050405020304" pitchFamily="18" charset="0"/>
              </a:rPr>
              <a:t>This abstract explores the synergy between Artificial Intelligence (AI) and stable diffusion models in the realm of text-to-art generation. Leveraging advanced algorithms, this innovative approach translates textual prompts into visually compelling artworks. Stable diffusion models play a crucial role by ensuring controlled and coherent information spread on the canvas. Through this harmonious fusion of technology and creativity, artists and designers can bring their textual concepts to life, generating aesthetically pleasing and meaningful visual representations. This study delves into the transformative potential of this technology, examining its applications in various domains, and illuminating the evolving landscape where AI-driven algorithms redefine artistic expression.</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9B618960-8005-486C-9A75-10CB2AAC16F9}" type="slidenum">
              <a:rPr lang="en-US" smtClean="0"/>
              <a:pPr/>
              <a:t>2</a:t>
            </a:fld>
            <a:endParaRPr lang="en-US"/>
          </a:p>
        </p:txBody>
      </p:sp>
    </p:spTree>
    <p:extLst>
      <p:ext uri="{BB962C8B-B14F-4D97-AF65-F5344CB8AC3E}">
        <p14:creationId xmlns:p14="http://schemas.microsoft.com/office/powerpoint/2010/main" val="42180282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p>
        </p:txBody>
      </p:sp>
      <p:sp>
        <p:nvSpPr>
          <p:cNvPr id="3" name="Content Placeholder 2"/>
          <p:cNvSpPr>
            <a:spLocks noGrp="1"/>
          </p:cNvSpPr>
          <p:nvPr>
            <p:ph idx="1"/>
          </p:nvPr>
        </p:nvSpPr>
        <p:spPr/>
        <p:txBody>
          <a:bodyPr>
            <a:normAutofit fontScale="92500" lnSpcReduction="20000"/>
          </a:bodyPr>
          <a:lstStyle/>
          <a:p>
            <a:pPr>
              <a:lnSpc>
                <a:spcPct val="150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[1]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Ramesh, Aditya, Prafulla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Dhariwal</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Alex Nichol, Casey Chu, and Mark Chen. "Hierarchical text-conditional image generation with clip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latents</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i="1" dirty="0" err="1">
                <a:effectLst/>
                <a:latin typeface="Times New Roman" panose="02020603050405020304" pitchFamily="18" charset="0"/>
                <a:ea typeface="Times New Roman" panose="02020603050405020304" pitchFamily="18" charset="0"/>
                <a:cs typeface="Times New Roman" panose="02020603050405020304" pitchFamily="18" charset="0"/>
              </a:rPr>
              <a:t>arXiv</a:t>
            </a:r>
            <a:r>
              <a:rPr lang="en-IN" sz="1800" i="1" dirty="0">
                <a:effectLst/>
                <a:latin typeface="Times New Roman" panose="02020603050405020304" pitchFamily="18" charset="0"/>
                <a:ea typeface="Times New Roman" panose="02020603050405020304" pitchFamily="18" charset="0"/>
                <a:cs typeface="Times New Roman" panose="02020603050405020304" pitchFamily="18" charset="0"/>
              </a:rPr>
              <a:t> preprint arXiv:2204.06125</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1, no. 2 (2022): 3.</a:t>
            </a:r>
          </a:p>
          <a:p>
            <a:pPr>
              <a:lnSpc>
                <a:spcPct val="150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[2]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Crowson, Katherine, Stella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Biderman</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Daniel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Kornis</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Dashiell Stander, Eric Hallahan, Louis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Castricato</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and Edward Raff.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Vqgan</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-clip: Open domain image generation and editing with natural language guidance." In </a:t>
            </a:r>
            <a:r>
              <a:rPr lang="en-IN" sz="1800" i="1" dirty="0">
                <a:effectLst/>
                <a:latin typeface="Times New Roman" panose="02020603050405020304" pitchFamily="18" charset="0"/>
                <a:ea typeface="Times New Roman" panose="02020603050405020304" pitchFamily="18" charset="0"/>
                <a:cs typeface="Times New Roman" panose="02020603050405020304" pitchFamily="18" charset="0"/>
              </a:rPr>
              <a:t>European Conference on Computer Vision</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pp. 88-105. Cham: Springer Nature Switzerland, 2022.</a:t>
            </a:r>
          </a:p>
          <a:p>
            <a:pPr>
              <a:lnSpc>
                <a:spcPct val="150000"/>
              </a:lnSpc>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[3], Robin, Andreas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Blattmann</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Dominik Lorenz, Patrick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Esser</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and Björn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Ommer</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"High-resolution image synthesis with latent diffusion models." In </a:t>
            </a:r>
            <a:r>
              <a:rPr lang="en-GB" sz="1800" i="1" dirty="0">
                <a:effectLst/>
                <a:latin typeface="Times New Roman" panose="02020603050405020304" pitchFamily="18" charset="0"/>
                <a:ea typeface="Times New Roman" panose="02020603050405020304" pitchFamily="18" charset="0"/>
                <a:cs typeface="Times New Roman" panose="02020603050405020304" pitchFamily="18" charset="0"/>
              </a:rPr>
              <a:t>Proceedings of the IEEE/CVF conference on computer vision and pattern recognition</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pp. 10684-10695. 2022.</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[4]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Yuan, Tan,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Xiaofeng</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Chen, and Sheng Wang. "Gorgeous Pixel Artwork Generation with VQGAN-CLIP.“, 2022.</a:t>
            </a:r>
          </a:p>
          <a:p>
            <a:pPr>
              <a:lnSpc>
                <a:spcPct val="150000"/>
              </a:lnSpc>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[5]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Saharia</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Chitwan, William Chan, Saurabh Saxena, Lala Li, Jay Whang, Emily L. Denton,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Kamyar</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Ghasemipour</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et al. "Photorealistic text-to-image diffusion models with deep language understanding." </a:t>
            </a:r>
            <a:r>
              <a:rPr lang="en-GB" sz="1800" i="1" dirty="0">
                <a:effectLst/>
                <a:latin typeface="Times New Roman" panose="02020603050405020304" pitchFamily="18" charset="0"/>
                <a:ea typeface="Times New Roman" panose="02020603050405020304" pitchFamily="18" charset="0"/>
                <a:cs typeface="Times New Roman" panose="02020603050405020304" pitchFamily="18" charset="0"/>
              </a:rPr>
              <a:t>Advances in Neural Information Processing Systems</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35 (2022): 36479-36494.</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dirty="0"/>
          </a:p>
        </p:txBody>
      </p:sp>
      <p:sp>
        <p:nvSpPr>
          <p:cNvPr id="4" name="Slide Number Placeholder 3"/>
          <p:cNvSpPr>
            <a:spLocks noGrp="1"/>
          </p:cNvSpPr>
          <p:nvPr>
            <p:ph type="sldNum" sz="quarter" idx="12"/>
          </p:nvPr>
        </p:nvSpPr>
        <p:spPr/>
        <p:txBody>
          <a:bodyPr/>
          <a:lstStyle/>
          <a:p>
            <a:fld id="{9B618960-8005-486C-9A75-10CB2AAC16F9}" type="slidenum">
              <a:rPr lang="en-US" smtClean="0"/>
              <a:pPr/>
              <a:t>20</a:t>
            </a:fld>
            <a:endParaRPr lang="en-US"/>
          </a:p>
        </p:txBody>
      </p:sp>
    </p:spTree>
    <p:extLst>
      <p:ext uri="{BB962C8B-B14F-4D97-AF65-F5344CB8AC3E}">
        <p14:creationId xmlns:p14="http://schemas.microsoft.com/office/powerpoint/2010/main" val="3930941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17 Sustainable Development Goals (SDGs)</a:t>
            </a:r>
            <a:br>
              <a:rPr lang="en-US" dirty="0"/>
            </a:br>
            <a:endParaRPr lang="en-US" dirty="0"/>
          </a:p>
        </p:txBody>
      </p:sp>
      <p:sp>
        <p:nvSpPr>
          <p:cNvPr id="4" name="Content Placeholder 3"/>
          <p:cNvSpPr>
            <a:spLocks noGrp="1"/>
          </p:cNvSpPr>
          <p:nvPr>
            <p:ph sz="half" idx="2"/>
          </p:nvPr>
        </p:nvSpPr>
        <p:spPr>
          <a:xfrm>
            <a:off x="609600" y="1119352"/>
            <a:ext cx="5386917" cy="5006811"/>
          </a:xfrm>
        </p:spPr>
        <p:txBody>
          <a:bodyPr>
            <a:normAutofit fontScale="85000" lnSpcReduction="20000"/>
          </a:bodyPr>
          <a:lstStyle/>
          <a:p>
            <a:pPr fontAlgn="base"/>
            <a:r>
              <a:rPr lang="en-US" dirty="0"/>
              <a:t>GOAL 1: No Poverty</a:t>
            </a:r>
          </a:p>
          <a:p>
            <a:pPr fontAlgn="base"/>
            <a:endParaRPr lang="en-US" dirty="0"/>
          </a:p>
          <a:p>
            <a:pPr fontAlgn="base"/>
            <a:r>
              <a:rPr lang="en-US" dirty="0"/>
              <a:t>GOAL 2: Zero Hunger</a:t>
            </a:r>
          </a:p>
          <a:p>
            <a:pPr fontAlgn="base"/>
            <a:endParaRPr lang="en-US" dirty="0"/>
          </a:p>
          <a:p>
            <a:pPr fontAlgn="base"/>
            <a:r>
              <a:rPr lang="en-US" dirty="0"/>
              <a:t>GOAL 3: Good Health and Well-being</a:t>
            </a:r>
          </a:p>
          <a:p>
            <a:pPr fontAlgn="base"/>
            <a:endParaRPr lang="en-US" dirty="0"/>
          </a:p>
          <a:p>
            <a:pPr fontAlgn="base"/>
            <a:r>
              <a:rPr lang="en-US" dirty="0"/>
              <a:t>GOAL 4: Quality Education</a:t>
            </a:r>
          </a:p>
          <a:p>
            <a:pPr fontAlgn="base"/>
            <a:endParaRPr lang="en-US" dirty="0"/>
          </a:p>
          <a:p>
            <a:pPr fontAlgn="base"/>
            <a:r>
              <a:rPr lang="en-US" dirty="0"/>
              <a:t>GOAL 5: Gender Equality</a:t>
            </a:r>
          </a:p>
          <a:p>
            <a:pPr fontAlgn="base"/>
            <a:endParaRPr lang="en-US" dirty="0"/>
          </a:p>
          <a:p>
            <a:pPr fontAlgn="base"/>
            <a:r>
              <a:rPr lang="en-US" dirty="0"/>
              <a:t>GOAL 6: Clean Water and Sanitation</a:t>
            </a:r>
          </a:p>
          <a:p>
            <a:pPr fontAlgn="base"/>
            <a:endParaRPr lang="en-US" dirty="0"/>
          </a:p>
          <a:p>
            <a:pPr fontAlgn="base"/>
            <a:r>
              <a:rPr lang="en-US" dirty="0"/>
              <a:t>GOAL 7: Affordable and Clean Energy</a:t>
            </a:r>
          </a:p>
          <a:p>
            <a:pPr fontAlgn="base"/>
            <a:endParaRPr lang="en-US" dirty="0"/>
          </a:p>
          <a:p>
            <a:pPr fontAlgn="base"/>
            <a:r>
              <a:rPr lang="en-US" dirty="0"/>
              <a:t>GOAL 8: Decent Work and Economic Growth</a:t>
            </a:r>
          </a:p>
          <a:p>
            <a:pPr fontAlgn="base"/>
            <a:endParaRPr lang="en-US" dirty="0"/>
          </a:p>
          <a:p>
            <a:endParaRPr lang="en-US" dirty="0"/>
          </a:p>
        </p:txBody>
      </p:sp>
      <p:sp>
        <p:nvSpPr>
          <p:cNvPr id="6" name="Content Placeholder 5"/>
          <p:cNvSpPr>
            <a:spLocks noGrp="1"/>
          </p:cNvSpPr>
          <p:nvPr>
            <p:ph sz="quarter" idx="4"/>
          </p:nvPr>
        </p:nvSpPr>
        <p:spPr>
          <a:xfrm>
            <a:off x="6193372" y="1150883"/>
            <a:ext cx="5389033" cy="4975280"/>
          </a:xfrm>
        </p:spPr>
        <p:txBody>
          <a:bodyPr>
            <a:normAutofit fontScale="62500" lnSpcReduction="20000"/>
          </a:bodyPr>
          <a:lstStyle/>
          <a:p>
            <a:pPr fontAlgn="base"/>
            <a:r>
              <a:rPr lang="en-US" sz="2900" dirty="0"/>
              <a:t>GOAL 9: Industry, Innovation and Infrastructure</a:t>
            </a:r>
          </a:p>
          <a:p>
            <a:pPr fontAlgn="base"/>
            <a:endParaRPr lang="en-US" sz="2900" dirty="0"/>
          </a:p>
          <a:p>
            <a:pPr fontAlgn="base"/>
            <a:r>
              <a:rPr lang="en-US" sz="2900" dirty="0"/>
              <a:t>GOAL 10: Reduced Inequality</a:t>
            </a:r>
          </a:p>
          <a:p>
            <a:pPr fontAlgn="base"/>
            <a:endParaRPr lang="en-US" sz="2900" dirty="0"/>
          </a:p>
          <a:p>
            <a:pPr fontAlgn="base"/>
            <a:r>
              <a:rPr lang="en-US" sz="2900" dirty="0"/>
              <a:t>GOAL 11: Sustainable Cities and Communities</a:t>
            </a:r>
          </a:p>
          <a:p>
            <a:pPr fontAlgn="base"/>
            <a:endParaRPr lang="en-US" sz="2900" dirty="0"/>
          </a:p>
          <a:p>
            <a:pPr fontAlgn="base"/>
            <a:r>
              <a:rPr lang="en-US" sz="2900" dirty="0"/>
              <a:t>GOAL 12: Responsible Consumption and Production</a:t>
            </a:r>
          </a:p>
          <a:p>
            <a:pPr fontAlgn="base"/>
            <a:endParaRPr lang="en-US" sz="2900" dirty="0"/>
          </a:p>
          <a:p>
            <a:pPr fontAlgn="base"/>
            <a:r>
              <a:rPr lang="en-US" sz="2900" dirty="0"/>
              <a:t>GOAL 13: Climate Action</a:t>
            </a:r>
          </a:p>
          <a:p>
            <a:pPr fontAlgn="base"/>
            <a:endParaRPr lang="en-US" sz="2900" dirty="0"/>
          </a:p>
          <a:p>
            <a:pPr fontAlgn="base"/>
            <a:r>
              <a:rPr lang="en-US" sz="2900" dirty="0"/>
              <a:t>GOAL 14: Life Below Water</a:t>
            </a:r>
          </a:p>
          <a:p>
            <a:pPr fontAlgn="base"/>
            <a:endParaRPr lang="en-US" sz="2900" dirty="0"/>
          </a:p>
          <a:p>
            <a:pPr fontAlgn="base"/>
            <a:r>
              <a:rPr lang="en-US" sz="2900" dirty="0"/>
              <a:t>GOAL 15: Life on Land</a:t>
            </a:r>
          </a:p>
          <a:p>
            <a:pPr fontAlgn="base"/>
            <a:endParaRPr lang="en-US" sz="2900" dirty="0"/>
          </a:p>
          <a:p>
            <a:pPr fontAlgn="base"/>
            <a:r>
              <a:rPr lang="en-US" sz="2900" dirty="0"/>
              <a:t>GOAL 16: Peace and Justice Strong Institutions</a:t>
            </a:r>
          </a:p>
          <a:p>
            <a:pPr fontAlgn="base"/>
            <a:endParaRPr lang="en-US" sz="2900" dirty="0"/>
          </a:p>
          <a:p>
            <a:pPr fontAlgn="base"/>
            <a:r>
              <a:rPr lang="en-US" sz="2900" dirty="0"/>
              <a:t>GOAL 17: Partnerships to achieve the Goal</a:t>
            </a:r>
          </a:p>
          <a:p>
            <a:pPr fontAlgn="base"/>
            <a:endParaRPr lang="en-US" sz="2900" dirty="0"/>
          </a:p>
          <a:p>
            <a:endParaRPr lang="en-US" dirty="0"/>
          </a:p>
        </p:txBody>
      </p:sp>
      <p:sp>
        <p:nvSpPr>
          <p:cNvPr id="7" name="Slide Number Placeholder 6"/>
          <p:cNvSpPr>
            <a:spLocks noGrp="1"/>
          </p:cNvSpPr>
          <p:nvPr>
            <p:ph type="sldNum" sz="quarter" idx="12"/>
          </p:nvPr>
        </p:nvSpPr>
        <p:spPr/>
        <p:txBody>
          <a:bodyPr/>
          <a:lstStyle/>
          <a:p>
            <a:fld id="{9B618960-8005-486C-9A75-10CB2AAC16F9}" type="slidenum">
              <a:rPr lang="en-US" smtClean="0"/>
              <a:t>21</a:t>
            </a:fld>
            <a:endParaRPr lang="en-US"/>
          </a:p>
        </p:txBody>
      </p:sp>
    </p:spTree>
    <p:extLst>
      <p:ext uri="{BB962C8B-B14F-4D97-AF65-F5344CB8AC3E}">
        <p14:creationId xmlns:p14="http://schemas.microsoft.com/office/powerpoint/2010/main" val="23711419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9B618960-8005-486C-9A75-10CB2AAC16F9}" type="slidenum">
              <a:rPr lang="en-US" smtClean="0"/>
              <a:pPr/>
              <a:t>22</a:t>
            </a:fld>
            <a:endParaRPr lang="en-US"/>
          </a:p>
        </p:txBody>
      </p:sp>
      <p:sp>
        <p:nvSpPr>
          <p:cNvPr id="7" name="Rectangle 6"/>
          <p:cNvSpPr/>
          <p:nvPr/>
        </p:nvSpPr>
        <p:spPr>
          <a:xfrm>
            <a:off x="1797269" y="416712"/>
            <a:ext cx="6605752" cy="1323439"/>
          </a:xfrm>
          <a:prstGeom prst="rect">
            <a:avLst/>
          </a:prstGeom>
        </p:spPr>
        <p:txBody>
          <a:bodyPr wrap="square">
            <a:spAutoFit/>
          </a:bodyPr>
          <a:lstStyle/>
          <a:p>
            <a:r>
              <a:rPr lang="en-US" sz="2000" dirty="0"/>
              <a:t>Map the project title with PO's and PSO's on the scale of 3.</a:t>
            </a:r>
            <a:br>
              <a:rPr lang="en-US" sz="2000" dirty="0"/>
            </a:br>
            <a:r>
              <a:rPr lang="en-US" sz="2000" dirty="0"/>
              <a:t>3-Substantial mapping</a:t>
            </a:r>
            <a:br>
              <a:rPr lang="en-US" sz="2000" dirty="0"/>
            </a:br>
            <a:r>
              <a:rPr lang="en-US" sz="2000" dirty="0"/>
              <a:t>2-Moderate mapping</a:t>
            </a:r>
            <a:br>
              <a:rPr lang="en-US" sz="2000" dirty="0"/>
            </a:br>
            <a:r>
              <a:rPr lang="en-US" sz="2000" dirty="0"/>
              <a:t>1-Low mapping</a:t>
            </a:r>
          </a:p>
        </p:txBody>
      </p:sp>
      <p:graphicFrame>
        <p:nvGraphicFramePr>
          <p:cNvPr id="8" name="Table 7">
            <a:extLst>
              <a:ext uri="{FF2B5EF4-FFF2-40B4-BE49-F238E27FC236}">
                <a16:creationId xmlns:a16="http://schemas.microsoft.com/office/drawing/2014/main" id="{D1D2007A-CDC4-314B-8970-5C56F4990057}"/>
              </a:ext>
            </a:extLst>
          </p:cNvPr>
          <p:cNvGraphicFramePr>
            <a:graphicFrameLocks noGrp="1"/>
          </p:cNvGraphicFramePr>
          <p:nvPr>
            <p:extLst>
              <p:ext uri="{D42A27DB-BD31-4B8C-83A1-F6EECF244321}">
                <p14:modId xmlns:p14="http://schemas.microsoft.com/office/powerpoint/2010/main" val="3754403121"/>
              </p:ext>
            </p:extLst>
          </p:nvPr>
        </p:nvGraphicFramePr>
        <p:xfrm>
          <a:off x="499621" y="2205872"/>
          <a:ext cx="11359305" cy="2639505"/>
        </p:xfrm>
        <a:graphic>
          <a:graphicData uri="http://schemas.openxmlformats.org/drawingml/2006/table">
            <a:tbl>
              <a:tblPr/>
              <a:tblGrid>
                <a:gridCol w="537904">
                  <a:extLst>
                    <a:ext uri="{9D8B030D-6E8A-4147-A177-3AD203B41FA5}">
                      <a16:colId xmlns:a16="http://schemas.microsoft.com/office/drawing/2014/main" val="1791305489"/>
                    </a:ext>
                  </a:extLst>
                </a:gridCol>
                <a:gridCol w="1762538">
                  <a:extLst>
                    <a:ext uri="{9D8B030D-6E8A-4147-A177-3AD203B41FA5}">
                      <a16:colId xmlns:a16="http://schemas.microsoft.com/office/drawing/2014/main" val="516590143"/>
                    </a:ext>
                  </a:extLst>
                </a:gridCol>
                <a:gridCol w="1544472">
                  <a:extLst>
                    <a:ext uri="{9D8B030D-6E8A-4147-A177-3AD203B41FA5}">
                      <a16:colId xmlns:a16="http://schemas.microsoft.com/office/drawing/2014/main" val="435934920"/>
                    </a:ext>
                  </a:extLst>
                </a:gridCol>
                <a:gridCol w="500959">
                  <a:extLst>
                    <a:ext uri="{9D8B030D-6E8A-4147-A177-3AD203B41FA5}">
                      <a16:colId xmlns:a16="http://schemas.microsoft.com/office/drawing/2014/main" val="177035675"/>
                    </a:ext>
                  </a:extLst>
                </a:gridCol>
                <a:gridCol w="500959">
                  <a:extLst>
                    <a:ext uri="{9D8B030D-6E8A-4147-A177-3AD203B41FA5}">
                      <a16:colId xmlns:a16="http://schemas.microsoft.com/office/drawing/2014/main" val="3967318619"/>
                    </a:ext>
                  </a:extLst>
                </a:gridCol>
                <a:gridCol w="500959">
                  <a:extLst>
                    <a:ext uri="{9D8B030D-6E8A-4147-A177-3AD203B41FA5}">
                      <a16:colId xmlns:a16="http://schemas.microsoft.com/office/drawing/2014/main" val="433127802"/>
                    </a:ext>
                  </a:extLst>
                </a:gridCol>
                <a:gridCol w="500959">
                  <a:extLst>
                    <a:ext uri="{9D8B030D-6E8A-4147-A177-3AD203B41FA5}">
                      <a16:colId xmlns:a16="http://schemas.microsoft.com/office/drawing/2014/main" val="2914285379"/>
                    </a:ext>
                  </a:extLst>
                </a:gridCol>
                <a:gridCol w="500959">
                  <a:extLst>
                    <a:ext uri="{9D8B030D-6E8A-4147-A177-3AD203B41FA5}">
                      <a16:colId xmlns:a16="http://schemas.microsoft.com/office/drawing/2014/main" val="2553904096"/>
                    </a:ext>
                  </a:extLst>
                </a:gridCol>
                <a:gridCol w="500959">
                  <a:extLst>
                    <a:ext uri="{9D8B030D-6E8A-4147-A177-3AD203B41FA5}">
                      <a16:colId xmlns:a16="http://schemas.microsoft.com/office/drawing/2014/main" val="4008019585"/>
                    </a:ext>
                  </a:extLst>
                </a:gridCol>
                <a:gridCol w="500959">
                  <a:extLst>
                    <a:ext uri="{9D8B030D-6E8A-4147-A177-3AD203B41FA5}">
                      <a16:colId xmlns:a16="http://schemas.microsoft.com/office/drawing/2014/main" val="3661678040"/>
                    </a:ext>
                  </a:extLst>
                </a:gridCol>
                <a:gridCol w="500959">
                  <a:extLst>
                    <a:ext uri="{9D8B030D-6E8A-4147-A177-3AD203B41FA5}">
                      <a16:colId xmlns:a16="http://schemas.microsoft.com/office/drawing/2014/main" val="954667229"/>
                    </a:ext>
                  </a:extLst>
                </a:gridCol>
                <a:gridCol w="500959">
                  <a:extLst>
                    <a:ext uri="{9D8B030D-6E8A-4147-A177-3AD203B41FA5}">
                      <a16:colId xmlns:a16="http://schemas.microsoft.com/office/drawing/2014/main" val="1780883123"/>
                    </a:ext>
                  </a:extLst>
                </a:gridCol>
                <a:gridCol w="500959">
                  <a:extLst>
                    <a:ext uri="{9D8B030D-6E8A-4147-A177-3AD203B41FA5}">
                      <a16:colId xmlns:a16="http://schemas.microsoft.com/office/drawing/2014/main" val="2258803875"/>
                    </a:ext>
                  </a:extLst>
                </a:gridCol>
                <a:gridCol w="500959">
                  <a:extLst>
                    <a:ext uri="{9D8B030D-6E8A-4147-A177-3AD203B41FA5}">
                      <a16:colId xmlns:a16="http://schemas.microsoft.com/office/drawing/2014/main" val="832056753"/>
                    </a:ext>
                  </a:extLst>
                </a:gridCol>
                <a:gridCol w="500959">
                  <a:extLst>
                    <a:ext uri="{9D8B030D-6E8A-4147-A177-3AD203B41FA5}">
                      <a16:colId xmlns:a16="http://schemas.microsoft.com/office/drawing/2014/main" val="1354463573"/>
                    </a:ext>
                  </a:extLst>
                </a:gridCol>
                <a:gridCol w="500959">
                  <a:extLst>
                    <a:ext uri="{9D8B030D-6E8A-4147-A177-3AD203B41FA5}">
                      <a16:colId xmlns:a16="http://schemas.microsoft.com/office/drawing/2014/main" val="4169977010"/>
                    </a:ext>
                  </a:extLst>
                </a:gridCol>
                <a:gridCol w="500962">
                  <a:extLst>
                    <a:ext uri="{9D8B030D-6E8A-4147-A177-3AD203B41FA5}">
                      <a16:colId xmlns:a16="http://schemas.microsoft.com/office/drawing/2014/main" val="2342642147"/>
                    </a:ext>
                  </a:extLst>
                </a:gridCol>
                <a:gridCol w="500962">
                  <a:extLst>
                    <a:ext uri="{9D8B030D-6E8A-4147-A177-3AD203B41FA5}">
                      <a16:colId xmlns:a16="http://schemas.microsoft.com/office/drawing/2014/main" val="2804792250"/>
                    </a:ext>
                  </a:extLst>
                </a:gridCol>
              </a:tblGrid>
              <a:tr h="995717">
                <a:tc>
                  <a:txBody>
                    <a:bodyPr/>
                    <a:lstStyle/>
                    <a:p>
                      <a:pPr algn="ctr" rtl="0" fontAlgn="b"/>
                      <a:r>
                        <a:rPr lang="en-US" sz="2000" b="0" dirty="0">
                          <a:effectLst/>
                          <a:latin typeface="Times New Roman"/>
                        </a:rPr>
                        <a:t>Gr. No</a:t>
                      </a:r>
                    </a:p>
                  </a:txBody>
                  <a:tcPr marL="18125" marR="18125" marT="12083" marB="12083"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2000" b="0" dirty="0">
                          <a:effectLst/>
                          <a:latin typeface="Times New Roman"/>
                        </a:rPr>
                        <a:t>Project Title</a:t>
                      </a:r>
                    </a:p>
                  </a:txBody>
                  <a:tcPr marL="18125" marR="18125" marT="12083" marB="1208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2000" b="0" dirty="0">
                          <a:effectLst/>
                          <a:latin typeface="Times New Roman"/>
                        </a:rPr>
                        <a:t>Project Guide</a:t>
                      </a:r>
                    </a:p>
                  </a:txBody>
                  <a:tcPr marL="18125" marR="18125" marT="12083" marB="1208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2000" b="0" dirty="0">
                          <a:effectLst/>
                          <a:latin typeface="Times New Roman"/>
                        </a:rPr>
                        <a:t>PO1</a:t>
                      </a:r>
                    </a:p>
                  </a:txBody>
                  <a:tcPr marL="18125" marR="18125" marT="12083" marB="1208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2000" b="0" dirty="0">
                          <a:effectLst/>
                          <a:latin typeface="Times New Roman"/>
                        </a:rPr>
                        <a:t>PO2</a:t>
                      </a:r>
                    </a:p>
                  </a:txBody>
                  <a:tcPr marL="18125" marR="18125" marT="12083" marB="1208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2000" b="0" dirty="0">
                          <a:effectLst/>
                          <a:latin typeface="Times New Roman"/>
                        </a:rPr>
                        <a:t>PO3</a:t>
                      </a:r>
                    </a:p>
                  </a:txBody>
                  <a:tcPr marL="18125" marR="18125" marT="12083" marB="1208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2000" b="0" dirty="0">
                          <a:effectLst/>
                          <a:latin typeface="Times New Roman"/>
                        </a:rPr>
                        <a:t>PO4</a:t>
                      </a:r>
                    </a:p>
                  </a:txBody>
                  <a:tcPr marL="18125" marR="18125" marT="12083" marB="1208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2000" b="0" dirty="0">
                          <a:effectLst/>
                          <a:latin typeface="Times New Roman"/>
                        </a:rPr>
                        <a:t>PO5</a:t>
                      </a:r>
                    </a:p>
                  </a:txBody>
                  <a:tcPr marL="18125" marR="18125" marT="12083" marB="1208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2000" b="0" dirty="0">
                          <a:effectLst/>
                          <a:latin typeface="Times New Roman"/>
                        </a:rPr>
                        <a:t>PO6</a:t>
                      </a:r>
                    </a:p>
                  </a:txBody>
                  <a:tcPr marL="18125" marR="18125" marT="12083" marB="1208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2000" b="0" dirty="0">
                          <a:effectLst/>
                          <a:latin typeface="Times New Roman"/>
                        </a:rPr>
                        <a:t>PO7</a:t>
                      </a:r>
                    </a:p>
                  </a:txBody>
                  <a:tcPr marL="18125" marR="18125" marT="12083" marB="1208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2000" b="0" dirty="0">
                          <a:effectLst/>
                          <a:latin typeface="Times New Roman"/>
                        </a:rPr>
                        <a:t>PO8</a:t>
                      </a:r>
                    </a:p>
                  </a:txBody>
                  <a:tcPr marL="18125" marR="18125" marT="12083" marB="1208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2000" b="0" dirty="0">
                          <a:effectLst/>
                          <a:latin typeface="Times New Roman"/>
                        </a:rPr>
                        <a:t>PO9</a:t>
                      </a:r>
                    </a:p>
                  </a:txBody>
                  <a:tcPr marL="18125" marR="18125" marT="12083" marB="1208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2000" b="0">
                          <a:effectLst/>
                          <a:latin typeface="Times New Roman"/>
                        </a:rPr>
                        <a:t>PO10</a:t>
                      </a:r>
                    </a:p>
                  </a:txBody>
                  <a:tcPr marL="18125" marR="18125" marT="12083" marB="1208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2000" b="0">
                          <a:effectLst/>
                          <a:latin typeface="Times New Roman"/>
                        </a:rPr>
                        <a:t>PO11</a:t>
                      </a:r>
                    </a:p>
                  </a:txBody>
                  <a:tcPr marL="18125" marR="18125" marT="12083" marB="1208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2000" b="0">
                          <a:effectLst/>
                          <a:latin typeface="Times New Roman"/>
                        </a:rPr>
                        <a:t>PO12</a:t>
                      </a:r>
                    </a:p>
                  </a:txBody>
                  <a:tcPr marL="18125" marR="18125" marT="12083" marB="1208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2000" b="0">
                          <a:effectLst/>
                          <a:latin typeface="Times New Roman"/>
                        </a:rPr>
                        <a:t>PSO1</a:t>
                      </a:r>
                    </a:p>
                  </a:txBody>
                  <a:tcPr marL="18125" marR="18125" marT="12083" marB="1208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sz="2000" b="0" dirty="0">
                          <a:effectLst/>
                          <a:latin typeface="Times New Roman"/>
                        </a:rPr>
                        <a:t>PSO2</a:t>
                      </a:r>
                    </a:p>
                  </a:txBody>
                  <a:tcPr marL="18125" marR="18125" marT="12083" marB="1208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2000" b="0" dirty="0">
                          <a:effectLst/>
                          <a:latin typeface="Times New Roman"/>
                        </a:rPr>
                        <a:t>PSO3</a:t>
                      </a:r>
                    </a:p>
                  </a:txBody>
                  <a:tcPr marL="18125" marR="18125" marT="12083" marB="12083"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499103124"/>
                  </a:ext>
                </a:extLst>
              </a:tr>
              <a:tr h="1643788">
                <a:tc>
                  <a:txBody>
                    <a:bodyPr/>
                    <a:lstStyle/>
                    <a:p>
                      <a:pPr algn="ctr" rtl="0" fontAlgn="b"/>
                      <a:r>
                        <a:rPr lang="en-US" sz="2000" b="0" dirty="0">
                          <a:effectLst/>
                          <a:latin typeface="Times New Roman"/>
                        </a:rPr>
                        <a:t>A6</a:t>
                      </a:r>
                    </a:p>
                  </a:txBody>
                  <a:tcPr marL="18125" marR="18125" marT="12083" marB="12083" anchor="b">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b"/>
                      <a:r>
                        <a:rPr lang="en-GB" sz="2000" dirty="0">
                          <a:solidFill>
                            <a:srgbClr val="00000A"/>
                          </a:solidFill>
                          <a:effectLst/>
                          <a:latin typeface="Times New Roman" panose="02020603050405020304" pitchFamily="18" charset="0"/>
                          <a:ea typeface="Times New Roman" panose="02020603050405020304" pitchFamily="18" charset="0"/>
                        </a:rPr>
                        <a:t>Text-Guided Artistic Image Synthesis Using Diffusion Model </a:t>
                      </a:r>
                      <a:endParaRPr lang="en-US" sz="300" b="0" dirty="0">
                        <a:effectLst/>
                        <a:latin typeface="Times New Roman"/>
                      </a:endParaRPr>
                    </a:p>
                  </a:txBody>
                  <a:tcPr marL="18125" marR="18125" marT="12083" marB="1208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r>
                        <a:rPr lang="es-ES" sz="2000" b="0" dirty="0">
                          <a:effectLst/>
                          <a:latin typeface="Times New Roman"/>
                        </a:rPr>
                        <a:t>Dr. </a:t>
                      </a:r>
                      <a:r>
                        <a:rPr lang="es-ES" sz="2000" b="0" dirty="0" err="1">
                          <a:effectLst/>
                          <a:latin typeface="Times New Roman"/>
                        </a:rPr>
                        <a:t>Mayura</a:t>
                      </a:r>
                      <a:r>
                        <a:rPr lang="es-ES" sz="2000" b="0" dirty="0">
                          <a:effectLst/>
                          <a:latin typeface="Times New Roman"/>
                        </a:rPr>
                        <a:t> </a:t>
                      </a:r>
                      <a:r>
                        <a:rPr lang="es-ES" sz="2000" b="0" dirty="0" err="1">
                          <a:effectLst/>
                          <a:latin typeface="Times New Roman"/>
                        </a:rPr>
                        <a:t>Shelke</a:t>
                      </a:r>
                      <a:endParaRPr lang="es-ES" sz="2000" b="0" dirty="0">
                        <a:effectLst/>
                        <a:latin typeface="Times New Roman"/>
                      </a:endParaRPr>
                    </a:p>
                  </a:txBody>
                  <a:tcPr marL="18125" marR="18125" marT="12083" marB="1208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3F3F3"/>
                    </a:solidFill>
                  </a:tcPr>
                </a:tc>
                <a:tc>
                  <a:txBody>
                    <a:bodyPr/>
                    <a:lstStyle/>
                    <a:p>
                      <a:pPr rtl="0" fontAlgn="t"/>
                      <a:r>
                        <a:rPr lang="en-US" sz="2000" dirty="0">
                          <a:effectLst/>
                        </a:rPr>
                        <a:t>3</a:t>
                      </a:r>
                    </a:p>
                  </a:txBody>
                  <a:tcPr marL="18125" marR="18125" marT="12083" marB="1208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3F3F3"/>
                    </a:solidFill>
                  </a:tcPr>
                </a:tc>
                <a:tc>
                  <a:txBody>
                    <a:bodyPr/>
                    <a:lstStyle/>
                    <a:p>
                      <a:pPr rtl="0" fontAlgn="t"/>
                      <a:r>
                        <a:rPr lang="en-US" sz="2000" dirty="0">
                          <a:effectLst/>
                        </a:rPr>
                        <a:t>3</a:t>
                      </a:r>
                    </a:p>
                  </a:txBody>
                  <a:tcPr marL="18125" marR="18125" marT="12083" marB="1208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3F3F3"/>
                    </a:solidFill>
                  </a:tcPr>
                </a:tc>
                <a:tc>
                  <a:txBody>
                    <a:bodyPr/>
                    <a:lstStyle/>
                    <a:p>
                      <a:pPr rtl="0" fontAlgn="t"/>
                      <a:r>
                        <a:rPr lang="en-US" sz="2000" dirty="0">
                          <a:effectLst/>
                        </a:rPr>
                        <a:t>2</a:t>
                      </a:r>
                    </a:p>
                  </a:txBody>
                  <a:tcPr marL="18125" marR="18125" marT="12083" marB="1208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3F3F3"/>
                    </a:solidFill>
                  </a:tcPr>
                </a:tc>
                <a:tc>
                  <a:txBody>
                    <a:bodyPr/>
                    <a:lstStyle/>
                    <a:p>
                      <a:pPr rtl="0" fontAlgn="t"/>
                      <a:r>
                        <a:rPr lang="en-US" sz="2000" dirty="0">
                          <a:effectLst/>
                        </a:rPr>
                        <a:t>2</a:t>
                      </a:r>
                    </a:p>
                  </a:txBody>
                  <a:tcPr marL="18125" marR="18125" marT="12083" marB="1208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3F3F3"/>
                    </a:solidFill>
                  </a:tcPr>
                </a:tc>
                <a:tc>
                  <a:txBody>
                    <a:bodyPr/>
                    <a:lstStyle/>
                    <a:p>
                      <a:pPr rtl="0" fontAlgn="t"/>
                      <a:r>
                        <a:rPr lang="en-US" sz="2000" dirty="0">
                          <a:effectLst/>
                        </a:rPr>
                        <a:t>3</a:t>
                      </a:r>
                    </a:p>
                  </a:txBody>
                  <a:tcPr marL="18125" marR="18125" marT="12083" marB="1208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3F3F3"/>
                    </a:solidFill>
                  </a:tcPr>
                </a:tc>
                <a:tc>
                  <a:txBody>
                    <a:bodyPr/>
                    <a:lstStyle/>
                    <a:p>
                      <a:pPr rtl="0" fontAlgn="t"/>
                      <a:r>
                        <a:rPr lang="en-US" sz="2000" dirty="0">
                          <a:effectLst/>
                        </a:rPr>
                        <a:t>2</a:t>
                      </a:r>
                    </a:p>
                  </a:txBody>
                  <a:tcPr marL="18125" marR="18125" marT="12083" marB="1208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3F3F3"/>
                    </a:solidFill>
                  </a:tcPr>
                </a:tc>
                <a:tc>
                  <a:txBody>
                    <a:bodyPr/>
                    <a:lstStyle/>
                    <a:p>
                      <a:pPr rtl="0" fontAlgn="t"/>
                      <a:r>
                        <a:rPr lang="en-US" sz="2000" dirty="0">
                          <a:effectLst/>
                        </a:rPr>
                        <a:t>-</a:t>
                      </a:r>
                    </a:p>
                  </a:txBody>
                  <a:tcPr marL="18125" marR="18125" marT="12083" marB="1208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3F3F3"/>
                    </a:solidFill>
                  </a:tcPr>
                </a:tc>
                <a:tc>
                  <a:txBody>
                    <a:bodyPr/>
                    <a:lstStyle/>
                    <a:p>
                      <a:pPr rtl="0" fontAlgn="t"/>
                      <a:r>
                        <a:rPr lang="en-US" sz="2000" dirty="0">
                          <a:effectLst/>
                        </a:rPr>
                        <a:t>3</a:t>
                      </a:r>
                    </a:p>
                  </a:txBody>
                  <a:tcPr marL="18125" marR="18125" marT="12083" marB="1208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3F3F3"/>
                    </a:solidFill>
                  </a:tcPr>
                </a:tc>
                <a:tc>
                  <a:txBody>
                    <a:bodyPr/>
                    <a:lstStyle/>
                    <a:p>
                      <a:pPr rtl="0" fontAlgn="t"/>
                      <a:r>
                        <a:rPr lang="en-US" sz="2000" dirty="0">
                          <a:effectLst/>
                        </a:rPr>
                        <a:t>3</a:t>
                      </a:r>
                    </a:p>
                  </a:txBody>
                  <a:tcPr marL="18125" marR="18125" marT="12083" marB="1208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3F3F3"/>
                    </a:solidFill>
                  </a:tcPr>
                </a:tc>
                <a:tc>
                  <a:txBody>
                    <a:bodyPr/>
                    <a:lstStyle/>
                    <a:p>
                      <a:pPr rtl="0" fontAlgn="t"/>
                      <a:r>
                        <a:rPr lang="en-US" sz="2000" dirty="0">
                          <a:effectLst/>
                        </a:rPr>
                        <a:t>2</a:t>
                      </a:r>
                    </a:p>
                  </a:txBody>
                  <a:tcPr marL="18125" marR="18125" marT="12083" marB="1208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3F3F3"/>
                    </a:solidFill>
                  </a:tcPr>
                </a:tc>
                <a:tc>
                  <a:txBody>
                    <a:bodyPr/>
                    <a:lstStyle/>
                    <a:p>
                      <a:pPr rtl="0" fontAlgn="t"/>
                      <a:r>
                        <a:rPr lang="en-US" sz="2000" dirty="0">
                          <a:effectLst/>
                        </a:rPr>
                        <a:t>2</a:t>
                      </a:r>
                    </a:p>
                  </a:txBody>
                  <a:tcPr marL="18125" marR="18125" marT="12083" marB="1208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3F3F3"/>
                    </a:solidFill>
                  </a:tcPr>
                </a:tc>
                <a:tc>
                  <a:txBody>
                    <a:bodyPr/>
                    <a:lstStyle/>
                    <a:p>
                      <a:pPr rtl="0" fontAlgn="t"/>
                      <a:r>
                        <a:rPr lang="en-US" sz="2000" dirty="0">
                          <a:effectLst/>
                        </a:rPr>
                        <a:t>3</a:t>
                      </a:r>
                    </a:p>
                  </a:txBody>
                  <a:tcPr marL="18125" marR="18125" marT="12083" marB="1208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3F3F3"/>
                    </a:solidFill>
                  </a:tcPr>
                </a:tc>
                <a:tc>
                  <a:txBody>
                    <a:bodyPr/>
                    <a:lstStyle/>
                    <a:p>
                      <a:pPr rtl="0" fontAlgn="t"/>
                      <a:r>
                        <a:rPr lang="en-US" sz="2000" dirty="0">
                          <a:effectLst/>
                        </a:rPr>
                        <a:t>2</a:t>
                      </a:r>
                    </a:p>
                  </a:txBody>
                  <a:tcPr marL="18125" marR="18125" marT="12083" marB="1208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3F3F3"/>
                    </a:solidFill>
                  </a:tcPr>
                </a:tc>
                <a:tc>
                  <a:txBody>
                    <a:bodyPr/>
                    <a:lstStyle/>
                    <a:p>
                      <a:pPr rtl="0" fontAlgn="t"/>
                      <a:r>
                        <a:rPr lang="en-US" sz="2000" dirty="0">
                          <a:effectLst/>
                        </a:rPr>
                        <a:t>3</a:t>
                      </a:r>
                    </a:p>
                  </a:txBody>
                  <a:tcPr marL="18125" marR="18125" marT="12083" marB="1208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3F3F3"/>
                    </a:solidFill>
                  </a:tcPr>
                </a:tc>
                <a:tc>
                  <a:txBody>
                    <a:bodyPr/>
                    <a:lstStyle/>
                    <a:p>
                      <a:pPr rtl="0" fontAlgn="t"/>
                      <a:r>
                        <a:rPr lang="en-US" sz="2000" dirty="0">
                          <a:effectLst/>
                        </a:rPr>
                        <a:t>2</a:t>
                      </a:r>
                    </a:p>
                  </a:txBody>
                  <a:tcPr marL="18125" marR="18125" marT="12083" marB="12083">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3F3F3"/>
                    </a:solidFill>
                  </a:tcPr>
                </a:tc>
                <a:extLst>
                  <a:ext uri="{0D108BD9-81ED-4DB2-BD59-A6C34878D82A}">
                    <a16:rowId xmlns:a16="http://schemas.microsoft.com/office/drawing/2014/main" val="3200755528"/>
                  </a:ext>
                </a:extLst>
              </a:tr>
            </a:tbl>
          </a:graphicData>
        </a:graphic>
      </p:graphicFrame>
    </p:spTree>
    <p:extLst>
      <p:ext uri="{BB962C8B-B14F-4D97-AF65-F5344CB8AC3E}">
        <p14:creationId xmlns:p14="http://schemas.microsoft.com/office/powerpoint/2010/main" val="2656940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idx="1"/>
          </p:nvPr>
        </p:nvSpPr>
        <p:spPr/>
        <p:txBody>
          <a:bodyPr>
            <a:normAutofit/>
          </a:bodyPr>
          <a:lstStyle/>
          <a:p>
            <a:pPr marL="0" indent="0" algn="just">
              <a:buNone/>
            </a:pPr>
            <a:r>
              <a:rPr lang="en-GB" sz="2400" dirty="0">
                <a:latin typeface="Times New Roman" panose="02020603050405020304" pitchFamily="18" charset="0"/>
                <a:cs typeface="Times New Roman" panose="02020603050405020304" pitchFamily="18" charset="0"/>
              </a:rPr>
              <a:t>AI text-to-art generation, employing stable diffusion models, represents a groundbreaking fusion of technology and creativity. This innovative approach translates textual prompts into visually captivating artworks by ensuring a controlled and harmonious diffusion of information across the canvas. By imposing stability constraints, these algorithms maintain coherence and fidelity to the input text, empowering artists and creators to transform their ideas into compelling visual representations. Beyond artistic expression, this technology finds applications in diverse sectors, promising a future where AI seamlessly integrates with human creativity, redefining the boundaries of artistic innovation.</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9B618960-8005-486C-9A75-10CB2AAC16F9}" type="slidenum">
              <a:rPr lang="en-US" smtClean="0"/>
              <a:pPr/>
              <a:t>3</a:t>
            </a:fld>
            <a:endParaRPr lang="en-US"/>
          </a:p>
        </p:txBody>
      </p:sp>
    </p:spTree>
    <p:extLst>
      <p:ext uri="{BB962C8B-B14F-4D97-AF65-F5344CB8AC3E}">
        <p14:creationId xmlns:p14="http://schemas.microsoft.com/office/powerpoint/2010/main" val="2014047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7CC28-B53C-BEBC-09F7-67A80759C5C4}"/>
              </a:ext>
            </a:extLst>
          </p:cNvPr>
          <p:cNvSpPr>
            <a:spLocks noGrp="1"/>
          </p:cNvSpPr>
          <p:nvPr>
            <p:ph type="title"/>
          </p:nvPr>
        </p:nvSpPr>
        <p:spPr/>
        <p:txBody>
          <a:bodyPr>
            <a:normAutofit/>
          </a:bodyPr>
          <a:lstStyle/>
          <a:p>
            <a:r>
              <a:rPr lang="en-IN" dirty="0"/>
              <a:t>Problem Statement</a:t>
            </a:r>
          </a:p>
        </p:txBody>
      </p:sp>
      <p:sp>
        <p:nvSpPr>
          <p:cNvPr id="4" name="Slide Number Placeholder 3">
            <a:extLst>
              <a:ext uri="{FF2B5EF4-FFF2-40B4-BE49-F238E27FC236}">
                <a16:creationId xmlns:a16="http://schemas.microsoft.com/office/drawing/2014/main" id="{1A05861F-55F9-F37E-6508-709B91147B28}"/>
              </a:ext>
            </a:extLst>
          </p:cNvPr>
          <p:cNvSpPr>
            <a:spLocks noGrp="1"/>
          </p:cNvSpPr>
          <p:nvPr>
            <p:ph type="sldNum" sz="quarter" idx="12"/>
          </p:nvPr>
        </p:nvSpPr>
        <p:spPr/>
        <p:txBody>
          <a:bodyPr/>
          <a:lstStyle/>
          <a:p>
            <a:fld id="{9B618960-8005-486C-9A75-10CB2AAC16F9}" type="slidenum">
              <a:rPr lang="en-US" smtClean="0"/>
              <a:pPr/>
              <a:t>4</a:t>
            </a:fld>
            <a:endParaRPr lang="en-US"/>
          </a:p>
        </p:txBody>
      </p:sp>
      <p:sp>
        <p:nvSpPr>
          <p:cNvPr id="8" name="Content Placeholder 2"/>
          <p:cNvSpPr txBox="1">
            <a:spLocks/>
          </p:cNvSpPr>
          <p:nvPr/>
        </p:nvSpPr>
        <p:spPr>
          <a:xfrm>
            <a:off x="619225" y="1580924"/>
            <a:ext cx="11296852" cy="2170488"/>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To develop a fresh and imaginative approach that can generate superb artistic visuals from written descriptions supplied by users.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To create an image encoder that converts unprocessed images into a series of numbers with a corresponding decoder, a model that converts a written prompt into an encoded image, and a model that assesses the quality of the images created for improved filtering.</a:t>
            </a:r>
          </a:p>
        </p:txBody>
      </p:sp>
      <p:pic>
        <p:nvPicPr>
          <p:cNvPr id="3" name="Picture 6" descr="http://jalammar.github.io/images/stable-diffusion/images-and-captions-dataset.png">
            <a:extLst>
              <a:ext uri="{FF2B5EF4-FFF2-40B4-BE49-F238E27FC236}">
                <a16:creationId xmlns:a16="http://schemas.microsoft.com/office/drawing/2014/main" id="{7475700E-541C-CD7A-AF81-C54A23C7CC49}"/>
              </a:ext>
            </a:extLst>
          </p:cNvPr>
          <p:cNvPicPr>
            <a:picLocks noGrp="1" noChangeAspect="1" noChangeArrowheads="1"/>
          </p:cNvPicPr>
          <p:nvPr>
            <p:ph idx="1"/>
          </p:nvPr>
        </p:nvPicPr>
        <p:blipFill>
          <a:blip r:embed="rId2"/>
          <a:srcRect/>
          <a:stretch>
            <a:fillRect/>
          </a:stretch>
        </p:blipFill>
        <p:spPr bwMode="auto">
          <a:xfrm>
            <a:off x="2886567" y="3620783"/>
            <a:ext cx="8155538" cy="2441659"/>
          </a:xfrm>
          <a:prstGeom prst="rect">
            <a:avLst/>
          </a:prstGeom>
          <a:noFill/>
        </p:spPr>
      </p:pic>
    </p:spTree>
    <p:extLst>
      <p:ext uri="{BB962C8B-B14F-4D97-AF65-F5344CB8AC3E}">
        <p14:creationId xmlns:p14="http://schemas.microsoft.com/office/powerpoint/2010/main" val="1206880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3464" y="759492"/>
            <a:ext cx="10972800" cy="365125"/>
          </a:xfrm>
        </p:spPr>
        <p:txBody>
          <a:bodyPr>
            <a:normAutofit fontScale="90000"/>
          </a:bodyPr>
          <a:lstStyle/>
          <a:p>
            <a:r>
              <a:rPr lang="en-IN" dirty="0"/>
              <a:t>Literature Survey Summary</a:t>
            </a:r>
          </a:p>
        </p:txBody>
      </p:sp>
      <p:sp>
        <p:nvSpPr>
          <p:cNvPr id="4" name="Slide Number Placeholder 3"/>
          <p:cNvSpPr>
            <a:spLocks noGrp="1"/>
          </p:cNvSpPr>
          <p:nvPr>
            <p:ph type="sldNum" sz="quarter" idx="12"/>
          </p:nvPr>
        </p:nvSpPr>
        <p:spPr/>
        <p:txBody>
          <a:bodyPr/>
          <a:lstStyle/>
          <a:p>
            <a:fld id="{9B618960-8005-486C-9A75-10CB2AAC16F9}" type="slidenum">
              <a:rPr lang="en-US" smtClean="0"/>
              <a:pPr/>
              <a:t>5</a:t>
            </a:fld>
            <a:endParaRPr lang="en-US"/>
          </a:p>
        </p:txBody>
      </p:sp>
      <p:graphicFrame>
        <p:nvGraphicFramePr>
          <p:cNvPr id="3" name="Table 2">
            <a:extLst>
              <a:ext uri="{FF2B5EF4-FFF2-40B4-BE49-F238E27FC236}">
                <a16:creationId xmlns:a16="http://schemas.microsoft.com/office/drawing/2014/main" id="{E240CD3D-64A3-79C8-626F-C26725CAAE4F}"/>
              </a:ext>
            </a:extLst>
          </p:cNvPr>
          <p:cNvGraphicFramePr>
            <a:graphicFrameLocks noGrp="1"/>
          </p:cNvGraphicFramePr>
          <p:nvPr/>
        </p:nvGraphicFramePr>
        <p:xfrm>
          <a:off x="609599" y="1284514"/>
          <a:ext cx="11146973" cy="5116286"/>
        </p:xfrm>
        <a:graphic>
          <a:graphicData uri="http://schemas.openxmlformats.org/drawingml/2006/table">
            <a:tbl>
              <a:tblPr firstRow="1" bandRow="1">
                <a:tableStyleId>{5C22544A-7EE6-4342-B048-85BDC9FD1C3A}</a:tableStyleId>
              </a:tblPr>
              <a:tblGrid>
                <a:gridCol w="480056">
                  <a:extLst>
                    <a:ext uri="{9D8B030D-6E8A-4147-A177-3AD203B41FA5}">
                      <a16:colId xmlns:a16="http://schemas.microsoft.com/office/drawing/2014/main" val="65441095"/>
                    </a:ext>
                  </a:extLst>
                </a:gridCol>
                <a:gridCol w="1485457">
                  <a:extLst>
                    <a:ext uri="{9D8B030D-6E8A-4147-A177-3AD203B41FA5}">
                      <a16:colId xmlns:a16="http://schemas.microsoft.com/office/drawing/2014/main" val="3640105924"/>
                    </a:ext>
                  </a:extLst>
                </a:gridCol>
                <a:gridCol w="1359499">
                  <a:extLst>
                    <a:ext uri="{9D8B030D-6E8A-4147-A177-3AD203B41FA5}">
                      <a16:colId xmlns:a16="http://schemas.microsoft.com/office/drawing/2014/main" val="4104519489"/>
                    </a:ext>
                  </a:extLst>
                </a:gridCol>
                <a:gridCol w="3949010">
                  <a:extLst>
                    <a:ext uri="{9D8B030D-6E8A-4147-A177-3AD203B41FA5}">
                      <a16:colId xmlns:a16="http://schemas.microsoft.com/office/drawing/2014/main" val="3023979833"/>
                    </a:ext>
                  </a:extLst>
                </a:gridCol>
                <a:gridCol w="3872951">
                  <a:extLst>
                    <a:ext uri="{9D8B030D-6E8A-4147-A177-3AD203B41FA5}">
                      <a16:colId xmlns:a16="http://schemas.microsoft.com/office/drawing/2014/main" val="3009638221"/>
                    </a:ext>
                  </a:extLst>
                </a:gridCol>
              </a:tblGrid>
              <a:tr h="6425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Times New Roman" panose="02020603050405020304" pitchFamily="18" charset="0"/>
                          <a:cs typeface="Times New Roman" panose="02020603050405020304" pitchFamily="18" charset="0"/>
                        </a:rPr>
                        <a:t>Ref. no.</a:t>
                      </a:r>
                    </a:p>
                  </a:txBody>
                  <a:tcPr>
                    <a:solidFill>
                      <a:schemeClr val="accent1">
                        <a:lumMod val="20000"/>
                        <a:lumOff val="80000"/>
                      </a:schemeClr>
                    </a:solidFill>
                  </a:tcPr>
                </a:tc>
                <a:tc>
                  <a:txBody>
                    <a:bodyPr/>
                    <a:lstStyle/>
                    <a:p>
                      <a:pPr algn="ctr"/>
                      <a:r>
                        <a:rPr lang="en-US" sz="1200" dirty="0">
                          <a:solidFill>
                            <a:schemeClr val="tx1"/>
                          </a:solidFill>
                          <a:latin typeface="Times New Roman" panose="02020603050405020304" pitchFamily="18" charset="0"/>
                          <a:cs typeface="Times New Roman" panose="02020603050405020304" pitchFamily="18" charset="0"/>
                        </a:rPr>
                        <a:t>Research Paper Title</a:t>
                      </a:r>
                    </a:p>
                  </a:txBody>
                  <a:tcPr>
                    <a:solidFill>
                      <a:schemeClr val="accent1">
                        <a:lumMod val="20000"/>
                        <a:lumOff val="80000"/>
                      </a:schemeClr>
                    </a:solidFill>
                  </a:tcPr>
                </a:tc>
                <a:tc>
                  <a:txBody>
                    <a:bodyPr/>
                    <a:lstStyle/>
                    <a:p>
                      <a:pPr algn="ctr"/>
                      <a:r>
                        <a:rPr lang="en-US" sz="1200" dirty="0">
                          <a:solidFill>
                            <a:schemeClr val="tx1"/>
                          </a:solidFill>
                          <a:latin typeface="Times New Roman" panose="02020603050405020304" pitchFamily="18" charset="0"/>
                          <a:cs typeface="Times New Roman" panose="02020603050405020304" pitchFamily="18" charset="0"/>
                        </a:rPr>
                        <a:t>Year of Publication &amp; Authors</a:t>
                      </a:r>
                    </a:p>
                  </a:txBody>
                  <a:tcPr>
                    <a:solidFill>
                      <a:schemeClr val="accent1">
                        <a:lumMod val="20000"/>
                        <a:lumOff val="80000"/>
                      </a:schemeClr>
                    </a:solidFill>
                  </a:tcPr>
                </a:tc>
                <a:tc>
                  <a:txBody>
                    <a:bodyPr/>
                    <a:lstStyle/>
                    <a:p>
                      <a:pPr algn="ctr"/>
                      <a:r>
                        <a:rPr lang="en-US" sz="1200" dirty="0">
                          <a:solidFill>
                            <a:schemeClr val="tx1"/>
                          </a:solidFill>
                          <a:latin typeface="Times New Roman" panose="02020603050405020304" pitchFamily="18" charset="0"/>
                          <a:cs typeface="Times New Roman" panose="02020603050405020304" pitchFamily="18" charset="0"/>
                        </a:rPr>
                        <a:t>Methodology Adapted</a:t>
                      </a:r>
                    </a:p>
                  </a:txBody>
                  <a:tcPr>
                    <a:solidFill>
                      <a:schemeClr val="accent1">
                        <a:lumMod val="20000"/>
                        <a:lumOff val="80000"/>
                      </a:schemeClr>
                    </a:solidFill>
                  </a:tcPr>
                </a:tc>
                <a:tc>
                  <a:txBody>
                    <a:bodyPr/>
                    <a:lstStyle/>
                    <a:p>
                      <a:pPr algn="ctr"/>
                      <a:r>
                        <a:rPr lang="en-US" sz="1200" dirty="0">
                          <a:solidFill>
                            <a:schemeClr val="tx1"/>
                          </a:solidFill>
                          <a:latin typeface="Times New Roman" panose="02020603050405020304" pitchFamily="18" charset="0"/>
                          <a:cs typeface="Times New Roman" panose="02020603050405020304" pitchFamily="18" charset="0"/>
                        </a:rPr>
                        <a:t>Major Findings</a:t>
                      </a:r>
                    </a:p>
                  </a:txBody>
                  <a:tcPr>
                    <a:solidFill>
                      <a:schemeClr val="accent1">
                        <a:lumMod val="20000"/>
                        <a:lumOff val="80000"/>
                      </a:schemeClr>
                    </a:solidFill>
                  </a:tcPr>
                </a:tc>
                <a:extLst>
                  <a:ext uri="{0D108BD9-81ED-4DB2-BD59-A6C34878D82A}">
                    <a16:rowId xmlns:a16="http://schemas.microsoft.com/office/drawing/2014/main" val="2835164321"/>
                  </a:ext>
                </a:extLst>
              </a:tr>
              <a:tr h="895029">
                <a:tc>
                  <a:txBody>
                    <a:bodyPr/>
                    <a:lstStyle/>
                    <a:p>
                      <a:r>
                        <a:rPr lang="en-US" sz="1050" dirty="0">
                          <a:solidFill>
                            <a:schemeClr val="tx1"/>
                          </a:solidFill>
                        </a:rPr>
                        <a:t>[1]</a:t>
                      </a:r>
                    </a:p>
                  </a:txBody>
                  <a:tcPr/>
                </a:tc>
                <a:tc>
                  <a:txBody>
                    <a:bodyPr/>
                    <a:lstStyle/>
                    <a:p>
                      <a:pPr algn="just"/>
                      <a:r>
                        <a:rPr lang="en-US" sz="1050" dirty="0">
                          <a:latin typeface="Times New Roman" panose="02020603050405020304" pitchFamily="18" charset="0"/>
                          <a:cs typeface="Times New Roman" panose="02020603050405020304" pitchFamily="18" charset="0"/>
                        </a:rPr>
                        <a:t>Hierarchical Text-Conditional Image Generation with CLIP </a:t>
                      </a:r>
                      <a:r>
                        <a:rPr lang="en-US" sz="1050" dirty="0" err="1">
                          <a:latin typeface="Times New Roman" panose="02020603050405020304" pitchFamily="18" charset="0"/>
                          <a:cs typeface="Times New Roman" panose="02020603050405020304" pitchFamily="18" charset="0"/>
                        </a:rPr>
                        <a:t>Latents</a:t>
                      </a:r>
                      <a:endParaRPr lang="en-US" sz="105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50" dirty="0">
                          <a:latin typeface="Times New Roman" panose="02020603050405020304" pitchFamily="18" charset="0"/>
                          <a:cs typeface="Times New Roman" panose="02020603050405020304" pitchFamily="18" charset="0"/>
                        </a:rPr>
                        <a:t>Aditya Ramesh et al., (2022)</a:t>
                      </a:r>
                    </a:p>
                    <a:p>
                      <a:endParaRPr lang="en-US" sz="1050" dirty="0">
                        <a:latin typeface="Times New Roman" panose="02020603050405020304" pitchFamily="18" charset="0"/>
                        <a:cs typeface="Times New Roman" panose="02020603050405020304" pitchFamily="18" charset="0"/>
                      </a:endParaRPr>
                    </a:p>
                  </a:txBody>
                  <a:tcPr/>
                </a:tc>
                <a:tc>
                  <a:txBody>
                    <a:bodyPr/>
                    <a:lstStyle/>
                    <a:p>
                      <a:pPr algn="just"/>
                      <a:r>
                        <a:rPr lang="en-US" sz="1050" dirty="0">
                          <a:latin typeface="Times New Roman" panose="02020603050405020304" pitchFamily="18" charset="0"/>
                          <a:cs typeface="Times New Roman" panose="02020603050405020304" pitchFamily="18" charset="0"/>
                        </a:rPr>
                        <a:t>The author designed a full text-conditional image generation stack named </a:t>
                      </a:r>
                      <a:r>
                        <a:rPr lang="en-US" sz="1050" dirty="0" err="1">
                          <a:latin typeface="Times New Roman" panose="02020603050405020304" pitchFamily="18" charset="0"/>
                          <a:cs typeface="Times New Roman" panose="02020603050405020304" pitchFamily="18" charset="0"/>
                        </a:rPr>
                        <a:t>unCLIP</a:t>
                      </a:r>
                      <a:r>
                        <a:rPr lang="en-US" sz="1050" dirty="0">
                          <a:latin typeface="Times New Roman" panose="02020603050405020304" pitchFamily="18" charset="0"/>
                          <a:cs typeface="Times New Roman" panose="02020603050405020304" pitchFamily="18" charset="0"/>
                        </a:rPr>
                        <a:t>, since it generates images by inverting the CLIP image encoder and training diffusion priors in latent space to show that they achieve comparable performance to autoregressive priors while being more compute-efficient. </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50" kern="1200" dirty="0">
                          <a:solidFill>
                            <a:schemeClr val="dk1"/>
                          </a:solidFill>
                          <a:latin typeface="Times New Roman" panose="02020603050405020304" pitchFamily="18" charset="0"/>
                          <a:ea typeface="+mn-ea"/>
                          <a:cs typeface="Times New Roman" panose="02020603050405020304" pitchFamily="18" charset="0"/>
                        </a:rPr>
                        <a:t>A two-stage model: generates a CLIP image embedding given a text caption, and a decoder that generates an image conditioned on the image embedding.</a:t>
                      </a:r>
                    </a:p>
                  </a:txBody>
                  <a:tcPr/>
                </a:tc>
                <a:extLst>
                  <a:ext uri="{0D108BD9-81ED-4DB2-BD59-A6C34878D82A}">
                    <a16:rowId xmlns:a16="http://schemas.microsoft.com/office/drawing/2014/main" val="2734803652"/>
                  </a:ext>
                </a:extLst>
              </a:tr>
              <a:tr h="974630">
                <a:tc>
                  <a:txBody>
                    <a:bodyPr/>
                    <a:lstStyle/>
                    <a:p>
                      <a:r>
                        <a:rPr lang="en-US" sz="1050" dirty="0">
                          <a:solidFill>
                            <a:schemeClr val="tx1"/>
                          </a:solidFill>
                        </a:rPr>
                        <a:t>[2]</a:t>
                      </a:r>
                    </a:p>
                  </a:txBody>
                  <a:tcPr/>
                </a:tc>
                <a:tc>
                  <a:txBody>
                    <a:bodyPr/>
                    <a:lstStyle/>
                    <a:p>
                      <a:pPr marL="0" algn="just" defTabSz="914400" rtl="0" eaLnBrk="1" latinLnBrk="0" hangingPunct="1"/>
                      <a:r>
                        <a:rPr lang="en-US" sz="1050" dirty="0"/>
                        <a:t>VQGAN-CLIP: Open Domain Image Generation and Editing with Natural Language Guidance</a:t>
                      </a:r>
                      <a:endParaRPr lang="en-US" sz="105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r>
                        <a:rPr lang="en-IN" sz="1050" dirty="0"/>
                        <a:t>Katherine Crowson </a:t>
                      </a:r>
                      <a:r>
                        <a:rPr lang="en-IN" sz="1050" dirty="0">
                          <a:latin typeface="Times New Roman" panose="02020603050405020304" pitchFamily="18" charset="0"/>
                          <a:cs typeface="Times New Roman" panose="02020603050405020304" pitchFamily="18" charset="0"/>
                        </a:rPr>
                        <a:t>et al., (2022)</a:t>
                      </a:r>
                      <a:endParaRPr lang="en-US" sz="1050" dirty="0">
                        <a:latin typeface="Times New Roman" panose="02020603050405020304" pitchFamily="18" charset="0"/>
                        <a:cs typeface="Times New Roman" panose="02020603050405020304" pitchFamily="18" charset="0"/>
                      </a:endParaRPr>
                    </a:p>
                  </a:txBody>
                  <a:tcPr/>
                </a:tc>
                <a:tc>
                  <a:txBody>
                    <a:bodyPr/>
                    <a:lstStyle/>
                    <a:p>
                      <a:pPr marL="0" algn="just" defTabSz="914400" rtl="0" eaLnBrk="1" latinLnBrk="0" hangingPunct="1"/>
                      <a:r>
                        <a:rPr lang="en-US" sz="1050" dirty="0"/>
                        <a:t>The author demonstrates a novel methodology for both tasks which is capable of producing images of high visual quality from text prompts of significant semantic complexity without any training by using a multimodal encoder to guide image generations using CLIP to guide VQGAN to produce higher visual quality outputs.</a:t>
                      </a:r>
                      <a:endParaRPr lang="en-US" sz="105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050" dirty="0"/>
                        <a:t>Presented </a:t>
                      </a:r>
                      <a:r>
                        <a:rPr lang="en-US" sz="1050" dirty="0"/>
                        <a:t>VQGAN-CLIP to produce higher-quality visual images — for the textual prompt and image content have low semantic similarity</a:t>
                      </a:r>
                      <a:endParaRPr lang="en-US" sz="1050" kern="1200" dirty="0">
                        <a:solidFill>
                          <a:schemeClr val="dk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743458659"/>
                  </a:ext>
                </a:extLst>
              </a:tr>
              <a:tr h="1055675">
                <a:tc>
                  <a:txBody>
                    <a:bodyPr/>
                    <a:lstStyle/>
                    <a:p>
                      <a:r>
                        <a:rPr lang="en-US" sz="1050" dirty="0">
                          <a:solidFill>
                            <a:schemeClr val="tx1"/>
                          </a:solidFill>
                        </a:rPr>
                        <a:t>[3]</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050" b="0" u="none" kern="1200" dirty="0">
                          <a:solidFill>
                            <a:schemeClr val="tx1"/>
                          </a:solidFill>
                          <a:effectLst/>
                          <a:latin typeface="+mn-lt"/>
                          <a:ea typeface="+mn-ea"/>
                          <a:cs typeface="+mn-cs"/>
                        </a:rPr>
                        <a:t>High-Resolution Image Synthesis with Latent Diffusion Models</a:t>
                      </a:r>
                      <a:endParaRPr lang="en-IN" sz="1050" b="0" u="none" kern="1200" dirty="0">
                        <a:solidFill>
                          <a:schemeClr val="tx1"/>
                        </a:solidFill>
                        <a:effectLst/>
                        <a:latin typeface="+mn-lt"/>
                        <a:ea typeface="+mn-ea"/>
                        <a:cs typeface="+mn-cs"/>
                      </a:endParaRPr>
                    </a:p>
                    <a:p>
                      <a:pPr marL="0" algn="just" defTabSz="914400" rtl="0" eaLnBrk="1" latinLnBrk="0" hangingPunct="1"/>
                      <a:endParaRPr lang="en-US" sz="1050" b="0" u="none"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r>
                        <a:rPr lang="en-GB" sz="1050" b="0" u="none" strike="noStrike" kern="1200" dirty="0">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Robin </a:t>
                      </a:r>
                      <a:r>
                        <a:rPr lang="en-GB" sz="1050" b="0" u="none" strike="noStrike" kern="1200" dirty="0" err="1">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Rombach</a:t>
                      </a:r>
                      <a:r>
                        <a:rPr lang="en-GB" sz="1050" b="0" u="none" kern="1200" dirty="0">
                          <a:solidFill>
                            <a:schemeClr val="tx1"/>
                          </a:solidFill>
                          <a:effectLst/>
                          <a:latin typeface="+mn-lt"/>
                          <a:ea typeface="+mn-ea"/>
                          <a:cs typeface="+mn-cs"/>
                        </a:rPr>
                        <a:t> et al., (2022)</a:t>
                      </a:r>
                      <a:endParaRPr lang="en-US" sz="1050" b="0" u="none"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algn="just" defTabSz="914400" rtl="0" eaLnBrk="1" latinLnBrk="0" hangingPunct="1"/>
                      <a:r>
                        <a:rPr lang="en-GB" sz="1050" b="0" u="none" kern="1200" dirty="0">
                          <a:solidFill>
                            <a:schemeClr val="tx1"/>
                          </a:solidFill>
                          <a:effectLst/>
                          <a:latin typeface="+mn-lt"/>
                          <a:ea typeface="+mn-ea"/>
                          <a:cs typeface="+mn-cs"/>
                        </a:rPr>
                        <a:t>By incorporating cross-attention layers into the model architecture, the author transforms diffusion models into strong and adaptable generators for generic conditioning inputs like text or bounding boxes, and convolutional high-resolution synthesis is made possible. </a:t>
                      </a:r>
                      <a:endParaRPr lang="en-US" sz="1050" b="0" u="none" kern="120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050" b="0" u="none" kern="1200" dirty="0">
                          <a:solidFill>
                            <a:schemeClr val="tx1"/>
                          </a:solidFill>
                          <a:effectLst/>
                          <a:latin typeface="+mn-lt"/>
                          <a:ea typeface="+mn-ea"/>
                          <a:cs typeface="+mn-cs"/>
                        </a:rPr>
                        <a:t>In comparison to pixel-based Diffusion Models, latent diffusion models (LDMs) significantly reduce computational requirements while achieving a new state of the art for image inpainting and highly competitive performance on a variety of tasks, such as super-resolution, semantic scene synthesis, and unconditional image generation.</a:t>
                      </a:r>
                      <a:endParaRPr lang="en-US" sz="1050" b="0" u="none" kern="1200" dirty="0">
                        <a:solidFill>
                          <a:schemeClr val="tx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882811230"/>
                  </a:ext>
                </a:extLst>
              </a:tr>
              <a:tr h="573737">
                <a:tc>
                  <a:txBody>
                    <a:bodyPr/>
                    <a:lstStyle/>
                    <a:p>
                      <a:r>
                        <a:rPr lang="en-US" sz="1050" dirty="0">
                          <a:solidFill>
                            <a:schemeClr val="tx1"/>
                          </a:solidFill>
                        </a:rPr>
                        <a:t>[4]</a:t>
                      </a:r>
                    </a:p>
                  </a:txBody>
                  <a:tcPr/>
                </a:tc>
                <a:tc>
                  <a:txBody>
                    <a:bodyPr/>
                    <a:lstStyle/>
                    <a:p>
                      <a:pPr algn="just"/>
                      <a:r>
                        <a:rPr lang="en-US" sz="1050" dirty="0">
                          <a:latin typeface="Times New Roman" panose="02020603050405020304" pitchFamily="18" charset="0"/>
                          <a:cs typeface="Times New Roman" panose="02020603050405020304" pitchFamily="18" charset="0"/>
                        </a:rPr>
                        <a:t>Gorgeous Pixel </a:t>
                      </a:r>
                      <a:r>
                        <a:rPr lang="en-US" sz="1050" kern="1200" dirty="0">
                          <a:solidFill>
                            <a:schemeClr val="dk1"/>
                          </a:solidFill>
                          <a:latin typeface="Times New Roman" panose="02020603050405020304" pitchFamily="18" charset="0"/>
                          <a:ea typeface="+mn-ea"/>
                          <a:cs typeface="Times New Roman" panose="02020603050405020304" pitchFamily="18" charset="0"/>
                        </a:rPr>
                        <a:t>Artwork</a:t>
                      </a:r>
                      <a:r>
                        <a:rPr lang="en-US" sz="1050" dirty="0">
                          <a:latin typeface="Times New Roman" panose="02020603050405020304" pitchFamily="18" charset="0"/>
                          <a:cs typeface="Times New Roman" panose="02020603050405020304" pitchFamily="18" charset="0"/>
                        </a:rPr>
                        <a:t> Generation with VQGAN-CLIP</a:t>
                      </a:r>
                    </a:p>
                  </a:txBody>
                  <a:tcPr/>
                </a:tc>
                <a:tc>
                  <a:txBody>
                    <a:bodyPr/>
                    <a:lstStyle/>
                    <a:p>
                      <a:r>
                        <a:rPr lang="en-IN" sz="1050" dirty="0">
                          <a:latin typeface="Times New Roman" panose="02020603050405020304" pitchFamily="18" charset="0"/>
                          <a:cs typeface="Times New Roman" panose="02020603050405020304" pitchFamily="18" charset="0"/>
                        </a:rPr>
                        <a:t>Tan Yuan et al., (2022)</a:t>
                      </a:r>
                      <a:endParaRPr lang="en-US" sz="1050" dirty="0">
                        <a:latin typeface="Times New Roman" panose="02020603050405020304" pitchFamily="18" charset="0"/>
                        <a:cs typeface="Times New Roman" panose="02020603050405020304" pitchFamily="18" charset="0"/>
                      </a:endParaRPr>
                    </a:p>
                  </a:txBody>
                  <a:tcPr/>
                </a:tc>
                <a:tc>
                  <a:txBody>
                    <a:bodyPr/>
                    <a:lstStyle/>
                    <a:p>
                      <a:pPr marL="0" algn="just" defTabSz="914400" rtl="0" eaLnBrk="1" latinLnBrk="0" hangingPunct="1"/>
                      <a:r>
                        <a:rPr lang="en-US" sz="1050" kern="1200" dirty="0">
                          <a:solidFill>
                            <a:schemeClr val="dk1"/>
                          </a:solidFill>
                          <a:latin typeface="Times New Roman" panose="02020603050405020304" pitchFamily="18" charset="0"/>
                          <a:ea typeface="+mn-ea"/>
                          <a:cs typeface="Times New Roman" panose="02020603050405020304" pitchFamily="18" charset="0"/>
                        </a:rPr>
                        <a:t>The author has used VQGAN-CLIP, Perception Engines, </a:t>
                      </a:r>
                      <a:r>
                        <a:rPr lang="en-US" sz="1050" kern="1200" dirty="0" err="1">
                          <a:solidFill>
                            <a:schemeClr val="dk1"/>
                          </a:solidFill>
                          <a:latin typeface="Times New Roman" panose="02020603050405020304" pitchFamily="18" charset="0"/>
                          <a:ea typeface="+mn-ea"/>
                          <a:cs typeface="Times New Roman" panose="02020603050405020304" pitchFamily="18" charset="0"/>
                        </a:rPr>
                        <a:t>CLIPDraw</a:t>
                      </a:r>
                      <a:r>
                        <a:rPr lang="en-US" sz="1050" kern="1200" dirty="0">
                          <a:solidFill>
                            <a:schemeClr val="dk1"/>
                          </a:solidFill>
                          <a:latin typeface="Times New Roman" panose="02020603050405020304" pitchFamily="18" charset="0"/>
                          <a:ea typeface="+mn-ea"/>
                          <a:cs typeface="Times New Roman" panose="02020603050405020304" pitchFamily="18" charset="0"/>
                        </a:rPr>
                        <a:t>, and sampling generative networks to create novel pixel art from a user-submitted text prompt.</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50" kern="1200" dirty="0">
                          <a:solidFill>
                            <a:schemeClr val="dk1"/>
                          </a:solidFill>
                          <a:latin typeface="Times New Roman" panose="02020603050405020304" pitchFamily="18" charset="0"/>
                          <a:ea typeface="+mn-ea"/>
                          <a:cs typeface="Times New Roman" panose="02020603050405020304" pitchFamily="18" charset="0"/>
                        </a:rPr>
                        <a:t>The study is about the utilization of VQGAN-CLIP, NLP, and Gradient to generate novel clip artwork using a single prompt.</a:t>
                      </a:r>
                    </a:p>
                  </a:txBody>
                  <a:tcPr/>
                </a:tc>
                <a:extLst>
                  <a:ext uri="{0D108BD9-81ED-4DB2-BD59-A6C34878D82A}">
                    <a16:rowId xmlns:a16="http://schemas.microsoft.com/office/drawing/2014/main" val="786525058"/>
                  </a:ext>
                </a:extLst>
              </a:tr>
              <a:tr h="974630">
                <a:tc>
                  <a:txBody>
                    <a:bodyPr/>
                    <a:lstStyle/>
                    <a:p>
                      <a:r>
                        <a:rPr lang="en-US" sz="1050" dirty="0">
                          <a:solidFill>
                            <a:schemeClr val="tx1"/>
                          </a:solidFill>
                        </a:rPr>
                        <a:t>[5]</a:t>
                      </a:r>
                    </a:p>
                  </a:txBody>
                  <a:tcPr/>
                </a:tc>
                <a:tc>
                  <a:txBody>
                    <a:bodyPr/>
                    <a:lstStyle/>
                    <a:p>
                      <a:pPr marL="0" algn="just" defTabSz="914400" rtl="0" eaLnBrk="1" latinLnBrk="0" hangingPunct="1"/>
                      <a:r>
                        <a:rPr lang="en-GB" sz="1050" kern="1200" dirty="0">
                          <a:solidFill>
                            <a:schemeClr val="dk1"/>
                          </a:solidFill>
                          <a:effectLst/>
                          <a:latin typeface="Times New Roman" panose="02020603050405020304" pitchFamily="18" charset="0"/>
                          <a:ea typeface="+mn-ea"/>
                          <a:cs typeface="Times New Roman" panose="02020603050405020304" pitchFamily="18" charset="0"/>
                        </a:rPr>
                        <a:t>Photorealistic Text-to-Image Diffusion Models with Deep Language Understanding</a:t>
                      </a:r>
                      <a:endParaRPr lang="en-US" sz="1050" kern="1200" dirty="0">
                        <a:solidFill>
                          <a:srgbClr val="FFFF00"/>
                        </a:solidFill>
                        <a:latin typeface="Times New Roman" panose="02020603050405020304" pitchFamily="18" charset="0"/>
                        <a:ea typeface="+mn-ea"/>
                        <a:cs typeface="Times New Roman" panose="02020603050405020304" pitchFamily="18" charset="0"/>
                      </a:endParaRPr>
                    </a:p>
                  </a:txBody>
                  <a:tcPr/>
                </a:tc>
                <a:tc>
                  <a:txBody>
                    <a:bodyPr/>
                    <a:lstStyle/>
                    <a:p>
                      <a:r>
                        <a:rPr lang="en-GB" sz="1050" kern="1200" dirty="0">
                          <a:solidFill>
                            <a:schemeClr val="dk1"/>
                          </a:solidFill>
                          <a:effectLst/>
                          <a:latin typeface="Times New Roman" panose="02020603050405020304" pitchFamily="18" charset="0"/>
                          <a:ea typeface="+mn-ea"/>
                          <a:cs typeface="Times New Roman" panose="02020603050405020304" pitchFamily="18" charset="0"/>
                        </a:rPr>
                        <a:t>Chitwan </a:t>
                      </a:r>
                      <a:r>
                        <a:rPr lang="en-GB" sz="1050" kern="1200" dirty="0" err="1">
                          <a:solidFill>
                            <a:schemeClr val="dk1"/>
                          </a:solidFill>
                          <a:effectLst/>
                          <a:latin typeface="Times New Roman" panose="02020603050405020304" pitchFamily="18" charset="0"/>
                          <a:ea typeface="+mn-ea"/>
                          <a:cs typeface="Times New Roman" panose="02020603050405020304" pitchFamily="18" charset="0"/>
                        </a:rPr>
                        <a:t>Saharia</a:t>
                      </a:r>
                      <a:r>
                        <a:rPr lang="en-GB" sz="1050" kern="1200" dirty="0">
                          <a:solidFill>
                            <a:schemeClr val="dk1"/>
                          </a:solidFill>
                          <a:effectLst/>
                          <a:latin typeface="Times New Roman" panose="02020603050405020304" pitchFamily="18" charset="0"/>
                          <a:ea typeface="+mn-ea"/>
                          <a:cs typeface="Times New Roman" panose="02020603050405020304" pitchFamily="18" charset="0"/>
                        </a:rPr>
                        <a:t> et al.,(2022)</a:t>
                      </a:r>
                      <a:endParaRPr lang="en-US" sz="1050" dirty="0">
                        <a:latin typeface="Times New Roman" panose="02020603050405020304" pitchFamily="18" charset="0"/>
                        <a:cs typeface="Times New Roman" panose="02020603050405020304" pitchFamily="18" charset="0"/>
                      </a:endParaRPr>
                    </a:p>
                  </a:txBody>
                  <a:tcPr/>
                </a:tc>
                <a:tc>
                  <a:txBody>
                    <a:bodyPr/>
                    <a:lstStyle/>
                    <a:p>
                      <a:pPr marL="0" algn="just" defTabSz="914400" rtl="0" eaLnBrk="1" latinLnBrk="0" hangingPunct="1"/>
                      <a:r>
                        <a:rPr lang="en-GB" sz="105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Researchers discovered that expanding the size of these language models had a substantially greater influence on overall performance than scaling the size of the U-Net reiterating the value of classifier-free and introducing dynamic </a:t>
                      </a:r>
                      <a:r>
                        <a:rPr lang="en-GB" sz="105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thresholding,which</a:t>
                      </a:r>
                      <a:r>
                        <a:rPr lang="en-GB" sz="105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enables the use of even greater guidance weights.</a:t>
                      </a:r>
                      <a:endParaRPr lang="en-US" sz="105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05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Researchers discovered that expanding the size of these language models had a substantially greater influence on overall performance than scaling the size of the U-Net reiterating the value of classifier-free and introducing dynamic </a:t>
                      </a:r>
                      <a:r>
                        <a:rPr lang="en-GB" sz="1050" dirty="0" err="1">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thresholding,which</a:t>
                      </a:r>
                      <a:r>
                        <a:rPr lang="en-GB" sz="1050" dirty="0">
                          <a:solidFill>
                            <a:srgbClr val="00000A"/>
                          </a:solidFill>
                          <a:effectLst/>
                          <a:latin typeface="Times New Roman" panose="02020603050405020304" pitchFamily="18" charset="0"/>
                          <a:ea typeface="Times New Roman" panose="02020603050405020304" pitchFamily="18" charset="0"/>
                          <a:cs typeface="Times New Roman" panose="02020603050405020304" pitchFamily="18" charset="0"/>
                        </a:rPr>
                        <a:t> enables the use of even greater guidance weights.</a:t>
                      </a:r>
                      <a:endParaRPr lang="en-US" sz="1050" kern="1200" dirty="0">
                        <a:solidFill>
                          <a:schemeClr val="dk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528725270"/>
                  </a:ext>
                </a:extLst>
              </a:tr>
            </a:tbl>
          </a:graphicData>
        </a:graphic>
      </p:graphicFrame>
    </p:spTree>
    <p:extLst>
      <p:ext uri="{BB962C8B-B14F-4D97-AF65-F5344CB8AC3E}">
        <p14:creationId xmlns:p14="http://schemas.microsoft.com/office/powerpoint/2010/main" val="4036969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44009"/>
            <a:ext cx="10972800" cy="1636822"/>
          </a:xfrm>
        </p:spPr>
        <p:txBody>
          <a:bodyPr/>
          <a:lstStyle/>
          <a:p>
            <a:r>
              <a:rPr lang="en-IN" dirty="0"/>
              <a:t>Proposed System</a:t>
            </a:r>
            <a:endParaRPr lang="en-GB" dirty="0"/>
          </a:p>
        </p:txBody>
      </p:sp>
      <p:sp>
        <p:nvSpPr>
          <p:cNvPr id="4" name="Slide Number Placeholder 3"/>
          <p:cNvSpPr>
            <a:spLocks noGrp="1"/>
          </p:cNvSpPr>
          <p:nvPr>
            <p:ph type="sldNum" sz="quarter" idx="12"/>
          </p:nvPr>
        </p:nvSpPr>
        <p:spPr/>
        <p:txBody>
          <a:bodyPr/>
          <a:lstStyle/>
          <a:p>
            <a:fld id="{9B618960-8005-486C-9A75-10CB2AAC16F9}" type="slidenum">
              <a:rPr lang="en-US" smtClean="0"/>
              <a:pPr/>
              <a:t>6</a:t>
            </a:fld>
            <a:endParaRPr lang="en-US"/>
          </a:p>
        </p:txBody>
      </p:sp>
      <p:sp>
        <p:nvSpPr>
          <p:cNvPr id="5" name="TextBox 4">
            <a:extLst>
              <a:ext uri="{FF2B5EF4-FFF2-40B4-BE49-F238E27FC236}">
                <a16:creationId xmlns:a16="http://schemas.microsoft.com/office/drawing/2014/main" id="{6B69A085-F578-0321-6153-A0F62BD2AB8F}"/>
              </a:ext>
            </a:extLst>
          </p:cNvPr>
          <p:cNvSpPr txBox="1"/>
          <p:nvPr/>
        </p:nvSpPr>
        <p:spPr>
          <a:xfrm>
            <a:off x="609600" y="1397675"/>
            <a:ext cx="11310257" cy="2031325"/>
          </a:xfrm>
          <a:prstGeom prst="rect">
            <a:avLst/>
          </a:prstGeom>
          <a:noFill/>
        </p:spPr>
        <p:txBody>
          <a:bodyPr wrap="square">
            <a:spAutoFit/>
          </a:bodyPr>
          <a:lstStyle/>
          <a:p>
            <a:pPr algn="just"/>
            <a:r>
              <a:rPr lang="en-US" dirty="0"/>
              <a:t>An AI text-to-art generation system combines natural language processing and computer vision resulting in Generative models to transform textual descriptions into visual artworks. It begins with data collection and preprocessing of text and images, utilizing NLP and computer vision models. A mapping mechanism connects text to visual features, enabling the generation of art pieces. Optional style transfer and post-processing enhance the results. User feedback refines the output, and ethical considerations are integrated. Deployment through user-friendly interfaces ensures accessibility, while ongoing maintenance and updates drive system improvement. Documentation and support aid users in utilizing this innovative AI-powered creative tool.</a:t>
            </a:r>
          </a:p>
        </p:txBody>
      </p:sp>
      <p:pic>
        <p:nvPicPr>
          <p:cNvPr id="9" name="Picture 8">
            <a:extLst>
              <a:ext uri="{FF2B5EF4-FFF2-40B4-BE49-F238E27FC236}">
                <a16:creationId xmlns:a16="http://schemas.microsoft.com/office/drawing/2014/main" id="{1D6855DA-313F-D55C-2EE7-B52315AC652D}"/>
              </a:ext>
            </a:extLst>
          </p:cNvPr>
          <p:cNvPicPr>
            <a:picLocks noChangeAspect="1"/>
          </p:cNvPicPr>
          <p:nvPr/>
        </p:nvPicPr>
        <p:blipFill>
          <a:blip r:embed="rId2"/>
          <a:stretch>
            <a:fillRect/>
          </a:stretch>
        </p:blipFill>
        <p:spPr>
          <a:xfrm>
            <a:off x="3263976" y="3429000"/>
            <a:ext cx="8196942" cy="292735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35C6D-BBD4-5BCD-BFF2-2F4EA33B64A3}"/>
              </a:ext>
            </a:extLst>
          </p:cNvPr>
          <p:cNvSpPr>
            <a:spLocks noGrp="1"/>
          </p:cNvSpPr>
          <p:nvPr>
            <p:ph type="title"/>
          </p:nvPr>
        </p:nvSpPr>
        <p:spPr/>
        <p:txBody>
          <a:bodyPr>
            <a:normAutofit/>
          </a:bodyPr>
          <a:lstStyle/>
          <a:p>
            <a:r>
              <a:rPr lang="en-IN" dirty="0"/>
              <a:t>Architecture</a:t>
            </a:r>
            <a:endParaRPr lang="en-US" dirty="0"/>
          </a:p>
        </p:txBody>
      </p:sp>
      <p:sp>
        <p:nvSpPr>
          <p:cNvPr id="4" name="Slide Number Placeholder 3">
            <a:extLst>
              <a:ext uri="{FF2B5EF4-FFF2-40B4-BE49-F238E27FC236}">
                <a16:creationId xmlns:a16="http://schemas.microsoft.com/office/drawing/2014/main" id="{98FC0C25-55C7-5104-76DE-A2FF4151BD69}"/>
              </a:ext>
            </a:extLst>
          </p:cNvPr>
          <p:cNvSpPr>
            <a:spLocks noGrp="1"/>
          </p:cNvSpPr>
          <p:nvPr>
            <p:ph type="sldNum" sz="quarter" idx="12"/>
          </p:nvPr>
        </p:nvSpPr>
        <p:spPr/>
        <p:txBody>
          <a:bodyPr/>
          <a:lstStyle/>
          <a:p>
            <a:fld id="{9B618960-8005-486C-9A75-10CB2AAC16F9}" type="slidenum">
              <a:rPr lang="en-US" smtClean="0"/>
              <a:pPr/>
              <a:t>7</a:t>
            </a:fld>
            <a:endParaRPr lang="en-US"/>
          </a:p>
        </p:txBody>
      </p:sp>
      <p:pic>
        <p:nvPicPr>
          <p:cNvPr id="5" name="Content Placeholder 4">
            <a:extLst>
              <a:ext uri="{FF2B5EF4-FFF2-40B4-BE49-F238E27FC236}">
                <a16:creationId xmlns:a16="http://schemas.microsoft.com/office/drawing/2014/main" id="{1A028416-0182-E106-02D4-863B96A85A9E}"/>
              </a:ext>
            </a:extLst>
          </p:cNvPr>
          <p:cNvPicPr>
            <a:picLocks noGrp="1" noChangeAspect="1"/>
          </p:cNvPicPr>
          <p:nvPr>
            <p:ph idx="1"/>
          </p:nvPr>
        </p:nvPicPr>
        <p:blipFill>
          <a:blip r:embed="rId2"/>
          <a:stretch>
            <a:fillRect/>
          </a:stretch>
        </p:blipFill>
        <p:spPr>
          <a:xfrm>
            <a:off x="1066800" y="1306287"/>
            <a:ext cx="10145486" cy="4885192"/>
          </a:xfrm>
          <a:prstGeom prst="rect">
            <a:avLst/>
          </a:prstGeom>
        </p:spPr>
      </p:pic>
    </p:spTree>
    <p:extLst>
      <p:ext uri="{BB962C8B-B14F-4D97-AF65-F5344CB8AC3E}">
        <p14:creationId xmlns:p14="http://schemas.microsoft.com/office/powerpoint/2010/main" val="874891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98626-16E9-C654-60DB-44F7BFA2928F}"/>
              </a:ext>
            </a:extLst>
          </p:cNvPr>
          <p:cNvSpPr>
            <a:spLocks noGrp="1"/>
          </p:cNvSpPr>
          <p:nvPr>
            <p:ph type="title"/>
          </p:nvPr>
        </p:nvSpPr>
        <p:spPr/>
        <p:txBody>
          <a:bodyPr>
            <a:normAutofit fontScale="90000"/>
          </a:bodyPr>
          <a:lstStyle/>
          <a:p>
            <a:r>
              <a:rPr lang="en-IN" dirty="0"/>
              <a:t>Software and Design Required/ Algorithm Required</a:t>
            </a:r>
          </a:p>
        </p:txBody>
      </p:sp>
      <p:sp>
        <p:nvSpPr>
          <p:cNvPr id="4" name="Slide Number Placeholder 3">
            <a:extLst>
              <a:ext uri="{FF2B5EF4-FFF2-40B4-BE49-F238E27FC236}">
                <a16:creationId xmlns:a16="http://schemas.microsoft.com/office/drawing/2014/main" id="{1DC1AD54-C562-58A4-C0EA-9988FE6399C4}"/>
              </a:ext>
            </a:extLst>
          </p:cNvPr>
          <p:cNvSpPr>
            <a:spLocks noGrp="1"/>
          </p:cNvSpPr>
          <p:nvPr>
            <p:ph type="sldNum" sz="quarter" idx="12"/>
          </p:nvPr>
        </p:nvSpPr>
        <p:spPr/>
        <p:txBody>
          <a:bodyPr/>
          <a:lstStyle/>
          <a:p>
            <a:fld id="{9B618960-8005-486C-9A75-10CB2AAC16F9}" type="slidenum">
              <a:rPr lang="en-US" smtClean="0"/>
              <a:t>8</a:t>
            </a:fld>
            <a:endParaRPr lang="en-US"/>
          </a:p>
        </p:txBody>
      </p:sp>
      <p:pic>
        <p:nvPicPr>
          <p:cNvPr id="5" name="Picture 4">
            <a:extLst>
              <a:ext uri="{FF2B5EF4-FFF2-40B4-BE49-F238E27FC236}">
                <a16:creationId xmlns:a16="http://schemas.microsoft.com/office/drawing/2014/main" id="{97ACD47E-1BF7-E54C-C94B-CCF0E9CA1335}"/>
              </a:ext>
            </a:extLst>
          </p:cNvPr>
          <p:cNvPicPr>
            <a:picLocks noChangeAspect="1"/>
          </p:cNvPicPr>
          <p:nvPr/>
        </p:nvPicPr>
        <p:blipFill>
          <a:blip r:embed="rId2"/>
          <a:stretch>
            <a:fillRect/>
          </a:stretch>
        </p:blipFill>
        <p:spPr>
          <a:xfrm>
            <a:off x="543491" y="1748508"/>
            <a:ext cx="5552509" cy="3663409"/>
          </a:xfrm>
          <a:prstGeom prst="rect">
            <a:avLst/>
          </a:prstGeom>
        </p:spPr>
      </p:pic>
      <p:pic>
        <p:nvPicPr>
          <p:cNvPr id="6" name="Picture 2" descr="sd-pipeline">
            <a:extLst>
              <a:ext uri="{FF2B5EF4-FFF2-40B4-BE49-F238E27FC236}">
                <a16:creationId xmlns:a16="http://schemas.microsoft.com/office/drawing/2014/main" id="{C247793C-3CB1-5933-1C3A-538682290F26}"/>
              </a:ext>
            </a:extLst>
          </p:cNvPr>
          <p:cNvPicPr>
            <a:picLocks noChangeAspect="1" noChangeArrowheads="1"/>
          </p:cNvPicPr>
          <p:nvPr/>
        </p:nvPicPr>
        <p:blipFill>
          <a:blip r:embed="rId3"/>
          <a:srcRect/>
          <a:stretch>
            <a:fillRect/>
          </a:stretch>
        </p:blipFill>
        <p:spPr bwMode="auto">
          <a:xfrm>
            <a:off x="6304723" y="1319754"/>
            <a:ext cx="5695121" cy="4921508"/>
          </a:xfrm>
          <a:prstGeom prst="rect">
            <a:avLst/>
          </a:prstGeom>
          <a:noFill/>
        </p:spPr>
      </p:pic>
    </p:spTree>
    <p:extLst>
      <p:ext uri="{BB962C8B-B14F-4D97-AF65-F5344CB8AC3E}">
        <p14:creationId xmlns:p14="http://schemas.microsoft.com/office/powerpoint/2010/main" val="787409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98626-16E9-C654-60DB-44F7BFA2928F}"/>
              </a:ext>
            </a:extLst>
          </p:cNvPr>
          <p:cNvSpPr>
            <a:spLocks noGrp="1"/>
          </p:cNvSpPr>
          <p:nvPr>
            <p:ph type="title"/>
          </p:nvPr>
        </p:nvSpPr>
        <p:spPr/>
        <p:txBody>
          <a:bodyPr>
            <a:normAutofit/>
          </a:bodyPr>
          <a:lstStyle/>
          <a:p>
            <a:r>
              <a:rPr lang="en-IN" dirty="0"/>
              <a:t>Algorithm Required</a:t>
            </a:r>
          </a:p>
        </p:txBody>
      </p:sp>
      <p:sp>
        <p:nvSpPr>
          <p:cNvPr id="3" name="Content Placeholder 2">
            <a:extLst>
              <a:ext uri="{FF2B5EF4-FFF2-40B4-BE49-F238E27FC236}">
                <a16:creationId xmlns:a16="http://schemas.microsoft.com/office/drawing/2014/main" id="{9DA1A68F-7D78-0EB6-2592-E2EA5C93ED5D}"/>
              </a:ext>
            </a:extLst>
          </p:cNvPr>
          <p:cNvSpPr>
            <a:spLocks noGrp="1"/>
          </p:cNvSpPr>
          <p:nvPr>
            <p:ph idx="1"/>
          </p:nvPr>
        </p:nvSpPr>
        <p:spPr>
          <a:xfrm>
            <a:off x="609600" y="1600204"/>
            <a:ext cx="7704841" cy="4525963"/>
          </a:xfrm>
        </p:spPr>
        <p:txBody>
          <a:bodyPr>
            <a:normAutofit/>
          </a:bodyPr>
          <a:lstStyle/>
          <a:p>
            <a:pPr marL="0" indent="0">
              <a:buNone/>
            </a:pPr>
            <a:r>
              <a:rPr lang="en-IN" sz="2400" b="1" dirty="0"/>
              <a:t>Stable Diffusion </a:t>
            </a:r>
            <a:r>
              <a:rPr lang="en-IN" sz="1500" dirty="0"/>
              <a:t>– </a:t>
            </a:r>
          </a:p>
          <a:p>
            <a:pPr algn="just"/>
            <a:r>
              <a:rPr lang="en-US" sz="1700" i="0" dirty="0">
                <a:effectLst/>
                <a:cs typeface="Times New Roman" panose="02020603050405020304" pitchFamily="18" charset="0"/>
              </a:rPr>
              <a:t>Stable Diffusion is a </a:t>
            </a:r>
            <a:r>
              <a:rPr lang="en-US" sz="1700" dirty="0">
                <a:cs typeface="Times New Roman" panose="02020603050405020304" pitchFamily="18" charset="0"/>
              </a:rPr>
              <a:t>deep learning</a:t>
            </a:r>
            <a:r>
              <a:rPr lang="en-US" sz="1700" i="0" dirty="0">
                <a:effectLst/>
                <a:cs typeface="Times New Roman" panose="02020603050405020304" pitchFamily="18" charset="0"/>
              </a:rPr>
              <a:t>, </a:t>
            </a:r>
            <a:r>
              <a:rPr lang="en-US" sz="1700" dirty="0">
                <a:cs typeface="Times New Roman" panose="02020603050405020304" pitchFamily="18" charset="0"/>
              </a:rPr>
              <a:t>text-to-image model</a:t>
            </a:r>
            <a:r>
              <a:rPr lang="en-US" sz="1700" i="0" dirty="0">
                <a:effectLst/>
                <a:cs typeface="Times New Roman" panose="02020603050405020304" pitchFamily="18" charset="0"/>
              </a:rPr>
              <a:t> released in 2022 based on </a:t>
            </a:r>
            <a:r>
              <a:rPr lang="en-US" sz="1700" dirty="0">
                <a:cs typeface="Times New Roman" panose="02020603050405020304" pitchFamily="18" charset="0"/>
              </a:rPr>
              <a:t>diffusion</a:t>
            </a:r>
            <a:r>
              <a:rPr lang="en-US" sz="1700" i="0" dirty="0">
                <a:effectLst/>
                <a:cs typeface="Times New Roman" panose="02020603050405020304" pitchFamily="18" charset="0"/>
              </a:rPr>
              <a:t> techniques. </a:t>
            </a:r>
          </a:p>
          <a:p>
            <a:pPr algn="just">
              <a:buFont typeface="Arial" panose="020B0604020202020204" pitchFamily="34" charset="0"/>
              <a:buChar char="•"/>
            </a:pPr>
            <a:r>
              <a:rPr lang="en-US" sz="1700" b="0" i="0" dirty="0">
                <a:effectLst/>
                <a:cs typeface="Times New Roman" panose="02020603050405020304" pitchFamily="18" charset="0"/>
              </a:rPr>
              <a:t>AI model for generating detailed images from text.</a:t>
            </a:r>
          </a:p>
          <a:p>
            <a:pPr algn="just">
              <a:buFont typeface="Arial" panose="020B0604020202020204" pitchFamily="34" charset="0"/>
              <a:buChar char="•"/>
            </a:pPr>
            <a:r>
              <a:rPr lang="en-US" sz="1700" b="0" i="0" dirty="0">
                <a:effectLst/>
                <a:cs typeface="Times New Roman" panose="02020603050405020304" pitchFamily="18" charset="0"/>
              </a:rPr>
              <a:t>Uses diffusion for high-quality image generation.</a:t>
            </a:r>
          </a:p>
          <a:p>
            <a:pPr algn="just">
              <a:buFont typeface="Arial" panose="020B0604020202020204" pitchFamily="34" charset="0"/>
              <a:buChar char="•"/>
            </a:pPr>
            <a:r>
              <a:rPr lang="en-US" sz="1700" b="0" i="0" dirty="0">
                <a:effectLst/>
                <a:cs typeface="Times New Roman" panose="02020603050405020304" pitchFamily="18" charset="0"/>
              </a:rPr>
              <a:t>Operates in a lower-dimensional latent space.</a:t>
            </a:r>
          </a:p>
          <a:p>
            <a:pPr marL="0" indent="0" algn="l">
              <a:buNone/>
            </a:pPr>
            <a:endParaRPr lang="en-US" sz="1700" b="1" i="0" dirty="0">
              <a:solidFill>
                <a:srgbClr val="000000"/>
              </a:solidFill>
              <a:effectLst/>
            </a:endParaRPr>
          </a:p>
          <a:p>
            <a:pPr marL="0" indent="0" algn="ctr">
              <a:buNone/>
            </a:pPr>
            <a:endParaRPr lang="en-US" sz="1700" b="1" i="0" dirty="0">
              <a:solidFill>
                <a:srgbClr val="000000"/>
              </a:solidFill>
              <a:effectLst/>
            </a:endParaRPr>
          </a:p>
          <a:p>
            <a:pPr marL="0" indent="0" algn="ctr">
              <a:buNone/>
            </a:pPr>
            <a:r>
              <a:rPr lang="en-US" sz="1700" b="1" i="0" dirty="0">
                <a:solidFill>
                  <a:srgbClr val="000000"/>
                </a:solidFill>
                <a:effectLst/>
              </a:rPr>
              <a:t>Stable Diffusion based on the text prompt </a:t>
            </a:r>
          </a:p>
          <a:p>
            <a:pPr marL="0" indent="0" algn="ctr">
              <a:buNone/>
            </a:pPr>
            <a:r>
              <a:rPr lang="en-US" sz="1700" b="1" i="0" dirty="0">
                <a:solidFill>
                  <a:srgbClr val="1D1D1F"/>
                </a:solidFill>
                <a:effectLst/>
              </a:rPr>
              <a:t>Prompt: A Realistic Car on a Freeway With Mountains in the Background</a:t>
            </a:r>
          </a:p>
          <a:p>
            <a:pPr marL="0" indent="0" algn="ctr">
              <a:buNone/>
            </a:pPr>
            <a:endParaRPr lang="en-IN" sz="1400" b="1" dirty="0"/>
          </a:p>
        </p:txBody>
      </p:sp>
      <p:sp>
        <p:nvSpPr>
          <p:cNvPr id="4" name="Slide Number Placeholder 3">
            <a:extLst>
              <a:ext uri="{FF2B5EF4-FFF2-40B4-BE49-F238E27FC236}">
                <a16:creationId xmlns:a16="http://schemas.microsoft.com/office/drawing/2014/main" id="{1DC1AD54-C562-58A4-C0EA-9988FE6399C4}"/>
              </a:ext>
            </a:extLst>
          </p:cNvPr>
          <p:cNvSpPr>
            <a:spLocks noGrp="1"/>
          </p:cNvSpPr>
          <p:nvPr>
            <p:ph type="sldNum" sz="quarter" idx="12"/>
          </p:nvPr>
        </p:nvSpPr>
        <p:spPr/>
        <p:txBody>
          <a:bodyPr/>
          <a:lstStyle/>
          <a:p>
            <a:fld id="{9B618960-8005-486C-9A75-10CB2AAC16F9}" type="slidenum">
              <a:rPr lang="en-US" smtClean="0"/>
              <a:pPr/>
              <a:t>9</a:t>
            </a:fld>
            <a:endParaRPr lang="en-US"/>
          </a:p>
        </p:txBody>
      </p:sp>
      <p:pic>
        <p:nvPicPr>
          <p:cNvPr id="7" name="Picture 5" descr="photo-realistic ai art generations with Dalle-e mini">
            <a:extLst>
              <a:ext uri="{FF2B5EF4-FFF2-40B4-BE49-F238E27FC236}">
                <a16:creationId xmlns:a16="http://schemas.microsoft.com/office/drawing/2014/main" id="{C45A7963-9F2B-CDD2-778A-33422D6C1A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7484" y="3349867"/>
            <a:ext cx="3214687" cy="3189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98349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336</TotalTime>
  <Words>2019</Words>
  <Application>Microsoft Office PowerPoint</Application>
  <PresentationFormat>Widescreen</PresentationFormat>
  <Paragraphs>204</Paragraphs>
  <Slides>22</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Times New Roman</vt:lpstr>
      <vt:lpstr>Office Theme</vt:lpstr>
      <vt:lpstr> SDG Number- 09 Industry, Innovation and Infrastructure</vt:lpstr>
      <vt:lpstr>Abstract</vt:lpstr>
      <vt:lpstr>Introduction</vt:lpstr>
      <vt:lpstr>Problem Statement</vt:lpstr>
      <vt:lpstr>Literature Survey Summary</vt:lpstr>
      <vt:lpstr>Proposed System</vt:lpstr>
      <vt:lpstr>Architecture</vt:lpstr>
      <vt:lpstr>Software and Design Required/ Algorithm Required</vt:lpstr>
      <vt:lpstr>Algorithm Required</vt:lpstr>
      <vt:lpstr>Mathematical Equation</vt:lpstr>
      <vt:lpstr>PowerPoint Presentation</vt:lpstr>
      <vt:lpstr>Implementation: Design</vt:lpstr>
      <vt:lpstr>Implementation: Platform</vt:lpstr>
      <vt:lpstr>Implementation: Coding</vt:lpstr>
      <vt:lpstr>Implementation: Optimization</vt:lpstr>
      <vt:lpstr>Testing of all modules</vt:lpstr>
      <vt:lpstr>Research Paper Publication</vt:lpstr>
      <vt:lpstr>Copywrite Information</vt:lpstr>
      <vt:lpstr>Conclusions</vt:lpstr>
      <vt:lpstr>References</vt:lpstr>
      <vt:lpstr>17 Sustainable Development Goals (SDGs)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SDG Number- Name           (Refer slide No-15)</dc:title>
  <dc:creator>Dr.Sarika Panwar</dc:creator>
  <cp:lastModifiedBy>Manisha Patil</cp:lastModifiedBy>
  <cp:revision>21</cp:revision>
  <dcterms:modified xsi:type="dcterms:W3CDTF">2024-01-29T16:28:32Z</dcterms:modified>
</cp:coreProperties>
</file>