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rebuchet MS" charset="1" panose="020B0603020202020204"/>
      <p:regular r:id="rId18"/>
    </p:embeddedFont>
    <p:embeddedFont>
      <p:font typeface="Trebuchet MS Bold" charset="1" panose="020B0703020202020204"/>
      <p:regular r:id="rId19"/>
    </p:embeddedFont>
    <p:embeddedFont>
      <p:font typeface="Arial" charset="1" panose="020B0502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png" Type="http://schemas.openxmlformats.org/officeDocument/2006/relationships/image"/><Relationship Id="rId12" Target="../media/image46.svg" Type="http://schemas.openxmlformats.org/officeDocument/2006/relationships/image"/><Relationship Id="rId13" Target="../media/image47.png" Type="http://schemas.openxmlformats.org/officeDocument/2006/relationships/image"/><Relationship Id="rId14" Target="../media/image48.png" Type="http://schemas.openxmlformats.org/officeDocument/2006/relationships/image"/><Relationship Id="rId15" Target="../media/image49.png" Type="http://schemas.openxmlformats.org/officeDocument/2006/relationships/image"/><Relationship Id="rId16" Target="../media/image50.svg" Type="http://schemas.openxmlformats.org/officeDocument/2006/relationships/image"/><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00162" cy="8529638"/>
            <a:chOff x="0" y="0"/>
            <a:chExt cx="1733550" cy="11372850"/>
          </a:xfrm>
        </p:grpSpPr>
        <p:sp>
          <p:nvSpPr>
            <p:cNvPr name="Freeform 3" id="3"/>
            <p:cNvSpPr/>
            <p:nvPr/>
          </p:nvSpPr>
          <p:spPr>
            <a:xfrm flipH="false" flipV="false" rot="0">
              <a:off x="0" y="0"/>
              <a:ext cx="1733550" cy="11372850"/>
            </a:xfrm>
            <a:custGeom>
              <a:avLst/>
              <a:gdLst/>
              <a:ahLst/>
              <a:cxnLst/>
              <a:rect r="r" b="b" t="t" l="l"/>
              <a:pathLst>
                <a:path h="11372850" w="1733550">
                  <a:moveTo>
                    <a:pt x="1733550" y="0"/>
                  </a:moveTo>
                  <a:lnTo>
                    <a:pt x="0" y="0"/>
                  </a:lnTo>
                  <a:lnTo>
                    <a:pt x="0" y="11372850"/>
                  </a:lnTo>
                  <a:lnTo>
                    <a:pt x="1733550" y="14732"/>
                  </a:lnTo>
                  <a:lnTo>
                    <a:pt x="1733550" y="0"/>
                  </a:lnTo>
                  <a:close/>
                </a:path>
              </a:pathLst>
            </a:custGeom>
            <a:solidFill>
              <a:srgbClr val="5FCAEE">
                <a:alpha val="69804"/>
              </a:srgbClr>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56247" y="624806"/>
            <a:ext cx="12088176" cy="2589402"/>
          </a:xfrm>
          <a:prstGeom prst="rect">
            <a:avLst/>
          </a:prstGeom>
        </p:spPr>
        <p:txBody>
          <a:bodyPr anchor="t" rtlCol="false" tIns="0" lIns="0" bIns="0" rIns="0">
            <a:spAutoFit/>
          </a:bodyPr>
          <a:lstStyle/>
          <a:p>
            <a:pPr algn="l">
              <a:lnSpc>
                <a:spcPts val="9688"/>
              </a:lnSpc>
            </a:pPr>
            <a:r>
              <a:rPr lang="en-US" sz="8100">
                <a:solidFill>
                  <a:srgbClr val="000000"/>
                </a:solidFill>
                <a:latin typeface="Trebuchet MS"/>
                <a:ea typeface="Trebuchet MS"/>
                <a:cs typeface="Trebuchet MS"/>
                <a:sym typeface="Trebuchet MS"/>
              </a:rPr>
              <a:t>Employee Performance Analysis Using Excel</a:t>
            </a:r>
          </a:p>
        </p:txBody>
      </p:sp>
      <p:sp>
        <p:nvSpPr>
          <p:cNvPr name="TextBox 6" id="6"/>
          <p:cNvSpPr txBox="true"/>
          <p:nvPr/>
        </p:nvSpPr>
        <p:spPr>
          <a:xfrm rot="0">
            <a:off x="1072471" y="5265627"/>
            <a:ext cx="11200654" cy="1101090"/>
          </a:xfrm>
          <a:prstGeom prst="rect">
            <a:avLst/>
          </a:prstGeom>
        </p:spPr>
        <p:txBody>
          <a:bodyPr anchor="t" rtlCol="false" tIns="0" lIns="0" bIns="0" rIns="0">
            <a:spAutoFit/>
          </a:bodyPr>
          <a:lstStyle/>
          <a:p>
            <a:pPr algn="l">
              <a:lnSpc>
                <a:spcPts val="4275"/>
              </a:lnSpc>
            </a:pPr>
            <a:r>
              <a:rPr lang="en-US" sz="3600" spc="-157">
                <a:solidFill>
                  <a:srgbClr val="000000"/>
                </a:solidFill>
                <a:latin typeface="Trebuchet MS"/>
                <a:ea typeface="Trebuchet MS"/>
                <a:cs typeface="Trebuchet MS"/>
                <a:sym typeface="Trebuchet MS"/>
              </a:rPr>
              <a:t>PRESENTED BY:  </a:t>
            </a:r>
            <a:r>
              <a:rPr lang="en-US" b="true" sz="3600" spc="-157">
                <a:solidFill>
                  <a:srgbClr val="000000"/>
                </a:solidFill>
                <a:latin typeface="Trebuchet MS Bold"/>
                <a:ea typeface="Trebuchet MS Bold"/>
                <a:cs typeface="Trebuchet MS Bold"/>
                <a:sym typeface="Trebuchet MS Bold"/>
              </a:rPr>
              <a:t>MADHAV KRISHNA.K</a:t>
            </a:r>
          </a:p>
          <a:p>
            <a:pPr algn="l">
              <a:lnSpc>
                <a:spcPts val="4275"/>
              </a:lnSpc>
            </a:pPr>
            <a:r>
              <a:rPr lang="en-US" sz="3600" spc="-157">
                <a:solidFill>
                  <a:srgbClr val="000000"/>
                </a:solidFill>
                <a:latin typeface="Trebuchet MS"/>
                <a:ea typeface="Trebuchet MS"/>
                <a:cs typeface="Trebuchet MS"/>
                <a:sym typeface="Trebuchet MS"/>
              </a:rPr>
              <a:t>REGISTER NO:	</a:t>
            </a:r>
            <a:r>
              <a:rPr lang="en-US" b="true" sz="3600" spc="-157">
                <a:solidFill>
                  <a:srgbClr val="000000"/>
                </a:solidFill>
                <a:latin typeface="Trebuchet MS Bold"/>
                <a:ea typeface="Trebuchet MS Bold"/>
                <a:cs typeface="Trebuchet MS Bold"/>
                <a:sym typeface="Trebuchet MS Bold"/>
              </a:rPr>
              <a:t>312219332</a:t>
            </a:r>
          </a:p>
        </p:txBody>
      </p:sp>
      <p:sp>
        <p:nvSpPr>
          <p:cNvPr name="TextBox 7" id="7"/>
          <p:cNvSpPr txBox="true"/>
          <p:nvPr/>
        </p:nvSpPr>
        <p:spPr>
          <a:xfrm rot="0">
            <a:off x="1072990" y="6325774"/>
            <a:ext cx="2795588" cy="1128395"/>
          </a:xfrm>
          <a:prstGeom prst="rect">
            <a:avLst/>
          </a:prstGeom>
        </p:spPr>
        <p:txBody>
          <a:bodyPr anchor="t" rtlCol="false" tIns="0" lIns="0" bIns="0" rIns="0">
            <a:spAutoFit/>
          </a:bodyPr>
          <a:lstStyle/>
          <a:p>
            <a:pPr algn="l">
              <a:lnSpc>
                <a:spcPts val="4297"/>
              </a:lnSpc>
            </a:pPr>
            <a:r>
              <a:rPr lang="en-US" sz="3600" spc="-89">
                <a:solidFill>
                  <a:srgbClr val="000000"/>
                </a:solidFill>
                <a:latin typeface="Trebuchet MS"/>
                <a:ea typeface="Trebuchet MS"/>
                <a:cs typeface="Trebuchet MS"/>
                <a:sym typeface="Trebuchet MS"/>
              </a:rPr>
              <a:t>DEPARTMENT:</a:t>
            </a:r>
          </a:p>
          <a:p>
            <a:pPr algn="l">
              <a:lnSpc>
                <a:spcPts val="4297"/>
              </a:lnSpc>
            </a:pPr>
            <a:r>
              <a:rPr lang="en-US" sz="3600" spc="-15">
                <a:solidFill>
                  <a:srgbClr val="000000"/>
                </a:solidFill>
                <a:latin typeface="Trebuchet MS"/>
                <a:ea typeface="Trebuchet MS"/>
                <a:cs typeface="Trebuchet MS"/>
                <a:sym typeface="Trebuchet MS"/>
              </a:rPr>
              <a:t>COLLEGE:</a:t>
            </a:r>
          </a:p>
        </p:txBody>
      </p:sp>
      <p:sp>
        <p:nvSpPr>
          <p:cNvPr name="TextBox 8" id="8"/>
          <p:cNvSpPr txBox="true"/>
          <p:nvPr/>
        </p:nvSpPr>
        <p:spPr>
          <a:xfrm rot="0">
            <a:off x="4384356" y="6325774"/>
            <a:ext cx="13168858" cy="1098281"/>
          </a:xfrm>
          <a:prstGeom prst="rect">
            <a:avLst/>
          </a:prstGeom>
        </p:spPr>
        <p:txBody>
          <a:bodyPr anchor="t" rtlCol="false" tIns="0" lIns="0" bIns="0" rIns="0">
            <a:spAutoFit/>
          </a:bodyPr>
          <a:lstStyle/>
          <a:p>
            <a:pPr algn="l">
              <a:lnSpc>
                <a:spcPts val="4297"/>
              </a:lnSpc>
            </a:pPr>
            <a:r>
              <a:rPr lang="en-US" b="true" sz="3600" spc="-15">
                <a:solidFill>
                  <a:srgbClr val="000000"/>
                </a:solidFill>
                <a:latin typeface="Trebuchet MS Bold"/>
                <a:ea typeface="Trebuchet MS Bold"/>
                <a:cs typeface="Trebuchet MS Bold"/>
                <a:sym typeface="Trebuchet MS Bold"/>
              </a:rPr>
              <a:t>B.COM (ACCOUNTING AND FINANCE</a:t>
            </a:r>
          </a:p>
          <a:p>
            <a:pPr algn="l">
              <a:lnSpc>
                <a:spcPts val="4297"/>
              </a:lnSpc>
            </a:pPr>
            <a:r>
              <a:rPr lang="en-US" b="true" sz="3600" spc="-15">
                <a:solidFill>
                  <a:srgbClr val="000000"/>
                </a:solidFill>
                <a:latin typeface="Trebuchet MS Bold"/>
                <a:ea typeface="Trebuchet MS Bold"/>
                <a:cs typeface="Trebuchet MS Bold"/>
                <a:sym typeface="Trebuchet MS Bold"/>
              </a:rPr>
              <a:t>S.A COLLEGE OF ARTS AND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993457" y="923829"/>
            <a:ext cx="3861435" cy="1270635"/>
          </a:xfrm>
          <a:prstGeom prst="rect">
            <a:avLst/>
          </a:prstGeom>
        </p:spPr>
        <p:txBody>
          <a:bodyPr anchor="t" rtlCol="false" tIns="0" lIns="0" bIns="0" rIns="0">
            <a:spAutoFit/>
          </a:bodyPr>
          <a:lstStyle/>
          <a:p>
            <a:pPr algn="l">
              <a:lnSpc>
                <a:spcPts val="9720"/>
              </a:lnSpc>
            </a:pPr>
            <a:r>
              <a:rPr lang="en-US" sz="8100" spc="7">
                <a:solidFill>
                  <a:srgbClr val="000000"/>
                </a:solidFill>
                <a:latin typeface="Trebuchet MS"/>
                <a:ea typeface="Trebuchet MS"/>
                <a:cs typeface="Trebuchet MS"/>
                <a:sym typeface="Trebuchet MS"/>
              </a:rPr>
              <a:t>RESULTS</a:t>
            </a:r>
          </a:p>
        </p:txBody>
      </p:sp>
      <p:sp>
        <p:nvSpPr>
          <p:cNvPr name="Freeform 23" id="23"/>
          <p:cNvSpPr/>
          <p:nvPr/>
        </p:nvSpPr>
        <p:spPr>
          <a:xfrm flipH="false" flipV="false" rot="0">
            <a:off x="2757583" y="3614738"/>
            <a:ext cx="4929187" cy="3900583"/>
          </a:xfrm>
          <a:custGeom>
            <a:avLst/>
            <a:gdLst/>
            <a:ahLst/>
            <a:cxnLst/>
            <a:rect r="r" b="b" t="t" l="l"/>
            <a:pathLst>
              <a:path h="3900583" w="4929187">
                <a:moveTo>
                  <a:pt x="0" y="0"/>
                </a:moveTo>
                <a:lnTo>
                  <a:pt x="4929187" y="0"/>
                </a:lnTo>
                <a:lnTo>
                  <a:pt x="4929187" y="3900582"/>
                </a:lnTo>
                <a:lnTo>
                  <a:pt x="0" y="39005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2241233" y="6394926"/>
            <a:ext cx="400050" cy="1221740"/>
          </a:xfrm>
          <a:prstGeom prst="rect">
            <a:avLst/>
          </a:prstGeom>
        </p:spPr>
        <p:txBody>
          <a:bodyPr anchor="t" rtlCol="false" tIns="0" lIns="0" bIns="0" rIns="0">
            <a:spAutoFit/>
          </a:bodyPr>
          <a:lstStyle/>
          <a:p>
            <a:pPr algn="l">
              <a:lnSpc>
                <a:spcPts val="1620"/>
              </a:lnSpc>
            </a:pPr>
            <a:r>
              <a:rPr lang="en-US" sz="1350" spc="-30">
                <a:solidFill>
                  <a:srgbClr val="585858"/>
                </a:solidFill>
                <a:latin typeface="Trebuchet MS"/>
                <a:ea typeface="Trebuchet MS"/>
                <a:cs typeface="Trebuchet MS"/>
                <a:sym typeface="Trebuchet MS"/>
              </a:rPr>
              <a:t>3474</a:t>
            </a:r>
          </a:p>
          <a:p>
            <a:pPr algn="l">
              <a:lnSpc>
                <a:spcPts val="1620"/>
              </a:lnSpc>
            </a:pPr>
          </a:p>
          <a:p>
            <a:pPr algn="l">
              <a:lnSpc>
                <a:spcPts val="1620"/>
              </a:lnSpc>
            </a:pPr>
            <a:r>
              <a:rPr lang="en-US" sz="1350" spc="-30">
                <a:solidFill>
                  <a:srgbClr val="585858"/>
                </a:solidFill>
                <a:latin typeface="Trebuchet MS"/>
                <a:ea typeface="Trebuchet MS"/>
                <a:cs typeface="Trebuchet MS"/>
                <a:sym typeface="Trebuchet MS"/>
              </a:rPr>
              <a:t>3472</a:t>
            </a:r>
          </a:p>
          <a:p>
            <a:pPr algn="l">
              <a:lnSpc>
                <a:spcPts val="1620"/>
              </a:lnSpc>
            </a:pPr>
          </a:p>
          <a:p>
            <a:pPr algn="l">
              <a:lnSpc>
                <a:spcPts val="1620"/>
              </a:lnSpc>
            </a:pPr>
            <a:r>
              <a:rPr lang="en-US" sz="1350" spc="-30">
                <a:solidFill>
                  <a:srgbClr val="585858"/>
                </a:solidFill>
                <a:latin typeface="Trebuchet MS"/>
                <a:ea typeface="Trebuchet MS"/>
                <a:cs typeface="Trebuchet MS"/>
                <a:sym typeface="Trebuchet MS"/>
              </a:rPr>
              <a:t>3470</a:t>
            </a:r>
          </a:p>
        </p:txBody>
      </p:sp>
      <p:sp>
        <p:nvSpPr>
          <p:cNvPr name="TextBox 25" id="25"/>
          <p:cNvSpPr txBox="true"/>
          <p:nvPr/>
        </p:nvSpPr>
        <p:spPr>
          <a:xfrm rot="0">
            <a:off x="2241233" y="5909722"/>
            <a:ext cx="400050" cy="251143"/>
          </a:xfrm>
          <a:prstGeom prst="rect">
            <a:avLst/>
          </a:prstGeom>
        </p:spPr>
        <p:txBody>
          <a:bodyPr anchor="t" rtlCol="false" tIns="0" lIns="0" bIns="0" rIns="0">
            <a:spAutoFit/>
          </a:bodyPr>
          <a:lstStyle/>
          <a:p>
            <a:pPr algn="l">
              <a:lnSpc>
                <a:spcPts val="1620"/>
              </a:lnSpc>
            </a:pPr>
            <a:r>
              <a:rPr lang="en-US" sz="1350" spc="-30">
                <a:solidFill>
                  <a:srgbClr val="585858"/>
                </a:solidFill>
                <a:latin typeface="Trebuchet MS"/>
                <a:ea typeface="Trebuchet MS"/>
                <a:cs typeface="Trebuchet MS"/>
                <a:sym typeface="Trebuchet MS"/>
              </a:rPr>
              <a:t>3476</a:t>
            </a:r>
          </a:p>
        </p:txBody>
      </p:sp>
      <p:sp>
        <p:nvSpPr>
          <p:cNvPr name="TextBox 26" id="26"/>
          <p:cNvSpPr txBox="true"/>
          <p:nvPr/>
        </p:nvSpPr>
        <p:spPr>
          <a:xfrm rot="0">
            <a:off x="2241233" y="5425184"/>
            <a:ext cx="400050" cy="250190"/>
          </a:xfrm>
          <a:prstGeom prst="rect">
            <a:avLst/>
          </a:prstGeom>
        </p:spPr>
        <p:txBody>
          <a:bodyPr anchor="t" rtlCol="false" tIns="0" lIns="0" bIns="0" rIns="0">
            <a:spAutoFit/>
          </a:bodyPr>
          <a:lstStyle/>
          <a:p>
            <a:pPr algn="l">
              <a:lnSpc>
                <a:spcPts val="1620"/>
              </a:lnSpc>
            </a:pPr>
            <a:r>
              <a:rPr lang="en-US" sz="1350" spc="-30">
                <a:solidFill>
                  <a:srgbClr val="585858"/>
                </a:solidFill>
                <a:latin typeface="Trebuchet MS"/>
                <a:ea typeface="Trebuchet MS"/>
                <a:cs typeface="Trebuchet MS"/>
                <a:sym typeface="Trebuchet MS"/>
              </a:rPr>
              <a:t>3478</a:t>
            </a:r>
          </a:p>
        </p:txBody>
      </p:sp>
      <p:sp>
        <p:nvSpPr>
          <p:cNvPr name="TextBox 27" id="27"/>
          <p:cNvSpPr txBox="true"/>
          <p:nvPr/>
        </p:nvSpPr>
        <p:spPr>
          <a:xfrm rot="0">
            <a:off x="2241233" y="4939981"/>
            <a:ext cx="400050" cy="250190"/>
          </a:xfrm>
          <a:prstGeom prst="rect">
            <a:avLst/>
          </a:prstGeom>
        </p:spPr>
        <p:txBody>
          <a:bodyPr anchor="t" rtlCol="false" tIns="0" lIns="0" bIns="0" rIns="0">
            <a:spAutoFit/>
          </a:bodyPr>
          <a:lstStyle/>
          <a:p>
            <a:pPr algn="l">
              <a:lnSpc>
                <a:spcPts val="1620"/>
              </a:lnSpc>
            </a:pPr>
            <a:r>
              <a:rPr lang="en-US" sz="1350" spc="-30">
                <a:solidFill>
                  <a:srgbClr val="585858"/>
                </a:solidFill>
                <a:latin typeface="Trebuchet MS"/>
                <a:ea typeface="Trebuchet MS"/>
                <a:cs typeface="Trebuchet MS"/>
                <a:sym typeface="Trebuchet MS"/>
              </a:rPr>
              <a:t>3480</a:t>
            </a:r>
          </a:p>
        </p:txBody>
      </p:sp>
      <p:sp>
        <p:nvSpPr>
          <p:cNvPr name="TextBox 28" id="28"/>
          <p:cNvSpPr txBox="true"/>
          <p:nvPr/>
        </p:nvSpPr>
        <p:spPr>
          <a:xfrm rot="0">
            <a:off x="2241233" y="2998692"/>
            <a:ext cx="400050" cy="1706562"/>
          </a:xfrm>
          <a:prstGeom prst="rect">
            <a:avLst/>
          </a:prstGeom>
        </p:spPr>
        <p:txBody>
          <a:bodyPr anchor="t" rtlCol="false" tIns="0" lIns="0" bIns="0" rIns="0">
            <a:spAutoFit/>
          </a:bodyPr>
          <a:lstStyle/>
          <a:p>
            <a:pPr algn="l">
              <a:lnSpc>
                <a:spcPts val="1620"/>
              </a:lnSpc>
            </a:pPr>
            <a:r>
              <a:rPr lang="en-US" sz="1350" spc="-30">
                <a:solidFill>
                  <a:srgbClr val="585858"/>
                </a:solidFill>
                <a:latin typeface="Trebuchet MS"/>
                <a:ea typeface="Trebuchet MS"/>
                <a:cs typeface="Trebuchet MS"/>
                <a:sym typeface="Trebuchet MS"/>
              </a:rPr>
              <a:t>3488</a:t>
            </a:r>
          </a:p>
          <a:p>
            <a:pPr algn="l">
              <a:lnSpc>
                <a:spcPts val="1620"/>
              </a:lnSpc>
            </a:pPr>
          </a:p>
          <a:p>
            <a:pPr algn="l">
              <a:lnSpc>
                <a:spcPts val="1620"/>
              </a:lnSpc>
            </a:pPr>
            <a:r>
              <a:rPr lang="en-US" sz="1350" spc="-30">
                <a:solidFill>
                  <a:srgbClr val="585858"/>
                </a:solidFill>
                <a:latin typeface="Trebuchet MS"/>
                <a:ea typeface="Trebuchet MS"/>
                <a:cs typeface="Trebuchet MS"/>
                <a:sym typeface="Trebuchet MS"/>
              </a:rPr>
              <a:t>3486</a:t>
            </a:r>
          </a:p>
          <a:p>
            <a:pPr algn="l">
              <a:lnSpc>
                <a:spcPts val="1620"/>
              </a:lnSpc>
            </a:pPr>
          </a:p>
          <a:p>
            <a:pPr algn="l">
              <a:lnSpc>
                <a:spcPts val="1620"/>
              </a:lnSpc>
            </a:pPr>
            <a:r>
              <a:rPr lang="en-US" sz="1350" spc="-30">
                <a:solidFill>
                  <a:srgbClr val="585858"/>
                </a:solidFill>
                <a:latin typeface="Trebuchet MS"/>
                <a:ea typeface="Trebuchet MS"/>
                <a:cs typeface="Trebuchet MS"/>
                <a:sym typeface="Trebuchet MS"/>
              </a:rPr>
              <a:t>3484</a:t>
            </a:r>
          </a:p>
          <a:p>
            <a:pPr algn="l">
              <a:lnSpc>
                <a:spcPts val="1620"/>
              </a:lnSpc>
            </a:pPr>
          </a:p>
          <a:p>
            <a:pPr algn="l">
              <a:lnSpc>
                <a:spcPts val="1620"/>
              </a:lnSpc>
            </a:pPr>
            <a:r>
              <a:rPr lang="en-US" sz="1350" spc="-30">
                <a:solidFill>
                  <a:srgbClr val="585858"/>
                </a:solidFill>
                <a:latin typeface="Trebuchet MS"/>
                <a:ea typeface="Trebuchet MS"/>
                <a:cs typeface="Trebuchet MS"/>
                <a:sym typeface="Trebuchet MS"/>
              </a:rPr>
              <a:t>3482</a:t>
            </a:r>
          </a:p>
        </p:txBody>
      </p:sp>
      <p:sp>
        <p:nvSpPr>
          <p:cNvPr name="Freeform 29" id="29"/>
          <p:cNvSpPr/>
          <p:nvPr/>
        </p:nvSpPr>
        <p:spPr>
          <a:xfrm flipH="false" flipV="false" rot="0">
            <a:off x="2668714" y="7658862"/>
            <a:ext cx="875348" cy="499110"/>
          </a:xfrm>
          <a:custGeom>
            <a:avLst/>
            <a:gdLst/>
            <a:ahLst/>
            <a:cxnLst/>
            <a:rect r="r" b="b" t="t" l="l"/>
            <a:pathLst>
              <a:path h="499110" w="875348">
                <a:moveTo>
                  <a:pt x="0" y="0"/>
                </a:moveTo>
                <a:lnTo>
                  <a:pt x="875348" y="0"/>
                </a:lnTo>
                <a:lnTo>
                  <a:pt x="875348" y="499110"/>
                </a:lnTo>
                <a:lnTo>
                  <a:pt x="0" y="4991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3627690" y="7648004"/>
            <a:ext cx="405765" cy="398145"/>
          </a:xfrm>
          <a:custGeom>
            <a:avLst/>
            <a:gdLst/>
            <a:ahLst/>
            <a:cxnLst/>
            <a:rect r="r" b="b" t="t" l="l"/>
            <a:pathLst>
              <a:path h="398145" w="405765">
                <a:moveTo>
                  <a:pt x="0" y="0"/>
                </a:moveTo>
                <a:lnTo>
                  <a:pt x="405765" y="0"/>
                </a:lnTo>
                <a:lnTo>
                  <a:pt x="405765" y="398145"/>
                </a:lnTo>
                <a:lnTo>
                  <a:pt x="0" y="3981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0">
            <a:off x="4123942" y="7671482"/>
            <a:ext cx="401003" cy="392430"/>
          </a:xfrm>
          <a:custGeom>
            <a:avLst/>
            <a:gdLst/>
            <a:ahLst/>
            <a:cxnLst/>
            <a:rect r="r" b="b" t="t" l="l"/>
            <a:pathLst>
              <a:path h="392430" w="401003">
                <a:moveTo>
                  <a:pt x="0" y="0"/>
                </a:moveTo>
                <a:lnTo>
                  <a:pt x="401003" y="0"/>
                </a:lnTo>
                <a:lnTo>
                  <a:pt x="401003" y="392430"/>
                </a:lnTo>
                <a:lnTo>
                  <a:pt x="0" y="392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2" id="32"/>
          <p:cNvSpPr/>
          <p:nvPr/>
        </p:nvSpPr>
        <p:spPr>
          <a:xfrm flipH="false" flipV="false" rot="0">
            <a:off x="4565712" y="7670290"/>
            <a:ext cx="936879" cy="507871"/>
          </a:xfrm>
          <a:custGeom>
            <a:avLst/>
            <a:gdLst/>
            <a:ahLst/>
            <a:cxnLst/>
            <a:rect r="r" b="b" t="t" l="l"/>
            <a:pathLst>
              <a:path h="507871" w="936879">
                <a:moveTo>
                  <a:pt x="0" y="0"/>
                </a:moveTo>
                <a:lnTo>
                  <a:pt x="936879" y="0"/>
                </a:lnTo>
                <a:lnTo>
                  <a:pt x="936879" y="507872"/>
                </a:lnTo>
                <a:lnTo>
                  <a:pt x="0" y="507872"/>
                </a:lnTo>
                <a:lnTo>
                  <a:pt x="0" y="0"/>
                </a:lnTo>
                <a:close/>
              </a:path>
            </a:pathLst>
          </a:custGeom>
          <a:blipFill>
            <a:blip r:embed="rId10"/>
            <a:stretch>
              <a:fillRect l="-9" t="0" r="-9" b="0"/>
            </a:stretch>
          </a:blipFill>
        </p:spPr>
      </p:sp>
      <p:sp>
        <p:nvSpPr>
          <p:cNvPr name="Freeform 33" id="33"/>
          <p:cNvSpPr/>
          <p:nvPr/>
        </p:nvSpPr>
        <p:spPr>
          <a:xfrm flipH="false" flipV="false" rot="0">
            <a:off x="5563170" y="7638858"/>
            <a:ext cx="430530" cy="433388"/>
          </a:xfrm>
          <a:custGeom>
            <a:avLst/>
            <a:gdLst/>
            <a:ahLst/>
            <a:cxnLst/>
            <a:rect r="r" b="b" t="t" l="l"/>
            <a:pathLst>
              <a:path h="433388" w="430530">
                <a:moveTo>
                  <a:pt x="0" y="0"/>
                </a:moveTo>
                <a:lnTo>
                  <a:pt x="430530" y="0"/>
                </a:lnTo>
                <a:lnTo>
                  <a:pt x="430530" y="433388"/>
                </a:lnTo>
                <a:lnTo>
                  <a:pt x="0" y="43338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4" id="34"/>
          <p:cNvSpPr/>
          <p:nvPr/>
        </p:nvSpPr>
        <p:spPr>
          <a:xfrm flipH="false" flipV="false" rot="0">
            <a:off x="6154635" y="7645146"/>
            <a:ext cx="327317" cy="333185"/>
          </a:xfrm>
          <a:custGeom>
            <a:avLst/>
            <a:gdLst/>
            <a:ahLst/>
            <a:cxnLst/>
            <a:rect r="r" b="b" t="t" l="l"/>
            <a:pathLst>
              <a:path h="333185" w="327317">
                <a:moveTo>
                  <a:pt x="0" y="0"/>
                </a:moveTo>
                <a:lnTo>
                  <a:pt x="327317" y="0"/>
                </a:lnTo>
                <a:lnTo>
                  <a:pt x="327317" y="333184"/>
                </a:lnTo>
                <a:lnTo>
                  <a:pt x="0" y="333184"/>
                </a:lnTo>
                <a:lnTo>
                  <a:pt x="0" y="0"/>
                </a:lnTo>
                <a:close/>
              </a:path>
            </a:pathLst>
          </a:custGeom>
          <a:blipFill>
            <a:blip r:embed="rId13"/>
            <a:stretch>
              <a:fillRect l="0" t="-1302" r="0" b="-1302"/>
            </a:stretch>
          </a:blipFill>
        </p:spPr>
      </p:sp>
      <p:sp>
        <p:nvSpPr>
          <p:cNvPr name="Freeform 35" id="35"/>
          <p:cNvSpPr/>
          <p:nvPr/>
        </p:nvSpPr>
        <p:spPr>
          <a:xfrm flipH="false" flipV="false" rot="0">
            <a:off x="6597166" y="7660384"/>
            <a:ext cx="368655" cy="366141"/>
          </a:xfrm>
          <a:custGeom>
            <a:avLst/>
            <a:gdLst/>
            <a:ahLst/>
            <a:cxnLst/>
            <a:rect r="r" b="b" t="t" l="l"/>
            <a:pathLst>
              <a:path h="366141" w="368655">
                <a:moveTo>
                  <a:pt x="0" y="0"/>
                </a:moveTo>
                <a:lnTo>
                  <a:pt x="368656" y="0"/>
                </a:lnTo>
                <a:lnTo>
                  <a:pt x="368656" y="366141"/>
                </a:lnTo>
                <a:lnTo>
                  <a:pt x="0" y="366141"/>
                </a:lnTo>
                <a:lnTo>
                  <a:pt x="0" y="0"/>
                </a:lnTo>
                <a:close/>
              </a:path>
            </a:pathLst>
          </a:custGeom>
          <a:blipFill>
            <a:blip r:embed="rId14"/>
            <a:stretch>
              <a:fillRect l="0" t="-343" r="0" b="-343"/>
            </a:stretch>
          </a:blipFill>
        </p:spPr>
      </p:sp>
      <p:sp>
        <p:nvSpPr>
          <p:cNvPr name="Freeform 36" id="36"/>
          <p:cNvSpPr/>
          <p:nvPr/>
        </p:nvSpPr>
        <p:spPr>
          <a:xfrm flipH="false" flipV="false" rot="0">
            <a:off x="6973062" y="7668766"/>
            <a:ext cx="485775" cy="438150"/>
          </a:xfrm>
          <a:custGeom>
            <a:avLst/>
            <a:gdLst/>
            <a:ahLst/>
            <a:cxnLst/>
            <a:rect r="r" b="b" t="t" l="l"/>
            <a:pathLst>
              <a:path h="438150" w="485775">
                <a:moveTo>
                  <a:pt x="0" y="0"/>
                </a:moveTo>
                <a:lnTo>
                  <a:pt x="485775" y="0"/>
                </a:lnTo>
                <a:lnTo>
                  <a:pt x="485775" y="438150"/>
                </a:lnTo>
                <a:lnTo>
                  <a:pt x="0" y="43815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37" id="37"/>
          <p:cNvGrpSpPr/>
          <p:nvPr/>
        </p:nvGrpSpPr>
        <p:grpSpPr>
          <a:xfrm rot="0">
            <a:off x="8072438" y="5229225"/>
            <a:ext cx="485775" cy="100012"/>
            <a:chOff x="0" y="0"/>
            <a:chExt cx="647700" cy="133350"/>
          </a:xfrm>
        </p:grpSpPr>
        <p:sp>
          <p:nvSpPr>
            <p:cNvPr name="Freeform 38" id="38"/>
            <p:cNvSpPr/>
            <p:nvPr/>
          </p:nvSpPr>
          <p:spPr>
            <a:xfrm flipH="false" flipV="false" rot="0">
              <a:off x="0" y="0"/>
              <a:ext cx="647700" cy="133350"/>
            </a:xfrm>
            <a:custGeom>
              <a:avLst/>
              <a:gdLst/>
              <a:ahLst/>
              <a:cxnLst/>
              <a:rect r="r" b="b" t="t" l="l"/>
              <a:pathLst>
                <a:path h="133350" w="647700">
                  <a:moveTo>
                    <a:pt x="647700" y="0"/>
                  </a:moveTo>
                  <a:lnTo>
                    <a:pt x="0" y="0"/>
                  </a:lnTo>
                  <a:lnTo>
                    <a:pt x="0" y="133350"/>
                  </a:lnTo>
                  <a:lnTo>
                    <a:pt x="647700" y="133350"/>
                  </a:lnTo>
                  <a:lnTo>
                    <a:pt x="647700" y="0"/>
                  </a:lnTo>
                  <a:close/>
                </a:path>
              </a:pathLst>
            </a:custGeom>
            <a:solidFill>
              <a:srgbClr val="399B46"/>
            </a:solidFill>
          </p:spPr>
        </p:sp>
      </p:grpSp>
      <p:sp>
        <p:nvSpPr>
          <p:cNvPr name="TextBox 39" id="39"/>
          <p:cNvSpPr txBox="true"/>
          <p:nvPr/>
        </p:nvSpPr>
        <p:spPr>
          <a:xfrm rot="0">
            <a:off x="8599551" y="5103430"/>
            <a:ext cx="2342198" cy="1221740"/>
          </a:xfrm>
          <a:prstGeom prst="rect">
            <a:avLst/>
          </a:prstGeom>
        </p:spPr>
        <p:txBody>
          <a:bodyPr anchor="t" rtlCol="false" tIns="0" lIns="0" bIns="0" rIns="0">
            <a:spAutoFit/>
          </a:bodyPr>
          <a:lstStyle/>
          <a:p>
            <a:pPr algn="l">
              <a:lnSpc>
                <a:spcPts val="1620"/>
              </a:lnSpc>
            </a:pPr>
            <a:r>
              <a:rPr lang="en-US" sz="1350">
                <a:solidFill>
                  <a:srgbClr val="585858"/>
                </a:solidFill>
                <a:latin typeface="Trebuchet MS"/>
                <a:ea typeface="Trebuchet MS"/>
                <a:cs typeface="Trebuchet MS"/>
                <a:sym typeface="Trebuchet MS"/>
              </a:rPr>
              <a:t>Fully Meets</a:t>
            </a:r>
          </a:p>
          <a:p>
            <a:pPr algn="l">
              <a:lnSpc>
                <a:spcPts val="1620"/>
              </a:lnSpc>
            </a:pPr>
            <a:r>
              <a:rPr lang="en-US" sz="1350" spc="-15">
                <a:solidFill>
                  <a:srgbClr val="585858"/>
                </a:solidFill>
                <a:latin typeface="Trebuchet MS"/>
                <a:ea typeface="Trebuchet MS"/>
                <a:cs typeface="Trebuchet MS"/>
                <a:sym typeface="Trebuchet MS"/>
              </a:rPr>
              <a:t>Needs Improvement</a:t>
            </a:r>
          </a:p>
          <a:p>
            <a:pPr algn="l">
              <a:lnSpc>
                <a:spcPts val="1620"/>
              </a:lnSpc>
            </a:pPr>
            <a:r>
              <a:rPr lang="en-US" sz="1350" spc="-15">
                <a:solidFill>
                  <a:srgbClr val="585858"/>
                </a:solidFill>
                <a:latin typeface="Trebuchet MS"/>
                <a:ea typeface="Trebuchet MS"/>
                <a:cs typeface="Trebuchet MS"/>
                <a:sym typeface="Trebuchet MS"/>
              </a:rPr>
              <a:t>2 per. Mov. Avg. (Fully Meets)</a:t>
            </a:r>
          </a:p>
          <a:p>
            <a:pPr algn="l">
              <a:lnSpc>
                <a:spcPts val="1620"/>
              </a:lnSpc>
            </a:pPr>
            <a:r>
              <a:rPr lang="en-US" sz="1350" spc="-15">
                <a:solidFill>
                  <a:srgbClr val="585858"/>
                </a:solidFill>
                <a:latin typeface="Trebuchet MS"/>
                <a:ea typeface="Trebuchet MS"/>
                <a:cs typeface="Trebuchet MS"/>
                <a:sym typeface="Trebuchet MS"/>
              </a:rPr>
              <a:t>Expon. (Needs Improvement)</a:t>
            </a:r>
          </a:p>
        </p:txBody>
      </p:sp>
      <p:grpSp>
        <p:nvGrpSpPr>
          <p:cNvPr name="Group 40" id="40"/>
          <p:cNvGrpSpPr/>
          <p:nvPr/>
        </p:nvGrpSpPr>
        <p:grpSpPr>
          <a:xfrm rot="0">
            <a:off x="8072438" y="5543550"/>
            <a:ext cx="485775" cy="85725"/>
            <a:chOff x="0" y="0"/>
            <a:chExt cx="647700" cy="114300"/>
          </a:xfrm>
        </p:grpSpPr>
        <p:sp>
          <p:nvSpPr>
            <p:cNvPr name="Freeform 41" id="41"/>
            <p:cNvSpPr/>
            <p:nvPr/>
          </p:nvSpPr>
          <p:spPr>
            <a:xfrm flipH="false" flipV="false" rot="0">
              <a:off x="0" y="0"/>
              <a:ext cx="647700" cy="114300"/>
            </a:xfrm>
            <a:custGeom>
              <a:avLst/>
              <a:gdLst/>
              <a:ahLst/>
              <a:cxnLst/>
              <a:rect r="r" b="b" t="t" l="l"/>
              <a:pathLst>
                <a:path h="114300" w="647700">
                  <a:moveTo>
                    <a:pt x="647700" y="0"/>
                  </a:moveTo>
                  <a:lnTo>
                    <a:pt x="0" y="0"/>
                  </a:lnTo>
                  <a:lnTo>
                    <a:pt x="0" y="114300"/>
                  </a:lnTo>
                  <a:lnTo>
                    <a:pt x="647700" y="114300"/>
                  </a:lnTo>
                  <a:lnTo>
                    <a:pt x="647700" y="0"/>
                  </a:lnTo>
                  <a:close/>
                </a:path>
              </a:pathLst>
            </a:custGeom>
            <a:solidFill>
              <a:srgbClr val="8EC592"/>
            </a:solidFill>
          </p:spPr>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013460" y="372331"/>
            <a:ext cx="5939790" cy="1270635"/>
          </a:xfrm>
          <a:prstGeom prst="rect">
            <a:avLst/>
          </a:prstGeom>
        </p:spPr>
        <p:txBody>
          <a:bodyPr anchor="t" rtlCol="false" tIns="0" lIns="0" bIns="0" rIns="0">
            <a:spAutoFit/>
          </a:bodyPr>
          <a:lstStyle/>
          <a:p>
            <a:pPr algn="l">
              <a:lnSpc>
                <a:spcPts val="9720"/>
              </a:lnSpc>
            </a:pPr>
            <a:r>
              <a:rPr lang="en-US" sz="8100" spc="-15">
                <a:solidFill>
                  <a:srgbClr val="000000"/>
                </a:solidFill>
                <a:latin typeface="Trebuchet MS"/>
                <a:ea typeface="Trebuchet MS"/>
                <a:cs typeface="Trebuchet MS"/>
                <a:sym typeface="Trebuchet MS"/>
              </a:rPr>
              <a:t>CONCLUSION</a:t>
            </a:r>
          </a:p>
        </p:txBody>
      </p:sp>
      <p:sp>
        <p:nvSpPr>
          <p:cNvPr name="TextBox 23" id="23"/>
          <p:cNvSpPr txBox="true"/>
          <p:nvPr/>
        </p:nvSpPr>
        <p:spPr>
          <a:xfrm rot="0">
            <a:off x="1013460" y="1859438"/>
            <a:ext cx="12623482" cy="7878445"/>
          </a:xfrm>
          <a:prstGeom prst="rect">
            <a:avLst/>
          </a:prstGeom>
        </p:spPr>
        <p:txBody>
          <a:bodyPr anchor="t" rtlCol="false" tIns="0" lIns="0" bIns="0" rIns="0">
            <a:spAutoFit/>
          </a:bodyPr>
          <a:lstStyle/>
          <a:p>
            <a:pPr algn="just" marL="561022" indent="-280511" lvl="1">
              <a:lnSpc>
                <a:spcPts val="3600"/>
              </a:lnSpc>
              <a:buFont typeface="Arial"/>
              <a:buChar char="•"/>
            </a:pPr>
            <a:r>
              <a:rPr lang="en-US" sz="3000">
                <a:solidFill>
                  <a:srgbClr val="000000"/>
                </a:solidFill>
                <a:latin typeface="Arial"/>
                <a:ea typeface="Arial"/>
                <a:cs typeface="Arial"/>
                <a:sym typeface="Arial"/>
              </a:rPr>
              <a:t>Based on the performance analysis, recommend strategies to address 	performance   discrepancies   and   enhance   overall   employee 	performance.</a:t>
            </a:r>
          </a:p>
          <a:p>
            <a:pPr algn="just" marL="561022" indent="-280511" lvl="1">
              <a:lnSpc>
                <a:spcPts val="3600"/>
              </a:lnSpc>
              <a:buFont typeface="Arial"/>
              <a:buChar char="•"/>
            </a:pPr>
            <a:r>
              <a:rPr lang="en-US" sz="3000">
                <a:solidFill>
                  <a:srgbClr val="000000"/>
                </a:solidFill>
                <a:latin typeface="Arial"/>
                <a:ea typeface="Arial"/>
                <a:cs typeface="Arial"/>
                <a:sym typeface="Arial"/>
              </a:rPr>
              <a:t>Findings  on  supervisor  effectiveness  will  inform  targeted  training 	programs  to  improve management  practices  and support employee 	development.</a:t>
            </a:r>
          </a:p>
          <a:p>
            <a:pPr algn="just" marL="561022" indent="-280511" lvl="1">
              <a:lnSpc>
                <a:spcPts val="3600"/>
              </a:lnSpc>
              <a:buFont typeface="Arial"/>
              <a:buChar char="•"/>
            </a:pPr>
            <a:r>
              <a:rPr lang="en-US" sz="3000">
                <a:solidFill>
                  <a:srgbClr val="000000"/>
                </a:solidFill>
                <a:latin typeface="Arial"/>
                <a:ea typeface="Arial"/>
                <a:cs typeface="Arial"/>
                <a:sym typeface="Arial"/>
              </a:rPr>
              <a:t>Insights  will  be  gained  into  how  supervisor  effectiveness  impacts 	employee performance, which could inform training and development 	programs for supervisors. Recommendations will be made to leverage 	successful practices  identified  in  high-performing units  and address 	challenges in underperforming areas.</a:t>
            </a:r>
          </a:p>
          <a:p>
            <a:pPr algn="just" marL="561022" indent="-280511" lvl="1">
              <a:lnSpc>
                <a:spcPts val="3600"/>
              </a:lnSpc>
              <a:buFont typeface="Arial"/>
              <a:buChar char="•"/>
            </a:pPr>
            <a:r>
              <a:rPr lang="en-US" sz="3000">
                <a:solidFill>
                  <a:srgbClr val="000000"/>
                </a:solidFill>
                <a:latin typeface="Arial"/>
                <a:ea typeface="Arial"/>
                <a:cs typeface="Arial"/>
                <a:sym typeface="Arial"/>
              </a:rPr>
              <a:t>Improve onboarding processes for future start employees based on 	their   performance   and   integration   needs,   ensuring   smoother 	transitions.</a:t>
            </a:r>
          </a:p>
          <a:p>
            <a:pPr algn="just" marL="561022" indent="-280511" lvl="1">
              <a:lnSpc>
                <a:spcPts val="3600"/>
              </a:lnSpc>
              <a:buFont typeface="Arial"/>
              <a:buChar char="•"/>
            </a:pPr>
            <a:r>
              <a:rPr lang="en-US" sz="3000">
                <a:solidFill>
                  <a:srgbClr val="000000"/>
                </a:solidFill>
                <a:latin typeface="Arial"/>
                <a:ea typeface="Arial"/>
                <a:cs typeface="Arial"/>
                <a:sym typeface="Arial"/>
              </a:rPr>
              <a:t>The data will be assessed for compliance with employment regulations, 	ensuring that all employee classifications  and pay zones align with 	legal standards.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236820" y="3057429"/>
            <a:ext cx="4757738" cy="127063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456247" y="839055"/>
            <a:ext cx="12088176" cy="2375153"/>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PROJECT TITLE</a:t>
            </a:r>
          </a:p>
        </p:txBody>
      </p:sp>
      <p:sp>
        <p:nvSpPr>
          <p:cNvPr name="Freeform 23" id="23"/>
          <p:cNvSpPr/>
          <p:nvPr/>
        </p:nvSpPr>
        <p:spPr>
          <a:xfrm flipH="false" flipV="false" rot="0">
            <a:off x="1057275" y="3929062"/>
            <a:ext cx="11044238" cy="1800225"/>
          </a:xfrm>
          <a:custGeom>
            <a:avLst/>
            <a:gdLst/>
            <a:ahLst/>
            <a:cxnLst/>
            <a:rect r="r" b="b" t="t" l="l"/>
            <a:pathLst>
              <a:path h="1800225" w="11044238">
                <a:moveTo>
                  <a:pt x="0" y="0"/>
                </a:moveTo>
                <a:lnTo>
                  <a:pt x="11044237" y="0"/>
                </a:lnTo>
                <a:lnTo>
                  <a:pt x="11044237" y="1800226"/>
                </a:lnTo>
                <a:lnTo>
                  <a:pt x="0" y="18002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4" id="24"/>
          <p:cNvGrpSpPr/>
          <p:nvPr/>
        </p:nvGrpSpPr>
        <p:grpSpPr>
          <a:xfrm rot="0">
            <a:off x="1943100" y="3914775"/>
            <a:ext cx="10172700" cy="1828800"/>
            <a:chOff x="0" y="0"/>
            <a:chExt cx="13563600" cy="2438400"/>
          </a:xfrm>
        </p:grpSpPr>
        <p:sp>
          <p:nvSpPr>
            <p:cNvPr name="Freeform 25" id="25"/>
            <p:cNvSpPr/>
            <p:nvPr/>
          </p:nvSpPr>
          <p:spPr>
            <a:xfrm flipH="false" flipV="false" rot="0">
              <a:off x="19050" y="19050"/>
              <a:ext cx="13525500" cy="2400300"/>
            </a:xfrm>
            <a:custGeom>
              <a:avLst/>
              <a:gdLst/>
              <a:ahLst/>
              <a:cxnLst/>
              <a:rect r="r" b="b" t="t" l="l"/>
              <a:pathLst>
                <a:path h="2400300" w="13525500">
                  <a:moveTo>
                    <a:pt x="0" y="0"/>
                  </a:moveTo>
                  <a:lnTo>
                    <a:pt x="13525500" y="0"/>
                  </a:lnTo>
                  <a:lnTo>
                    <a:pt x="13525500" y="2400300"/>
                  </a:lnTo>
                  <a:lnTo>
                    <a:pt x="0" y="2400300"/>
                  </a:lnTo>
                  <a:close/>
                </a:path>
              </a:pathLst>
            </a:custGeom>
            <a:solidFill>
              <a:srgbClr val="FFFFFF">
                <a:alpha val="89804"/>
              </a:srgbClr>
            </a:solidFill>
          </p:spPr>
        </p:sp>
        <p:sp>
          <p:nvSpPr>
            <p:cNvPr name="Freeform 26" id="26"/>
            <p:cNvSpPr/>
            <p:nvPr/>
          </p:nvSpPr>
          <p:spPr>
            <a:xfrm flipH="false" flipV="false" rot="0">
              <a:off x="0" y="0"/>
              <a:ext cx="13563600" cy="2438400"/>
            </a:xfrm>
            <a:custGeom>
              <a:avLst/>
              <a:gdLst/>
              <a:ahLst/>
              <a:cxnLst/>
              <a:rect r="r" b="b" t="t" l="l"/>
              <a:pathLst>
                <a:path h="2438400" w="13563600">
                  <a:moveTo>
                    <a:pt x="19050" y="0"/>
                  </a:moveTo>
                  <a:lnTo>
                    <a:pt x="13544550" y="0"/>
                  </a:lnTo>
                  <a:cubicBezTo>
                    <a:pt x="13555090" y="0"/>
                    <a:pt x="13563600" y="8509"/>
                    <a:pt x="13563600" y="19050"/>
                  </a:cubicBezTo>
                  <a:lnTo>
                    <a:pt x="13563600" y="2419350"/>
                  </a:lnTo>
                  <a:cubicBezTo>
                    <a:pt x="13563600" y="2429891"/>
                    <a:pt x="13555090" y="2438400"/>
                    <a:pt x="13544550" y="2438400"/>
                  </a:cubicBezTo>
                  <a:lnTo>
                    <a:pt x="19050" y="2438400"/>
                  </a:lnTo>
                  <a:cubicBezTo>
                    <a:pt x="8509" y="2438400"/>
                    <a:pt x="0" y="2429891"/>
                    <a:pt x="0" y="2419350"/>
                  </a:cubicBezTo>
                  <a:lnTo>
                    <a:pt x="0" y="19050"/>
                  </a:lnTo>
                  <a:cubicBezTo>
                    <a:pt x="0" y="8509"/>
                    <a:pt x="8509" y="0"/>
                    <a:pt x="19050" y="0"/>
                  </a:cubicBezTo>
                  <a:moveTo>
                    <a:pt x="19050" y="38100"/>
                  </a:moveTo>
                  <a:lnTo>
                    <a:pt x="19050" y="19050"/>
                  </a:lnTo>
                  <a:lnTo>
                    <a:pt x="38100" y="19050"/>
                  </a:lnTo>
                  <a:lnTo>
                    <a:pt x="38100" y="2419350"/>
                  </a:lnTo>
                  <a:lnTo>
                    <a:pt x="19050" y="2419350"/>
                  </a:lnTo>
                  <a:lnTo>
                    <a:pt x="19050" y="2400300"/>
                  </a:lnTo>
                  <a:lnTo>
                    <a:pt x="13544550" y="2400300"/>
                  </a:lnTo>
                  <a:lnTo>
                    <a:pt x="13544550" y="2419350"/>
                  </a:lnTo>
                  <a:lnTo>
                    <a:pt x="13525500" y="2419350"/>
                  </a:lnTo>
                  <a:lnTo>
                    <a:pt x="13525500" y="19050"/>
                  </a:lnTo>
                  <a:lnTo>
                    <a:pt x="13544550" y="19050"/>
                  </a:lnTo>
                  <a:lnTo>
                    <a:pt x="13544550" y="38100"/>
                  </a:lnTo>
                  <a:lnTo>
                    <a:pt x="19050" y="38100"/>
                  </a:lnTo>
                  <a:close/>
                </a:path>
              </a:pathLst>
            </a:custGeom>
            <a:solidFill>
              <a:srgbClr val="5FCAEE"/>
            </a:solidFill>
          </p:spPr>
        </p:sp>
        <p:sp>
          <p:nvSpPr>
            <p:cNvPr name="TextBox 27" id="27"/>
            <p:cNvSpPr txBox="true"/>
            <p:nvPr/>
          </p:nvSpPr>
          <p:spPr>
            <a:xfrm>
              <a:off x="0" y="66675"/>
              <a:ext cx="13563600" cy="2371725"/>
            </a:xfrm>
            <a:prstGeom prst="rect">
              <a:avLst/>
            </a:prstGeom>
          </p:spPr>
          <p:txBody>
            <a:bodyPr anchor="t" rtlCol="false" tIns="50800" lIns="50800" bIns="50800" rIns="50800"/>
            <a:lstStyle/>
            <a:p>
              <a:pPr algn="l">
                <a:lnSpc>
                  <a:spcPts val="5518"/>
                </a:lnSpc>
              </a:pPr>
              <a:r>
                <a:rPr lang="en-US" sz="5250" spc="-15">
                  <a:solidFill>
                    <a:srgbClr val="000000"/>
                  </a:solidFill>
                  <a:latin typeface="Trebuchet MS"/>
                  <a:ea typeface="Trebuchet MS"/>
                  <a:cs typeface="Trebuchet MS"/>
                  <a:sym typeface="Trebuchet MS"/>
                </a:rPr>
                <a:t>Employee Performance Analysis Using Excel</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856298" y="1291494"/>
            <a:ext cx="3792855" cy="1270635"/>
          </a:xfrm>
          <a:prstGeom prst="rect">
            <a:avLst/>
          </a:prstGeom>
        </p:spPr>
        <p:txBody>
          <a:bodyPr anchor="t" rtlCol="false" tIns="0" lIns="0" bIns="0" rIns="0">
            <a:spAutoFit/>
          </a:bodyPr>
          <a:lstStyle/>
          <a:p>
            <a:pPr algn="l">
              <a:lnSpc>
                <a:spcPts val="9720"/>
              </a:lnSpc>
            </a:pPr>
            <a:r>
              <a:rPr lang="en-US" sz="8100" spc="-15">
                <a:solidFill>
                  <a:srgbClr val="000000"/>
                </a:solidFill>
                <a:latin typeface="Trebuchet MS"/>
                <a:ea typeface="Trebuchet MS"/>
                <a:cs typeface="Trebuchet MS"/>
                <a:sym typeface="Trebuchet MS"/>
              </a:rPr>
              <a:t>AGENDA</a:t>
            </a:r>
          </a:p>
        </p:txBody>
      </p:sp>
      <p:grpSp>
        <p:nvGrpSpPr>
          <p:cNvPr name="Group 23" id="23"/>
          <p:cNvGrpSpPr/>
          <p:nvPr/>
        </p:nvGrpSpPr>
        <p:grpSpPr>
          <a:xfrm rot="0">
            <a:off x="2674239" y="2931414"/>
            <a:ext cx="7110412" cy="5753100"/>
            <a:chOff x="0" y="0"/>
            <a:chExt cx="9480550" cy="7670800"/>
          </a:xfrm>
        </p:grpSpPr>
        <p:sp>
          <p:nvSpPr>
            <p:cNvPr name="Freeform 24" id="24"/>
            <p:cNvSpPr/>
            <p:nvPr/>
          </p:nvSpPr>
          <p:spPr>
            <a:xfrm flipH="false" flipV="false" rot="0">
              <a:off x="0" y="0"/>
              <a:ext cx="9480550" cy="7670800"/>
            </a:xfrm>
            <a:custGeom>
              <a:avLst/>
              <a:gdLst/>
              <a:ahLst/>
              <a:cxnLst/>
              <a:rect r="r" b="b" t="t" l="l"/>
              <a:pathLst>
                <a:path h="7670800" w="9480550">
                  <a:moveTo>
                    <a:pt x="25400" y="0"/>
                  </a:moveTo>
                  <a:lnTo>
                    <a:pt x="9455150" y="0"/>
                  </a:lnTo>
                  <a:cubicBezTo>
                    <a:pt x="9469120" y="0"/>
                    <a:pt x="9480550" y="11430"/>
                    <a:pt x="9480550" y="25400"/>
                  </a:cubicBezTo>
                  <a:lnTo>
                    <a:pt x="9480550" y="7645400"/>
                  </a:lnTo>
                  <a:cubicBezTo>
                    <a:pt x="9480550" y="7659370"/>
                    <a:pt x="9469120" y="7670800"/>
                    <a:pt x="9455150" y="7670800"/>
                  </a:cubicBezTo>
                  <a:lnTo>
                    <a:pt x="25400" y="7670800"/>
                  </a:lnTo>
                  <a:cubicBezTo>
                    <a:pt x="11430" y="7670800"/>
                    <a:pt x="0" y="7659370"/>
                    <a:pt x="0" y="7645400"/>
                  </a:cubicBezTo>
                  <a:lnTo>
                    <a:pt x="0" y="25400"/>
                  </a:lnTo>
                  <a:cubicBezTo>
                    <a:pt x="0" y="11430"/>
                    <a:pt x="11430" y="0"/>
                    <a:pt x="25400" y="0"/>
                  </a:cubicBezTo>
                  <a:moveTo>
                    <a:pt x="25400" y="50800"/>
                  </a:moveTo>
                  <a:lnTo>
                    <a:pt x="25400" y="25400"/>
                  </a:lnTo>
                  <a:lnTo>
                    <a:pt x="50800" y="25400"/>
                  </a:lnTo>
                  <a:lnTo>
                    <a:pt x="50800" y="7645400"/>
                  </a:lnTo>
                  <a:lnTo>
                    <a:pt x="25400" y="7645400"/>
                  </a:lnTo>
                  <a:lnTo>
                    <a:pt x="25400" y="7620000"/>
                  </a:lnTo>
                  <a:lnTo>
                    <a:pt x="9455150" y="7620000"/>
                  </a:lnTo>
                  <a:lnTo>
                    <a:pt x="9455150" y="7645400"/>
                  </a:lnTo>
                  <a:lnTo>
                    <a:pt x="9429750" y="7645400"/>
                  </a:lnTo>
                  <a:lnTo>
                    <a:pt x="9429750" y="25400"/>
                  </a:lnTo>
                  <a:lnTo>
                    <a:pt x="9455150" y="25400"/>
                  </a:lnTo>
                  <a:lnTo>
                    <a:pt x="9455150" y="50800"/>
                  </a:lnTo>
                  <a:lnTo>
                    <a:pt x="25400" y="50800"/>
                  </a:lnTo>
                  <a:close/>
                </a:path>
              </a:pathLst>
            </a:custGeom>
            <a:solidFill>
              <a:srgbClr val="5FCAEE"/>
            </a:solidFill>
          </p:spPr>
        </p:sp>
        <p:sp>
          <p:nvSpPr>
            <p:cNvPr name="TextBox 25" id="25"/>
            <p:cNvSpPr txBox="true"/>
            <p:nvPr/>
          </p:nvSpPr>
          <p:spPr>
            <a:xfrm>
              <a:off x="0" y="-9525"/>
              <a:ext cx="9480550" cy="7680325"/>
            </a:xfrm>
            <a:prstGeom prst="rect">
              <a:avLst/>
            </a:prstGeom>
          </p:spPr>
          <p:txBody>
            <a:bodyPr anchor="t" rtlCol="false" tIns="50800" lIns="50800" bIns="50800" rIns="50800"/>
            <a:lstStyle/>
            <a:p>
              <a:pPr algn="l" marL="1010604" indent="-505302" lvl="1">
                <a:lnSpc>
                  <a:spcPts val="3600"/>
                </a:lnSpc>
                <a:buAutoNum type="arabicPeriod" startAt="1"/>
              </a:pPr>
              <a:r>
                <a:rPr lang="en-US" b="true" sz="3000" spc="-15">
                  <a:solidFill>
                    <a:srgbClr val="000000"/>
                  </a:solidFill>
                  <a:latin typeface="Trebuchet MS Bold"/>
                  <a:ea typeface="Trebuchet MS Bold"/>
                  <a:cs typeface="Trebuchet MS Bold"/>
                  <a:sym typeface="Trebuchet MS Bold"/>
                </a:rPr>
                <a:t>Problem Statement</a:t>
              </a:r>
            </a:p>
            <a:p>
              <a:pPr algn="l" marL="1010602" indent="-505301" lvl="1">
                <a:lnSpc>
                  <a:spcPts val="3600"/>
                </a:lnSpc>
                <a:buAutoNum type="arabicPeriod" startAt="1"/>
              </a:pPr>
              <a:r>
                <a:rPr lang="en-US" b="true" sz="3000" spc="-15">
                  <a:solidFill>
                    <a:srgbClr val="000000"/>
                  </a:solidFill>
                  <a:latin typeface="Trebuchet MS Bold"/>
                  <a:ea typeface="Trebuchet MS Bold"/>
                  <a:cs typeface="Trebuchet MS Bold"/>
                  <a:sym typeface="Trebuchet MS Bold"/>
                </a:rPr>
                <a:t>Project Overview</a:t>
              </a:r>
            </a:p>
            <a:p>
              <a:pPr algn="l" marL="1010604" indent="-505302" lvl="1">
                <a:lnSpc>
                  <a:spcPts val="3600"/>
                </a:lnSpc>
                <a:buAutoNum type="arabicPeriod" startAt="1"/>
              </a:pPr>
              <a:r>
                <a:rPr lang="en-US" b="true" sz="3000" spc="-30">
                  <a:solidFill>
                    <a:srgbClr val="000000"/>
                  </a:solidFill>
                  <a:latin typeface="Trebuchet MS Bold"/>
                  <a:ea typeface="Trebuchet MS Bold"/>
                  <a:cs typeface="Trebuchet MS Bold"/>
                  <a:sym typeface="Trebuchet MS Bold"/>
                </a:rPr>
                <a:t>End Users</a:t>
              </a:r>
            </a:p>
            <a:p>
              <a:pPr algn="l" marL="1010602" indent="-505301" lvl="1">
                <a:lnSpc>
                  <a:spcPts val="3600"/>
                </a:lnSpc>
                <a:buAutoNum type="arabicPeriod" startAt="1"/>
              </a:pPr>
              <a:r>
                <a:rPr lang="en-US" b="true" sz="3000" spc="-30">
                  <a:solidFill>
                    <a:srgbClr val="000000"/>
                  </a:solidFill>
                  <a:latin typeface="Trebuchet MS Bold"/>
                  <a:ea typeface="Trebuchet MS Bold"/>
                  <a:cs typeface="Trebuchet MS Bold"/>
                  <a:sym typeface="Trebuchet MS Bold"/>
                </a:rPr>
                <a:t>Our Solution and Proposition</a:t>
              </a:r>
            </a:p>
            <a:p>
              <a:pPr algn="l" marL="1010602" indent="-505301" lvl="1">
                <a:lnSpc>
                  <a:spcPts val="3600"/>
                </a:lnSpc>
                <a:buAutoNum type="arabicPeriod" startAt="1"/>
              </a:pPr>
              <a:r>
                <a:rPr lang="en-US" b="true" sz="3000" spc="-15">
                  <a:solidFill>
                    <a:srgbClr val="000000"/>
                  </a:solidFill>
                  <a:latin typeface="Trebuchet MS Bold"/>
                  <a:ea typeface="Trebuchet MS Bold"/>
                  <a:cs typeface="Trebuchet MS Bold"/>
                  <a:sym typeface="Trebuchet MS Bold"/>
                </a:rPr>
                <a:t>Dataset Description</a:t>
              </a:r>
            </a:p>
            <a:p>
              <a:pPr algn="l" marL="1010602" indent="-505301" lvl="1">
                <a:lnSpc>
                  <a:spcPts val="3600"/>
                </a:lnSpc>
                <a:buAutoNum type="arabicPeriod" startAt="1"/>
              </a:pPr>
              <a:r>
                <a:rPr lang="en-US" b="true" sz="3000" spc="-15">
                  <a:solidFill>
                    <a:srgbClr val="000000"/>
                  </a:solidFill>
                  <a:latin typeface="Trebuchet MS Bold"/>
                  <a:ea typeface="Trebuchet MS Bold"/>
                  <a:cs typeface="Trebuchet MS Bold"/>
                  <a:sym typeface="Trebuchet MS Bold"/>
                </a:rPr>
                <a:t>Modelling Approach</a:t>
              </a:r>
            </a:p>
            <a:p>
              <a:pPr algn="l" marL="1010602" indent="-505301" lvl="1">
                <a:lnSpc>
                  <a:spcPts val="5068"/>
                </a:lnSpc>
                <a:buAutoNum type="arabicPeriod" startAt="1"/>
              </a:pPr>
              <a:r>
                <a:rPr lang="en-US" b="true" sz="3000" spc="-15">
                  <a:solidFill>
                    <a:srgbClr val="000000"/>
                  </a:solidFill>
                  <a:latin typeface="Trebuchet MS Bold"/>
                  <a:ea typeface="Trebuchet MS Bold"/>
                  <a:cs typeface="Trebuchet MS Bold"/>
                  <a:sym typeface="Trebuchet MS Bold"/>
                </a:rPr>
                <a:t>Results and Discussion 8.Conclusion</a:t>
              </a:r>
            </a:p>
          </p:txBody>
        </p:sp>
      </p:grpSp>
      <p:sp>
        <p:nvSpPr>
          <p:cNvPr name="Freeform 26" id="26"/>
          <p:cNvSpPr/>
          <p:nvPr/>
        </p:nvSpPr>
        <p:spPr>
          <a:xfrm flipH="false" flipV="false" rot="0">
            <a:off x="2628872" y="2914005"/>
            <a:ext cx="7193907" cy="137379"/>
          </a:xfrm>
          <a:custGeom>
            <a:avLst/>
            <a:gdLst/>
            <a:ahLst/>
            <a:cxnLst/>
            <a:rect r="r" b="b" t="t" l="l"/>
            <a:pathLst>
              <a:path h="137379" w="7193907">
                <a:moveTo>
                  <a:pt x="0" y="0"/>
                </a:moveTo>
                <a:lnTo>
                  <a:pt x="7193907" y="0"/>
                </a:lnTo>
                <a:lnTo>
                  <a:pt x="7193907" y="137379"/>
                </a:lnTo>
                <a:lnTo>
                  <a:pt x="0" y="137379"/>
                </a:lnTo>
                <a:lnTo>
                  <a:pt x="0" y="0"/>
                </a:lnTo>
                <a:close/>
              </a:path>
            </a:pathLst>
          </a:custGeom>
          <a:blipFill>
            <a:blip r:embed="rId2"/>
            <a:stretch>
              <a:fillRect l="0" t="-1949" r="0" b="-1949"/>
            </a:stretch>
          </a:blipFill>
        </p:spPr>
      </p:sp>
      <p:sp>
        <p:nvSpPr>
          <p:cNvPr name="Freeform 27" id="27"/>
          <p:cNvSpPr/>
          <p:nvPr/>
        </p:nvSpPr>
        <p:spPr>
          <a:xfrm flipH="false" flipV="false" rot="0">
            <a:off x="2628872" y="8629100"/>
            <a:ext cx="7193907" cy="137379"/>
          </a:xfrm>
          <a:custGeom>
            <a:avLst/>
            <a:gdLst/>
            <a:ahLst/>
            <a:cxnLst/>
            <a:rect r="r" b="b" t="t" l="l"/>
            <a:pathLst>
              <a:path h="137379" w="7193907">
                <a:moveTo>
                  <a:pt x="0" y="0"/>
                </a:moveTo>
                <a:lnTo>
                  <a:pt x="7193907" y="0"/>
                </a:lnTo>
                <a:lnTo>
                  <a:pt x="7193907" y="137378"/>
                </a:lnTo>
                <a:lnTo>
                  <a:pt x="0" y="137378"/>
                </a:lnTo>
                <a:lnTo>
                  <a:pt x="0" y="0"/>
                </a:lnTo>
                <a:close/>
              </a:path>
            </a:pathLst>
          </a:custGeom>
          <a:blipFill>
            <a:blip r:embed="rId2"/>
            <a:stretch>
              <a:fillRect l="0" t="-1949" r="0" b="-1949"/>
            </a:stretch>
          </a:blipFill>
        </p:spPr>
      </p:sp>
      <p:sp>
        <p:nvSpPr>
          <p:cNvPr name="Freeform 28" id="28"/>
          <p:cNvSpPr/>
          <p:nvPr/>
        </p:nvSpPr>
        <p:spPr>
          <a:xfrm flipH="false" flipV="false" rot="0">
            <a:off x="2600325" y="2900266"/>
            <a:ext cx="178593" cy="5893689"/>
          </a:xfrm>
          <a:custGeom>
            <a:avLst/>
            <a:gdLst/>
            <a:ahLst/>
            <a:cxnLst/>
            <a:rect r="r" b="b" t="t" l="l"/>
            <a:pathLst>
              <a:path h="5893689" w="178593">
                <a:moveTo>
                  <a:pt x="0" y="0"/>
                </a:moveTo>
                <a:lnTo>
                  <a:pt x="178593" y="0"/>
                </a:lnTo>
                <a:lnTo>
                  <a:pt x="178593" y="5893690"/>
                </a:lnTo>
                <a:lnTo>
                  <a:pt x="0" y="5893690"/>
                </a:lnTo>
                <a:lnTo>
                  <a:pt x="0" y="0"/>
                </a:lnTo>
                <a:close/>
              </a:path>
            </a:pathLst>
          </a:custGeom>
          <a:blipFill>
            <a:blip r:embed="rId3"/>
            <a:stretch>
              <a:fillRect l="-1938" t="0" r="-1938" b="0"/>
            </a:stretch>
          </a:blipFill>
        </p:spPr>
      </p:sp>
      <p:sp>
        <p:nvSpPr>
          <p:cNvPr name="Freeform 29" id="29"/>
          <p:cNvSpPr/>
          <p:nvPr/>
        </p:nvSpPr>
        <p:spPr>
          <a:xfrm flipH="false" flipV="false" rot="0">
            <a:off x="9672638" y="2900266"/>
            <a:ext cx="178593" cy="5893689"/>
          </a:xfrm>
          <a:custGeom>
            <a:avLst/>
            <a:gdLst/>
            <a:ahLst/>
            <a:cxnLst/>
            <a:rect r="r" b="b" t="t" l="l"/>
            <a:pathLst>
              <a:path h="5893689" w="178593">
                <a:moveTo>
                  <a:pt x="0" y="0"/>
                </a:moveTo>
                <a:lnTo>
                  <a:pt x="178592" y="0"/>
                </a:lnTo>
                <a:lnTo>
                  <a:pt x="178592" y="5893690"/>
                </a:lnTo>
                <a:lnTo>
                  <a:pt x="0" y="5893690"/>
                </a:lnTo>
                <a:lnTo>
                  <a:pt x="0" y="0"/>
                </a:lnTo>
                <a:close/>
              </a:path>
            </a:pathLst>
          </a:custGeom>
          <a:blipFill>
            <a:blip r:embed="rId3"/>
            <a:stretch>
              <a:fillRect l="-1938" t="0" r="-1938"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776763" y="859631"/>
            <a:ext cx="9785032" cy="127063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PROBLEM STATEMENT</a:t>
            </a:r>
          </a:p>
        </p:txBody>
      </p:sp>
      <p:sp>
        <p:nvSpPr>
          <p:cNvPr name="TextBox 23" id="23"/>
          <p:cNvSpPr txBox="true"/>
          <p:nvPr/>
        </p:nvSpPr>
        <p:spPr>
          <a:xfrm rot="0">
            <a:off x="1028700" y="3514318"/>
            <a:ext cx="13551218" cy="6176328"/>
          </a:xfrm>
          <a:prstGeom prst="rect">
            <a:avLst/>
          </a:prstGeom>
        </p:spPr>
        <p:txBody>
          <a:bodyPr anchor="t" rtlCol="false" tIns="0" lIns="0" bIns="0" rIns="0">
            <a:spAutoFit/>
          </a:bodyPr>
          <a:lstStyle/>
          <a:p>
            <a:pPr algn="l" marL="561975" indent="-280988" lvl="1">
              <a:lnSpc>
                <a:spcPts val="3375"/>
              </a:lnSpc>
              <a:buFont typeface="Arial"/>
              <a:buChar char="•"/>
            </a:pPr>
            <a:r>
              <a:rPr lang="en-US" sz="3000">
                <a:solidFill>
                  <a:srgbClr val="000000"/>
                </a:solidFill>
                <a:latin typeface="Trebuchet MS"/>
                <a:ea typeface="Trebuchet MS"/>
                <a:cs typeface="Trebuchet MS"/>
                <a:sym typeface="Trebuchet MS"/>
              </a:rPr>
              <a:t>There is a need to assess and address diversity and inclusion within the</a:t>
            </a:r>
          </a:p>
          <a:p>
            <a:pPr algn="l" marL="561975" indent="-280988" lvl="1">
              <a:lnSpc>
                <a:spcPts val="3375"/>
              </a:lnSpc>
            </a:pPr>
            <a:r>
              <a:rPr lang="en-US" sz="3000">
                <a:solidFill>
                  <a:srgbClr val="5FCAEE"/>
                </a:solidFill>
                <a:latin typeface="Trebuchet MS"/>
                <a:ea typeface="Trebuchet MS"/>
                <a:cs typeface="Trebuchet MS"/>
                <a:sym typeface="Trebuchet MS"/>
              </a:rPr>
              <a:t>employee population based on gender, race, and marital status.</a:t>
            </a:r>
          </a:p>
          <a:p>
            <a:pPr algn="l" marL="561022" indent="-280511" lvl="1">
              <a:lnSpc>
                <a:spcPts val="3211"/>
              </a:lnSpc>
              <a:buFont typeface="Arial"/>
              <a:buChar char="•"/>
            </a:pPr>
            <a:r>
              <a:rPr lang="en-US" sz="3000">
                <a:solidFill>
                  <a:srgbClr val="5FCAEE"/>
                </a:solidFill>
                <a:latin typeface="Trebuchet MS"/>
                <a:ea typeface="Trebuchet MS"/>
                <a:cs typeface="Trebuchet MS"/>
                <a:sym typeface="Trebuchet MS"/>
              </a:rPr>
              <a:t>The data shows varying performance ratings across different employees and job functions. Understanding the root causes behind these discrepancies is crucial.</a:t>
            </a:r>
          </a:p>
          <a:p>
            <a:pPr algn="l" marL="561022" indent="-280511" lvl="1">
              <a:lnSpc>
                <a:spcPts val="3268"/>
              </a:lnSpc>
              <a:buFont typeface="Arial"/>
              <a:buChar char="•"/>
            </a:pPr>
            <a:r>
              <a:rPr lang="en-US" sz="3000">
                <a:solidFill>
                  <a:srgbClr val="5FCAEE"/>
                </a:solidFill>
                <a:latin typeface="Trebuchet MS"/>
                <a:ea typeface="Trebuchet MS"/>
                <a:cs typeface="Trebuchet MS"/>
                <a:sym typeface="Trebuchet MS"/>
              </a:rPr>
              <a:t>The mix of full-time, part-time, contract, and temporary employees, along with different termination types, suggests possible issues with employee retention and job satisfaction.</a:t>
            </a:r>
          </a:p>
          <a:p>
            <a:pPr algn="just" marL="561022" indent="-280511" lvl="1">
              <a:lnSpc>
                <a:spcPts val="3268"/>
              </a:lnSpc>
              <a:buFont typeface="Arial"/>
              <a:buChar char="•"/>
            </a:pPr>
            <a:r>
              <a:rPr lang="en-US" sz="3000">
                <a:solidFill>
                  <a:srgbClr val="5FCAEE"/>
                </a:solidFill>
                <a:latin typeface="Arial"/>
                <a:ea typeface="Arial"/>
                <a:cs typeface="Arial"/>
                <a:sym typeface="Arial"/>
              </a:rPr>
              <a:t>Different business units and locations are represented in the data. Analyzing 	performance and employment trends across these units can identify areas of 	strength and those needing improvement.</a:t>
            </a:r>
          </a:p>
          <a:p>
            <a:pPr algn="just" marL="561022" indent="-280511" lvl="1">
              <a:lnSpc>
                <a:spcPts val="3270"/>
              </a:lnSpc>
              <a:buFont typeface="Arial"/>
              <a:buChar char="•"/>
            </a:pPr>
            <a:r>
              <a:rPr lang="en-US" sz="3000">
                <a:solidFill>
                  <a:srgbClr val="5FCAEE"/>
                </a:solidFill>
                <a:latin typeface="Arial"/>
                <a:ea typeface="Arial"/>
                <a:cs typeface="Arial"/>
                <a:sym typeface="Arial"/>
              </a:rPr>
              <a:t>Ensuring that the data reflects compliance with employment regulations, especially in terms of classifications, pay zones, and employee types.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456247" y="413351"/>
            <a:ext cx="12088176" cy="2800857"/>
          </a:xfrm>
          <a:prstGeom prst="rect">
            <a:avLst/>
          </a:prstGeom>
        </p:spPr>
        <p:txBody>
          <a:bodyPr anchor="t" rtlCol="false" tIns="0" lIns="0" bIns="0" rIns="0">
            <a:spAutoFit/>
          </a:bodyPr>
          <a:lstStyle/>
          <a:p>
            <a:pPr algn="l">
              <a:lnSpc>
                <a:spcPts val="9712"/>
              </a:lnSpc>
            </a:pPr>
            <a:r>
              <a:rPr lang="en-US" sz="8100" spc="-15">
                <a:solidFill>
                  <a:srgbClr val="000000"/>
                </a:solidFill>
                <a:latin typeface="Trebuchet MS"/>
                <a:ea typeface="Trebuchet MS"/>
                <a:cs typeface="Trebuchet MS"/>
                <a:sym typeface="Trebuchet MS"/>
              </a:rPr>
              <a:t>PROJECT OVERVIEW</a:t>
            </a:r>
          </a:p>
          <a:p>
            <a:pPr algn="l">
              <a:lnSpc>
                <a:spcPts val="3232"/>
              </a:lnSpc>
            </a:pPr>
            <a:r>
              <a:rPr lang="en-US" sz="2700" spc="-5">
                <a:solidFill>
                  <a:srgbClr val="000000"/>
                </a:solidFill>
                <a:latin typeface="Trebuchet MS"/>
                <a:ea typeface="Trebuchet MS"/>
                <a:cs typeface="Trebuchet MS"/>
                <a:sym typeface="Trebuchet MS"/>
              </a:rPr>
              <a:t>[Employee Performance Improvement and Pay Zone Optimization]</a:t>
            </a:r>
          </a:p>
        </p:txBody>
      </p:sp>
      <p:sp>
        <p:nvSpPr>
          <p:cNvPr name="Freeform 23" id="23"/>
          <p:cNvSpPr/>
          <p:nvPr/>
        </p:nvSpPr>
        <p:spPr>
          <a:xfrm flipH="false" flipV="false" rot="0">
            <a:off x="4286250" y="2628900"/>
            <a:ext cx="5529262" cy="7372350"/>
          </a:xfrm>
          <a:custGeom>
            <a:avLst/>
            <a:gdLst/>
            <a:ahLst/>
            <a:cxnLst/>
            <a:rect r="r" b="b" t="t" l="l"/>
            <a:pathLst>
              <a:path h="7372350" w="5529262">
                <a:moveTo>
                  <a:pt x="0" y="0"/>
                </a:moveTo>
                <a:lnTo>
                  <a:pt x="5529262" y="0"/>
                </a:lnTo>
                <a:lnTo>
                  <a:pt x="5529262" y="7372350"/>
                </a:lnTo>
                <a:lnTo>
                  <a:pt x="0" y="737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5262942" y="8435656"/>
            <a:ext cx="1767840" cy="1302703"/>
          </a:xfrm>
          <a:prstGeom prst="rect">
            <a:avLst/>
          </a:prstGeom>
        </p:spPr>
        <p:txBody>
          <a:bodyPr anchor="t" rtlCol="false" tIns="0" lIns="0" bIns="0" rIns="0">
            <a:spAutoFit/>
          </a:bodyPr>
          <a:lstStyle/>
          <a:p>
            <a:pPr algn="ctr">
              <a:lnSpc>
                <a:spcPts val="1255"/>
              </a:lnSpc>
            </a:pPr>
            <a:r>
              <a:rPr lang="en-US" sz="1200" spc="-15">
                <a:solidFill>
                  <a:srgbClr val="FFFFFF"/>
                </a:solidFill>
                <a:latin typeface="Trebuchet MS"/>
                <a:ea typeface="Trebuchet MS"/>
                <a:cs typeface="Trebuchet MS"/>
                <a:sym typeface="Trebuchet MS"/>
              </a:rPr>
              <a:t>Analyze the performance scores and ratings of employees across different business units, job functions, and employment types to identify trends and areas for improvement.</a:t>
            </a:r>
          </a:p>
        </p:txBody>
      </p:sp>
      <p:sp>
        <p:nvSpPr>
          <p:cNvPr name="Freeform 25" id="25"/>
          <p:cNvSpPr/>
          <p:nvPr/>
        </p:nvSpPr>
        <p:spPr>
          <a:xfrm flipH="false" flipV="false" rot="0">
            <a:off x="6129338" y="6286500"/>
            <a:ext cx="3700462" cy="3714750"/>
          </a:xfrm>
          <a:custGeom>
            <a:avLst/>
            <a:gdLst/>
            <a:ahLst/>
            <a:cxnLst/>
            <a:rect r="r" b="b" t="t" l="l"/>
            <a:pathLst>
              <a:path h="3714750" w="3700462">
                <a:moveTo>
                  <a:pt x="0" y="0"/>
                </a:moveTo>
                <a:lnTo>
                  <a:pt x="3700462" y="0"/>
                </a:lnTo>
                <a:lnTo>
                  <a:pt x="3700462" y="3714750"/>
                </a:lnTo>
                <a:lnTo>
                  <a:pt x="0" y="3714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6" id="26"/>
          <p:cNvSpPr txBox="true"/>
          <p:nvPr/>
        </p:nvSpPr>
        <p:spPr>
          <a:xfrm rot="0">
            <a:off x="7099935" y="4670900"/>
            <a:ext cx="1776412" cy="3224848"/>
          </a:xfrm>
          <a:prstGeom prst="rect">
            <a:avLst/>
          </a:prstGeom>
        </p:spPr>
        <p:txBody>
          <a:bodyPr anchor="t" rtlCol="false" tIns="0" lIns="0" bIns="0" rIns="0">
            <a:spAutoFit/>
          </a:bodyPr>
          <a:lstStyle/>
          <a:p>
            <a:pPr algn="ctr">
              <a:lnSpc>
                <a:spcPts val="1252"/>
              </a:lnSpc>
            </a:pPr>
            <a:r>
              <a:rPr lang="en-US" sz="1200" spc="-15">
                <a:solidFill>
                  <a:srgbClr val="FFFFFF"/>
                </a:solidFill>
                <a:latin typeface="Trebuchet MS"/>
                <a:ea typeface="Trebuchet MS"/>
                <a:cs typeface="Trebuchet MS"/>
                <a:sym typeface="Trebuchet MS"/>
              </a:rPr>
              <a:t>Conduct an initial review to clean and preprocess the data for consistency and accuracy. This includes handling missing or ambiguous entries in performance scores, employee status, and termination descriptions.</a:t>
            </a:r>
          </a:p>
          <a:p>
            <a:pPr algn="l">
              <a:lnSpc>
                <a:spcPts val="1439"/>
              </a:lnSpc>
            </a:pPr>
          </a:p>
          <a:p>
            <a:pPr algn="l">
              <a:lnSpc>
                <a:spcPts val="1439"/>
              </a:lnSpc>
            </a:pPr>
          </a:p>
          <a:p>
            <a:pPr algn="ctr">
              <a:lnSpc>
                <a:spcPts val="1255"/>
              </a:lnSpc>
            </a:pPr>
            <a:r>
              <a:rPr lang="en-US" sz="1200" spc="-15">
                <a:solidFill>
                  <a:srgbClr val="FFFFFF"/>
                </a:solidFill>
                <a:latin typeface="Trebuchet MS"/>
                <a:ea typeface="Trebuchet MS"/>
                <a:cs typeface="Trebuchet MS"/>
                <a:sym typeface="Trebuchet MS"/>
              </a:rPr>
              <a:t>Assess the effectiveness of different business units by analyzing employee performance, job functions, and pay zones to identify high- performing and underperforming areas.</a:t>
            </a:r>
          </a:p>
        </p:txBody>
      </p:sp>
      <p:sp>
        <p:nvSpPr>
          <p:cNvPr name="Freeform 27" id="27"/>
          <p:cNvSpPr/>
          <p:nvPr/>
        </p:nvSpPr>
        <p:spPr>
          <a:xfrm flipH="false" flipV="false" rot="0">
            <a:off x="7958138" y="6286500"/>
            <a:ext cx="3714750" cy="3714750"/>
          </a:xfrm>
          <a:custGeom>
            <a:avLst/>
            <a:gdLst/>
            <a:ahLst/>
            <a:cxnLst/>
            <a:rect r="r" b="b" t="t" l="l"/>
            <a:pathLst>
              <a:path h="3714750" w="3714750">
                <a:moveTo>
                  <a:pt x="0" y="0"/>
                </a:moveTo>
                <a:lnTo>
                  <a:pt x="3714750" y="0"/>
                </a:lnTo>
                <a:lnTo>
                  <a:pt x="3714750" y="3714750"/>
                </a:lnTo>
                <a:lnTo>
                  <a:pt x="0" y="37147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8" id="28"/>
          <p:cNvSpPr txBox="true"/>
          <p:nvPr/>
        </p:nvSpPr>
        <p:spPr>
          <a:xfrm rot="0">
            <a:off x="8941118" y="8515508"/>
            <a:ext cx="1766888" cy="1145223"/>
          </a:xfrm>
          <a:prstGeom prst="rect">
            <a:avLst/>
          </a:prstGeom>
        </p:spPr>
        <p:txBody>
          <a:bodyPr anchor="t" rtlCol="false" tIns="0" lIns="0" bIns="0" rIns="0">
            <a:spAutoFit/>
          </a:bodyPr>
          <a:lstStyle/>
          <a:p>
            <a:pPr algn="ctr">
              <a:lnSpc>
                <a:spcPts val="1258"/>
              </a:lnSpc>
            </a:pPr>
            <a:r>
              <a:rPr lang="en-US" sz="1200">
                <a:solidFill>
                  <a:srgbClr val="FFFFFF"/>
                </a:solidFill>
                <a:latin typeface="Trebuchet MS"/>
                <a:ea typeface="Trebuchet MS"/>
                <a:cs typeface="Trebuchet MS"/>
                <a:sym typeface="Trebuchet MS"/>
              </a:rPr>
              <a:t>Evaluate the relationship between supervisors and their team's performance ratings to determine if certain supervisors are associated with better or worse outcomes.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528638" y="4757642"/>
            <a:ext cx="2536126" cy="1321593"/>
          </a:xfrm>
          <a:custGeom>
            <a:avLst/>
            <a:gdLst/>
            <a:ahLst/>
            <a:cxnLst/>
            <a:rect r="r" b="b" t="t" l="l"/>
            <a:pathLst>
              <a:path h="1321593" w="2536126">
                <a:moveTo>
                  <a:pt x="0" y="0"/>
                </a:moveTo>
                <a:lnTo>
                  <a:pt x="2536126" y="0"/>
                </a:lnTo>
                <a:lnTo>
                  <a:pt x="2536126" y="1321592"/>
                </a:lnTo>
                <a:lnTo>
                  <a:pt x="0" y="1321592"/>
                </a:lnTo>
                <a:lnTo>
                  <a:pt x="0" y="0"/>
                </a:lnTo>
                <a:close/>
              </a:path>
            </a:pathLst>
          </a:custGeom>
          <a:blipFill>
            <a:blip r:embed="rId2"/>
            <a:stretch>
              <a:fillRect l="0" t="-130" r="0" b="-130"/>
            </a:stretch>
          </a:blipFill>
        </p:spPr>
      </p:sp>
      <p:sp>
        <p:nvSpPr>
          <p:cNvPr name="Freeform 23" id="23"/>
          <p:cNvSpPr/>
          <p:nvPr/>
        </p:nvSpPr>
        <p:spPr>
          <a:xfrm flipH="false" flipV="false" rot="0">
            <a:off x="442912" y="5014816"/>
            <a:ext cx="2779014" cy="850105"/>
          </a:xfrm>
          <a:custGeom>
            <a:avLst/>
            <a:gdLst/>
            <a:ahLst/>
            <a:cxnLst/>
            <a:rect r="r" b="b" t="t" l="l"/>
            <a:pathLst>
              <a:path h="850105" w="2779014">
                <a:moveTo>
                  <a:pt x="0" y="0"/>
                </a:moveTo>
                <a:lnTo>
                  <a:pt x="2779014" y="0"/>
                </a:lnTo>
                <a:lnTo>
                  <a:pt x="2779014" y="850106"/>
                </a:lnTo>
                <a:lnTo>
                  <a:pt x="0" y="850106"/>
                </a:lnTo>
                <a:lnTo>
                  <a:pt x="0" y="0"/>
                </a:lnTo>
                <a:close/>
              </a:path>
            </a:pathLst>
          </a:custGeom>
          <a:blipFill>
            <a:blip r:embed="rId3"/>
            <a:stretch>
              <a:fillRect l="0" t="-292" r="0" b="-292"/>
            </a:stretch>
          </a:blipFill>
        </p:spPr>
      </p:sp>
      <p:sp>
        <p:nvSpPr>
          <p:cNvPr name="Freeform 24" id="24"/>
          <p:cNvSpPr/>
          <p:nvPr/>
        </p:nvSpPr>
        <p:spPr>
          <a:xfrm flipH="false" flipV="false" rot="0">
            <a:off x="600075" y="4786311"/>
            <a:ext cx="2400300" cy="1185862"/>
          </a:xfrm>
          <a:custGeom>
            <a:avLst/>
            <a:gdLst/>
            <a:ahLst/>
            <a:cxnLst/>
            <a:rect r="r" b="b" t="t" l="l"/>
            <a:pathLst>
              <a:path h="1185862" w="2400300">
                <a:moveTo>
                  <a:pt x="0" y="0"/>
                </a:moveTo>
                <a:lnTo>
                  <a:pt x="2400300" y="0"/>
                </a:lnTo>
                <a:lnTo>
                  <a:pt x="2400300" y="1185862"/>
                </a:lnTo>
                <a:lnTo>
                  <a:pt x="0" y="1185862"/>
                </a:lnTo>
                <a:lnTo>
                  <a:pt x="0" y="0"/>
                </a:lnTo>
                <a:close/>
              </a:path>
            </a:pathLst>
          </a:custGeom>
          <a:blipFill>
            <a:blip r:embed="rId4"/>
            <a:stretch>
              <a:fillRect l="0" t="0" r="0" b="0"/>
            </a:stretch>
          </a:blipFill>
        </p:spPr>
      </p:sp>
      <p:sp>
        <p:nvSpPr>
          <p:cNvPr name="TextBox 25" id="25"/>
          <p:cNvSpPr txBox="true"/>
          <p:nvPr/>
        </p:nvSpPr>
        <p:spPr>
          <a:xfrm rot="0">
            <a:off x="456247" y="605121"/>
            <a:ext cx="12088176" cy="2609087"/>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WHO ARE THE END USERS?</a:t>
            </a:r>
          </a:p>
        </p:txBody>
      </p:sp>
      <p:sp>
        <p:nvSpPr>
          <p:cNvPr name="TextBox 26" id="26"/>
          <p:cNvSpPr txBox="true"/>
          <p:nvPr/>
        </p:nvSpPr>
        <p:spPr>
          <a:xfrm rot="0">
            <a:off x="600075" y="4804728"/>
            <a:ext cx="2400300" cy="1167448"/>
          </a:xfrm>
          <a:prstGeom prst="rect">
            <a:avLst/>
          </a:prstGeom>
        </p:spPr>
        <p:txBody>
          <a:bodyPr anchor="t" rtlCol="false" tIns="0" lIns="0" bIns="0" rIns="0">
            <a:spAutoFit/>
          </a:bodyPr>
          <a:lstStyle/>
          <a:p>
            <a:pPr algn="l">
              <a:lnSpc>
                <a:spcPts val="2160"/>
              </a:lnSpc>
            </a:pPr>
          </a:p>
          <a:p>
            <a:pPr algn="ctr">
              <a:lnSpc>
                <a:spcPts val="2039"/>
              </a:lnSpc>
            </a:pPr>
            <a:r>
              <a:rPr lang="en-US" sz="1800">
                <a:solidFill>
                  <a:srgbClr val="2C3B43"/>
                </a:solidFill>
                <a:latin typeface="Trebuchet MS"/>
                <a:ea typeface="Trebuchet MS"/>
                <a:cs typeface="Trebuchet MS"/>
                <a:sym typeface="Trebuchet MS"/>
              </a:rPr>
              <a:t>Human Resources (HR)</a:t>
            </a:r>
          </a:p>
          <a:p>
            <a:pPr algn="ctr">
              <a:lnSpc>
                <a:spcPts val="2039"/>
              </a:lnSpc>
            </a:pPr>
            <a:r>
              <a:rPr lang="en-US" sz="1800" spc="-15">
                <a:solidFill>
                  <a:srgbClr val="2C3B43"/>
                </a:solidFill>
                <a:latin typeface="Trebuchet MS"/>
                <a:ea typeface="Trebuchet MS"/>
                <a:cs typeface="Trebuchet MS"/>
                <a:sym typeface="Trebuchet MS"/>
              </a:rPr>
              <a:t>Department</a:t>
            </a:r>
          </a:p>
        </p:txBody>
      </p:sp>
      <p:sp>
        <p:nvSpPr>
          <p:cNvPr name="Freeform 27" id="27"/>
          <p:cNvSpPr/>
          <p:nvPr/>
        </p:nvSpPr>
        <p:spPr>
          <a:xfrm flipH="false" flipV="false" rot="0">
            <a:off x="3457494" y="4771852"/>
            <a:ext cx="2464848" cy="1278962"/>
          </a:xfrm>
          <a:custGeom>
            <a:avLst/>
            <a:gdLst/>
            <a:ahLst/>
            <a:cxnLst/>
            <a:rect r="r" b="b" t="t" l="l"/>
            <a:pathLst>
              <a:path h="1278962" w="2464848">
                <a:moveTo>
                  <a:pt x="0" y="0"/>
                </a:moveTo>
                <a:lnTo>
                  <a:pt x="2464848" y="0"/>
                </a:lnTo>
                <a:lnTo>
                  <a:pt x="2464848" y="1278962"/>
                </a:lnTo>
                <a:lnTo>
                  <a:pt x="0" y="1278962"/>
                </a:lnTo>
                <a:lnTo>
                  <a:pt x="0" y="0"/>
                </a:lnTo>
                <a:close/>
              </a:path>
            </a:pathLst>
          </a:custGeom>
          <a:blipFill>
            <a:blip r:embed="rId5"/>
            <a:stretch>
              <a:fillRect l="0" t="-130" r="0" b="-130"/>
            </a:stretch>
          </a:blipFill>
        </p:spPr>
      </p:sp>
      <p:sp>
        <p:nvSpPr>
          <p:cNvPr name="Freeform 28" id="28"/>
          <p:cNvSpPr/>
          <p:nvPr/>
        </p:nvSpPr>
        <p:spPr>
          <a:xfrm flipH="false" flipV="false" rot="0">
            <a:off x="3371850" y="5014816"/>
            <a:ext cx="2707576" cy="850105"/>
          </a:xfrm>
          <a:custGeom>
            <a:avLst/>
            <a:gdLst/>
            <a:ahLst/>
            <a:cxnLst/>
            <a:rect r="r" b="b" t="t" l="l"/>
            <a:pathLst>
              <a:path h="850105" w="2707576">
                <a:moveTo>
                  <a:pt x="0" y="0"/>
                </a:moveTo>
                <a:lnTo>
                  <a:pt x="2707576" y="0"/>
                </a:lnTo>
                <a:lnTo>
                  <a:pt x="2707576" y="850106"/>
                </a:lnTo>
                <a:lnTo>
                  <a:pt x="0" y="850106"/>
                </a:lnTo>
                <a:lnTo>
                  <a:pt x="0" y="0"/>
                </a:lnTo>
                <a:close/>
              </a:path>
            </a:pathLst>
          </a:custGeom>
          <a:blipFill>
            <a:blip r:embed="rId6"/>
            <a:stretch>
              <a:fillRect l="0" t="-289" r="0" b="-289"/>
            </a:stretch>
          </a:blipFill>
        </p:spPr>
      </p:sp>
      <p:sp>
        <p:nvSpPr>
          <p:cNvPr name="Freeform 29" id="29"/>
          <p:cNvSpPr/>
          <p:nvPr/>
        </p:nvSpPr>
        <p:spPr>
          <a:xfrm flipH="false" flipV="false" rot="0">
            <a:off x="3500438" y="4786311"/>
            <a:ext cx="2386012" cy="1185862"/>
          </a:xfrm>
          <a:custGeom>
            <a:avLst/>
            <a:gdLst/>
            <a:ahLst/>
            <a:cxnLst/>
            <a:rect r="r" b="b" t="t" l="l"/>
            <a:pathLst>
              <a:path h="1185862" w="2386012">
                <a:moveTo>
                  <a:pt x="0" y="0"/>
                </a:moveTo>
                <a:lnTo>
                  <a:pt x="2386012" y="0"/>
                </a:lnTo>
                <a:lnTo>
                  <a:pt x="2386012" y="1185862"/>
                </a:lnTo>
                <a:lnTo>
                  <a:pt x="0" y="1185862"/>
                </a:lnTo>
                <a:lnTo>
                  <a:pt x="0" y="0"/>
                </a:lnTo>
                <a:close/>
              </a:path>
            </a:pathLst>
          </a:custGeom>
          <a:blipFill>
            <a:blip r:embed="rId7"/>
            <a:stretch>
              <a:fillRect l="0" t="0" r="0" b="0"/>
            </a:stretch>
          </a:blipFill>
        </p:spPr>
      </p:sp>
      <p:sp>
        <p:nvSpPr>
          <p:cNvPr name="TextBox 30" id="30"/>
          <p:cNvSpPr txBox="true"/>
          <p:nvPr/>
        </p:nvSpPr>
        <p:spPr>
          <a:xfrm rot="0">
            <a:off x="3500438" y="4804728"/>
            <a:ext cx="2386012" cy="1167448"/>
          </a:xfrm>
          <a:prstGeom prst="rect">
            <a:avLst/>
          </a:prstGeom>
        </p:spPr>
        <p:txBody>
          <a:bodyPr anchor="t" rtlCol="false" tIns="0" lIns="0" bIns="0" rIns="0">
            <a:spAutoFit/>
          </a:bodyPr>
          <a:lstStyle/>
          <a:p>
            <a:pPr algn="l">
              <a:lnSpc>
                <a:spcPts val="2160"/>
              </a:lnSpc>
            </a:pPr>
          </a:p>
          <a:p>
            <a:pPr algn="l">
              <a:lnSpc>
                <a:spcPts val="2039"/>
              </a:lnSpc>
            </a:pPr>
            <a:r>
              <a:rPr lang="en-US" sz="1800" spc="-15">
                <a:solidFill>
                  <a:srgbClr val="2C3B43"/>
                </a:solidFill>
                <a:latin typeface="Trebuchet MS"/>
                <a:ea typeface="Trebuchet MS"/>
                <a:cs typeface="Trebuchet MS"/>
                <a:sym typeface="Trebuchet MS"/>
              </a:rPr>
              <a:t>Department Managers</a:t>
            </a:r>
          </a:p>
          <a:p>
            <a:pPr algn="l">
              <a:lnSpc>
                <a:spcPts val="2039"/>
              </a:lnSpc>
            </a:pPr>
            <a:r>
              <a:rPr lang="en-US" sz="1800" spc="-15">
                <a:solidFill>
                  <a:srgbClr val="2C3B43"/>
                </a:solidFill>
                <a:latin typeface="Trebuchet MS"/>
                <a:ea typeface="Trebuchet MS"/>
                <a:cs typeface="Trebuchet MS"/>
                <a:sym typeface="Trebuchet MS"/>
              </a:rPr>
              <a:t>(Sales &amp; Production)</a:t>
            </a:r>
          </a:p>
        </p:txBody>
      </p:sp>
      <p:sp>
        <p:nvSpPr>
          <p:cNvPr name="Freeform 31" id="31"/>
          <p:cNvSpPr/>
          <p:nvPr/>
        </p:nvSpPr>
        <p:spPr>
          <a:xfrm flipH="false" flipV="false" rot="0">
            <a:off x="6357856" y="4771852"/>
            <a:ext cx="2464848" cy="1278962"/>
          </a:xfrm>
          <a:custGeom>
            <a:avLst/>
            <a:gdLst/>
            <a:ahLst/>
            <a:cxnLst/>
            <a:rect r="r" b="b" t="t" l="l"/>
            <a:pathLst>
              <a:path h="1278962" w="2464848">
                <a:moveTo>
                  <a:pt x="0" y="0"/>
                </a:moveTo>
                <a:lnTo>
                  <a:pt x="2464848" y="0"/>
                </a:lnTo>
                <a:lnTo>
                  <a:pt x="2464848" y="1278962"/>
                </a:lnTo>
                <a:lnTo>
                  <a:pt x="0" y="1278962"/>
                </a:lnTo>
                <a:lnTo>
                  <a:pt x="0" y="0"/>
                </a:lnTo>
                <a:close/>
              </a:path>
            </a:pathLst>
          </a:custGeom>
          <a:blipFill>
            <a:blip r:embed="rId5"/>
            <a:stretch>
              <a:fillRect l="0" t="-130" r="0" b="-130"/>
            </a:stretch>
          </a:blipFill>
        </p:spPr>
      </p:sp>
      <p:sp>
        <p:nvSpPr>
          <p:cNvPr name="Freeform 32" id="32"/>
          <p:cNvSpPr/>
          <p:nvPr/>
        </p:nvSpPr>
        <p:spPr>
          <a:xfrm flipH="false" flipV="false" rot="0">
            <a:off x="6229350" y="5014816"/>
            <a:ext cx="2721864" cy="850105"/>
          </a:xfrm>
          <a:custGeom>
            <a:avLst/>
            <a:gdLst/>
            <a:ahLst/>
            <a:cxnLst/>
            <a:rect r="r" b="b" t="t" l="l"/>
            <a:pathLst>
              <a:path h="850105" w="2721864">
                <a:moveTo>
                  <a:pt x="0" y="0"/>
                </a:moveTo>
                <a:lnTo>
                  <a:pt x="2721864" y="0"/>
                </a:lnTo>
                <a:lnTo>
                  <a:pt x="2721864" y="850106"/>
                </a:lnTo>
                <a:lnTo>
                  <a:pt x="0" y="850106"/>
                </a:lnTo>
                <a:lnTo>
                  <a:pt x="0" y="0"/>
                </a:lnTo>
                <a:close/>
              </a:path>
            </a:pathLst>
          </a:custGeom>
          <a:blipFill>
            <a:blip r:embed="rId8"/>
            <a:stretch>
              <a:fillRect l="0" t="-289" r="0" b="-289"/>
            </a:stretch>
          </a:blipFill>
        </p:spPr>
      </p:sp>
      <p:sp>
        <p:nvSpPr>
          <p:cNvPr name="Freeform 33" id="33"/>
          <p:cNvSpPr/>
          <p:nvPr/>
        </p:nvSpPr>
        <p:spPr>
          <a:xfrm flipH="false" flipV="false" rot="0">
            <a:off x="6400800" y="4786311"/>
            <a:ext cx="2386012" cy="1185862"/>
          </a:xfrm>
          <a:custGeom>
            <a:avLst/>
            <a:gdLst/>
            <a:ahLst/>
            <a:cxnLst/>
            <a:rect r="r" b="b" t="t" l="l"/>
            <a:pathLst>
              <a:path h="1185862" w="2386012">
                <a:moveTo>
                  <a:pt x="0" y="0"/>
                </a:moveTo>
                <a:lnTo>
                  <a:pt x="2386012" y="0"/>
                </a:lnTo>
                <a:lnTo>
                  <a:pt x="2386012" y="1185862"/>
                </a:lnTo>
                <a:lnTo>
                  <a:pt x="0" y="1185862"/>
                </a:lnTo>
                <a:lnTo>
                  <a:pt x="0" y="0"/>
                </a:lnTo>
                <a:close/>
              </a:path>
            </a:pathLst>
          </a:custGeom>
          <a:blipFill>
            <a:blip r:embed="rId7"/>
            <a:stretch>
              <a:fillRect l="0" t="0" r="0" b="0"/>
            </a:stretch>
          </a:blipFill>
        </p:spPr>
      </p:sp>
      <p:sp>
        <p:nvSpPr>
          <p:cNvPr name="TextBox 34" id="34"/>
          <p:cNvSpPr txBox="true"/>
          <p:nvPr/>
        </p:nvSpPr>
        <p:spPr>
          <a:xfrm rot="0">
            <a:off x="6400800" y="4804728"/>
            <a:ext cx="2386012" cy="1167448"/>
          </a:xfrm>
          <a:prstGeom prst="rect">
            <a:avLst/>
          </a:prstGeom>
        </p:spPr>
        <p:txBody>
          <a:bodyPr anchor="t" rtlCol="false" tIns="0" lIns="0" bIns="0" rIns="0">
            <a:spAutoFit/>
          </a:bodyPr>
          <a:lstStyle/>
          <a:p>
            <a:pPr algn="l">
              <a:lnSpc>
                <a:spcPts val="2160"/>
              </a:lnSpc>
            </a:pPr>
          </a:p>
          <a:p>
            <a:pPr algn="ctr">
              <a:lnSpc>
                <a:spcPts val="2039"/>
              </a:lnSpc>
            </a:pPr>
            <a:r>
              <a:rPr lang="en-US" sz="1800" spc="-15">
                <a:solidFill>
                  <a:srgbClr val="2C3B43"/>
                </a:solidFill>
                <a:latin typeface="Trebuchet MS"/>
                <a:ea typeface="Trebuchet MS"/>
                <a:cs typeface="Trebuchet MS"/>
                <a:sym typeface="Trebuchet MS"/>
              </a:rPr>
              <a:t>Senior</a:t>
            </a:r>
          </a:p>
          <a:p>
            <a:pPr algn="ctr">
              <a:lnSpc>
                <a:spcPts val="2039"/>
              </a:lnSpc>
            </a:pPr>
            <a:r>
              <a:rPr lang="en-US" sz="1800" spc="-15">
                <a:solidFill>
                  <a:srgbClr val="2C3B43"/>
                </a:solidFill>
                <a:latin typeface="Trebuchet MS"/>
                <a:ea typeface="Trebuchet MS"/>
                <a:cs typeface="Trebuchet MS"/>
                <a:sym typeface="Trebuchet MS"/>
              </a:rPr>
              <a:t>Leadership/Executives</a:t>
            </a:r>
          </a:p>
        </p:txBody>
      </p:sp>
      <p:sp>
        <p:nvSpPr>
          <p:cNvPr name="Freeform 35" id="35"/>
          <p:cNvSpPr/>
          <p:nvPr/>
        </p:nvSpPr>
        <p:spPr>
          <a:xfrm flipH="false" flipV="false" rot="0">
            <a:off x="9215438" y="4757642"/>
            <a:ext cx="2536126" cy="1321593"/>
          </a:xfrm>
          <a:custGeom>
            <a:avLst/>
            <a:gdLst/>
            <a:ahLst/>
            <a:cxnLst/>
            <a:rect r="r" b="b" t="t" l="l"/>
            <a:pathLst>
              <a:path h="1321593" w="2536126">
                <a:moveTo>
                  <a:pt x="0" y="0"/>
                </a:moveTo>
                <a:lnTo>
                  <a:pt x="2536126" y="0"/>
                </a:lnTo>
                <a:lnTo>
                  <a:pt x="2536126" y="1321592"/>
                </a:lnTo>
                <a:lnTo>
                  <a:pt x="0" y="1321592"/>
                </a:lnTo>
                <a:lnTo>
                  <a:pt x="0" y="0"/>
                </a:lnTo>
                <a:close/>
              </a:path>
            </a:pathLst>
          </a:custGeom>
          <a:blipFill>
            <a:blip r:embed="rId2"/>
            <a:stretch>
              <a:fillRect l="0" t="-130" r="0" b="-130"/>
            </a:stretch>
          </a:blipFill>
        </p:spPr>
      </p:sp>
      <p:sp>
        <p:nvSpPr>
          <p:cNvPr name="Freeform 36" id="36"/>
          <p:cNvSpPr/>
          <p:nvPr/>
        </p:nvSpPr>
        <p:spPr>
          <a:xfrm flipH="false" flipV="false" rot="0">
            <a:off x="9744075" y="5129116"/>
            <a:ext cx="1493043" cy="607218"/>
          </a:xfrm>
          <a:custGeom>
            <a:avLst/>
            <a:gdLst/>
            <a:ahLst/>
            <a:cxnLst/>
            <a:rect r="r" b="b" t="t" l="l"/>
            <a:pathLst>
              <a:path h="607218" w="1493043">
                <a:moveTo>
                  <a:pt x="0" y="0"/>
                </a:moveTo>
                <a:lnTo>
                  <a:pt x="1493043" y="0"/>
                </a:lnTo>
                <a:lnTo>
                  <a:pt x="1493043" y="607218"/>
                </a:lnTo>
                <a:lnTo>
                  <a:pt x="0" y="607218"/>
                </a:lnTo>
                <a:lnTo>
                  <a:pt x="0" y="0"/>
                </a:lnTo>
                <a:close/>
              </a:path>
            </a:pathLst>
          </a:custGeom>
          <a:blipFill>
            <a:blip r:embed="rId9"/>
            <a:stretch>
              <a:fillRect l="0" t="-347" r="0" b="-347"/>
            </a:stretch>
          </a:blipFill>
        </p:spPr>
      </p:sp>
      <p:sp>
        <p:nvSpPr>
          <p:cNvPr name="Freeform 37" id="37"/>
          <p:cNvSpPr/>
          <p:nvPr/>
        </p:nvSpPr>
        <p:spPr>
          <a:xfrm flipH="false" flipV="false" rot="0">
            <a:off x="9286875" y="4786311"/>
            <a:ext cx="2400300" cy="1185862"/>
          </a:xfrm>
          <a:custGeom>
            <a:avLst/>
            <a:gdLst/>
            <a:ahLst/>
            <a:cxnLst/>
            <a:rect r="r" b="b" t="t" l="l"/>
            <a:pathLst>
              <a:path h="1185862" w="2400300">
                <a:moveTo>
                  <a:pt x="0" y="0"/>
                </a:moveTo>
                <a:lnTo>
                  <a:pt x="2400300" y="0"/>
                </a:lnTo>
                <a:lnTo>
                  <a:pt x="2400300" y="1185862"/>
                </a:lnTo>
                <a:lnTo>
                  <a:pt x="0" y="1185862"/>
                </a:lnTo>
                <a:lnTo>
                  <a:pt x="0" y="0"/>
                </a:lnTo>
                <a:close/>
              </a:path>
            </a:pathLst>
          </a:custGeom>
          <a:blipFill>
            <a:blip r:embed="rId4"/>
            <a:stretch>
              <a:fillRect l="0" t="0" r="0" b="0"/>
            </a:stretch>
          </a:blipFill>
        </p:spPr>
      </p:sp>
      <p:sp>
        <p:nvSpPr>
          <p:cNvPr name="TextBox 38" id="38"/>
          <p:cNvSpPr txBox="true"/>
          <p:nvPr/>
        </p:nvSpPr>
        <p:spPr>
          <a:xfrm rot="0">
            <a:off x="9286875" y="4884738"/>
            <a:ext cx="2400300" cy="1087438"/>
          </a:xfrm>
          <a:prstGeom prst="rect">
            <a:avLst/>
          </a:prstGeom>
        </p:spPr>
        <p:txBody>
          <a:bodyPr anchor="t" rtlCol="false" tIns="0" lIns="0" bIns="0" rIns="0">
            <a:spAutoFit/>
          </a:bodyPr>
          <a:lstStyle/>
          <a:p>
            <a:pPr algn="l">
              <a:lnSpc>
                <a:spcPts val="2160"/>
              </a:lnSpc>
            </a:pPr>
          </a:p>
          <a:p>
            <a:pPr algn="l">
              <a:lnSpc>
                <a:spcPts val="2160"/>
              </a:lnSpc>
            </a:pPr>
            <a:r>
              <a:rPr lang="en-US" sz="1800" spc="-15">
                <a:solidFill>
                  <a:srgbClr val="2C3B43"/>
                </a:solidFill>
                <a:latin typeface="Trebuchet MS"/>
                <a:ea typeface="Trebuchet MS"/>
                <a:cs typeface="Trebuchet MS"/>
                <a:sym typeface="Trebuchet MS"/>
              </a:rPr>
              <a:t>Employees</a:t>
            </a:r>
          </a:p>
        </p:txBody>
      </p:sp>
      <p:sp>
        <p:nvSpPr>
          <p:cNvPr name="Freeform 39" id="39"/>
          <p:cNvSpPr/>
          <p:nvPr/>
        </p:nvSpPr>
        <p:spPr>
          <a:xfrm flipH="false" flipV="false" rot="0">
            <a:off x="12115800" y="4757642"/>
            <a:ext cx="2536126" cy="1321593"/>
          </a:xfrm>
          <a:custGeom>
            <a:avLst/>
            <a:gdLst/>
            <a:ahLst/>
            <a:cxnLst/>
            <a:rect r="r" b="b" t="t" l="l"/>
            <a:pathLst>
              <a:path h="1321593" w="2536126">
                <a:moveTo>
                  <a:pt x="0" y="0"/>
                </a:moveTo>
                <a:lnTo>
                  <a:pt x="2536126" y="0"/>
                </a:lnTo>
                <a:lnTo>
                  <a:pt x="2536126" y="1321592"/>
                </a:lnTo>
                <a:lnTo>
                  <a:pt x="0" y="1321592"/>
                </a:lnTo>
                <a:lnTo>
                  <a:pt x="0" y="0"/>
                </a:lnTo>
                <a:close/>
              </a:path>
            </a:pathLst>
          </a:custGeom>
          <a:blipFill>
            <a:blip r:embed="rId2"/>
            <a:stretch>
              <a:fillRect l="0" t="-130" r="0" b="-130"/>
            </a:stretch>
          </a:blipFill>
        </p:spPr>
      </p:sp>
      <p:sp>
        <p:nvSpPr>
          <p:cNvPr name="Freeform 40" id="40"/>
          <p:cNvSpPr/>
          <p:nvPr/>
        </p:nvSpPr>
        <p:spPr>
          <a:xfrm flipH="false" flipV="false" rot="0">
            <a:off x="12001500" y="5014816"/>
            <a:ext cx="2836164" cy="850105"/>
          </a:xfrm>
          <a:custGeom>
            <a:avLst/>
            <a:gdLst/>
            <a:ahLst/>
            <a:cxnLst/>
            <a:rect r="r" b="b" t="t" l="l"/>
            <a:pathLst>
              <a:path h="850105" w="2836164">
                <a:moveTo>
                  <a:pt x="0" y="0"/>
                </a:moveTo>
                <a:lnTo>
                  <a:pt x="2836164" y="0"/>
                </a:lnTo>
                <a:lnTo>
                  <a:pt x="2836164" y="850106"/>
                </a:lnTo>
                <a:lnTo>
                  <a:pt x="0" y="850106"/>
                </a:lnTo>
                <a:lnTo>
                  <a:pt x="0" y="0"/>
                </a:lnTo>
                <a:close/>
              </a:path>
            </a:pathLst>
          </a:custGeom>
          <a:blipFill>
            <a:blip r:embed="rId10"/>
            <a:stretch>
              <a:fillRect l="0" t="-295" r="0" b="-295"/>
            </a:stretch>
          </a:blipFill>
        </p:spPr>
      </p:sp>
      <p:sp>
        <p:nvSpPr>
          <p:cNvPr name="Freeform 41" id="41"/>
          <p:cNvSpPr/>
          <p:nvPr/>
        </p:nvSpPr>
        <p:spPr>
          <a:xfrm flipH="false" flipV="false" rot="0">
            <a:off x="12187238" y="4786311"/>
            <a:ext cx="2400300" cy="1185862"/>
          </a:xfrm>
          <a:custGeom>
            <a:avLst/>
            <a:gdLst/>
            <a:ahLst/>
            <a:cxnLst/>
            <a:rect r="r" b="b" t="t" l="l"/>
            <a:pathLst>
              <a:path h="1185862" w="2400300">
                <a:moveTo>
                  <a:pt x="0" y="0"/>
                </a:moveTo>
                <a:lnTo>
                  <a:pt x="2400300" y="0"/>
                </a:lnTo>
                <a:lnTo>
                  <a:pt x="2400300" y="1185862"/>
                </a:lnTo>
                <a:lnTo>
                  <a:pt x="0" y="1185862"/>
                </a:lnTo>
                <a:lnTo>
                  <a:pt x="0" y="0"/>
                </a:lnTo>
                <a:close/>
              </a:path>
            </a:pathLst>
          </a:custGeom>
          <a:blipFill>
            <a:blip r:embed="rId4"/>
            <a:stretch>
              <a:fillRect l="0" t="0" r="0" b="0"/>
            </a:stretch>
          </a:blipFill>
        </p:spPr>
      </p:sp>
      <p:sp>
        <p:nvSpPr>
          <p:cNvPr name="TextBox 42" id="42"/>
          <p:cNvSpPr txBox="true"/>
          <p:nvPr/>
        </p:nvSpPr>
        <p:spPr>
          <a:xfrm rot="0">
            <a:off x="12187238" y="4804728"/>
            <a:ext cx="2400300" cy="1167448"/>
          </a:xfrm>
          <a:prstGeom prst="rect">
            <a:avLst/>
          </a:prstGeom>
        </p:spPr>
        <p:txBody>
          <a:bodyPr anchor="t" rtlCol="false" tIns="0" lIns="0" bIns="0" rIns="0">
            <a:spAutoFit/>
          </a:bodyPr>
          <a:lstStyle/>
          <a:p>
            <a:pPr algn="l">
              <a:lnSpc>
                <a:spcPts val="2160"/>
              </a:lnSpc>
            </a:pPr>
          </a:p>
          <a:p>
            <a:pPr algn="ctr">
              <a:lnSpc>
                <a:spcPts val="2039"/>
              </a:lnSpc>
            </a:pPr>
            <a:r>
              <a:rPr lang="en-US" sz="1800" spc="-15">
                <a:solidFill>
                  <a:srgbClr val="2C3B43"/>
                </a:solidFill>
                <a:latin typeface="Trebuchet MS"/>
                <a:ea typeface="Trebuchet MS"/>
                <a:cs typeface="Trebuchet MS"/>
                <a:sym typeface="Trebuchet MS"/>
              </a:rPr>
              <a:t>Finance/Compensation</a:t>
            </a:r>
          </a:p>
          <a:p>
            <a:pPr algn="ctr">
              <a:lnSpc>
                <a:spcPts val="2039"/>
              </a:lnSpc>
            </a:pPr>
            <a:r>
              <a:rPr lang="en-US" sz="1800" spc="-15">
                <a:solidFill>
                  <a:srgbClr val="2C3B43"/>
                </a:solidFill>
                <a:latin typeface="Trebuchet MS"/>
                <a:ea typeface="Trebuchet MS"/>
                <a:cs typeface="Trebuchet MS"/>
                <a:sym typeface="Trebuchet MS"/>
              </a:rPr>
              <a:t>Teams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271712" y="3671792"/>
            <a:ext cx="678655" cy="878680"/>
          </a:xfrm>
          <a:custGeom>
            <a:avLst/>
            <a:gdLst/>
            <a:ahLst/>
            <a:cxnLst/>
            <a:rect r="r" b="b" t="t" l="l"/>
            <a:pathLst>
              <a:path h="878680" w="678655">
                <a:moveTo>
                  <a:pt x="0" y="0"/>
                </a:moveTo>
                <a:lnTo>
                  <a:pt x="678656" y="0"/>
                </a:lnTo>
                <a:lnTo>
                  <a:pt x="678656" y="878680"/>
                </a:lnTo>
                <a:lnTo>
                  <a:pt x="0" y="878680"/>
                </a:lnTo>
                <a:lnTo>
                  <a:pt x="0" y="0"/>
                </a:lnTo>
                <a:close/>
              </a:path>
            </a:pathLst>
          </a:custGeom>
          <a:blipFill>
            <a:blip r:embed="rId2"/>
            <a:stretch>
              <a:fillRect l="-118" t="0" r="-118" b="0"/>
            </a:stretch>
          </a:blipFill>
        </p:spPr>
      </p:sp>
      <p:sp>
        <p:nvSpPr>
          <p:cNvPr name="Freeform 23" id="23"/>
          <p:cNvSpPr/>
          <p:nvPr/>
        </p:nvSpPr>
        <p:spPr>
          <a:xfrm flipH="false" flipV="false" rot="0">
            <a:off x="4772025" y="4586192"/>
            <a:ext cx="678655" cy="878680"/>
          </a:xfrm>
          <a:custGeom>
            <a:avLst/>
            <a:gdLst/>
            <a:ahLst/>
            <a:cxnLst/>
            <a:rect r="r" b="b" t="t" l="l"/>
            <a:pathLst>
              <a:path h="878680" w="678655">
                <a:moveTo>
                  <a:pt x="0" y="0"/>
                </a:moveTo>
                <a:lnTo>
                  <a:pt x="678655" y="0"/>
                </a:lnTo>
                <a:lnTo>
                  <a:pt x="678655" y="878680"/>
                </a:lnTo>
                <a:lnTo>
                  <a:pt x="0" y="878680"/>
                </a:lnTo>
                <a:lnTo>
                  <a:pt x="0" y="0"/>
                </a:lnTo>
                <a:close/>
              </a:path>
            </a:pathLst>
          </a:custGeom>
          <a:blipFill>
            <a:blip r:embed="rId3"/>
            <a:stretch>
              <a:fillRect l="-118" t="0" r="-118" b="0"/>
            </a:stretch>
          </a:blipFill>
        </p:spPr>
      </p:sp>
      <p:sp>
        <p:nvSpPr>
          <p:cNvPr name="Freeform 24" id="24"/>
          <p:cNvSpPr/>
          <p:nvPr/>
        </p:nvSpPr>
        <p:spPr>
          <a:xfrm flipH="false" flipV="false" rot="0">
            <a:off x="5200650" y="5457729"/>
            <a:ext cx="678655" cy="878680"/>
          </a:xfrm>
          <a:custGeom>
            <a:avLst/>
            <a:gdLst/>
            <a:ahLst/>
            <a:cxnLst/>
            <a:rect r="r" b="b" t="t" l="l"/>
            <a:pathLst>
              <a:path h="878680" w="678655">
                <a:moveTo>
                  <a:pt x="0" y="0"/>
                </a:moveTo>
                <a:lnTo>
                  <a:pt x="678656" y="0"/>
                </a:lnTo>
                <a:lnTo>
                  <a:pt x="678656" y="878681"/>
                </a:lnTo>
                <a:lnTo>
                  <a:pt x="0" y="878681"/>
                </a:lnTo>
                <a:lnTo>
                  <a:pt x="0" y="0"/>
                </a:lnTo>
                <a:close/>
              </a:path>
            </a:pathLst>
          </a:custGeom>
          <a:blipFill>
            <a:blip r:embed="rId4"/>
            <a:stretch>
              <a:fillRect l="-118" t="0" r="-118" b="0"/>
            </a:stretch>
          </a:blipFill>
        </p:spPr>
      </p:sp>
      <p:sp>
        <p:nvSpPr>
          <p:cNvPr name="Freeform 25" id="25"/>
          <p:cNvSpPr/>
          <p:nvPr/>
        </p:nvSpPr>
        <p:spPr>
          <a:xfrm flipH="false" flipV="false" rot="0">
            <a:off x="2671762" y="6829329"/>
            <a:ext cx="678655" cy="878680"/>
          </a:xfrm>
          <a:custGeom>
            <a:avLst/>
            <a:gdLst/>
            <a:ahLst/>
            <a:cxnLst/>
            <a:rect r="r" b="b" t="t" l="l"/>
            <a:pathLst>
              <a:path h="878680" w="678655">
                <a:moveTo>
                  <a:pt x="0" y="0"/>
                </a:moveTo>
                <a:lnTo>
                  <a:pt x="678656" y="0"/>
                </a:lnTo>
                <a:lnTo>
                  <a:pt x="678656" y="878680"/>
                </a:lnTo>
                <a:lnTo>
                  <a:pt x="0" y="878680"/>
                </a:lnTo>
                <a:lnTo>
                  <a:pt x="0" y="0"/>
                </a:lnTo>
                <a:close/>
              </a:path>
            </a:pathLst>
          </a:custGeom>
          <a:blipFill>
            <a:blip r:embed="rId5"/>
            <a:stretch>
              <a:fillRect l="-118" t="0" r="-118" b="0"/>
            </a:stretch>
          </a:blipFill>
        </p:spPr>
      </p:sp>
      <p:sp>
        <p:nvSpPr>
          <p:cNvPr name="Freeform 26" id="26"/>
          <p:cNvSpPr/>
          <p:nvPr/>
        </p:nvSpPr>
        <p:spPr>
          <a:xfrm flipH="false" flipV="false" rot="0">
            <a:off x="2014538" y="7743825"/>
            <a:ext cx="678655" cy="878681"/>
          </a:xfrm>
          <a:custGeom>
            <a:avLst/>
            <a:gdLst/>
            <a:ahLst/>
            <a:cxnLst/>
            <a:rect r="r" b="b" t="t" l="l"/>
            <a:pathLst>
              <a:path h="878681" w="678655">
                <a:moveTo>
                  <a:pt x="0" y="0"/>
                </a:moveTo>
                <a:lnTo>
                  <a:pt x="678655" y="0"/>
                </a:lnTo>
                <a:lnTo>
                  <a:pt x="678655" y="878681"/>
                </a:lnTo>
                <a:lnTo>
                  <a:pt x="0" y="878681"/>
                </a:lnTo>
                <a:lnTo>
                  <a:pt x="0" y="0"/>
                </a:lnTo>
                <a:close/>
              </a:path>
            </a:pathLst>
          </a:custGeom>
          <a:blipFill>
            <a:blip r:embed="rId3"/>
            <a:stretch>
              <a:fillRect l="-118" t="0" r="-118" b="0"/>
            </a:stretch>
          </a:blipFill>
        </p:spPr>
      </p:sp>
      <p:sp>
        <p:nvSpPr>
          <p:cNvPr name="TextBox 27" id="27"/>
          <p:cNvSpPr txBox="true"/>
          <p:nvPr/>
        </p:nvSpPr>
        <p:spPr>
          <a:xfrm rot="0">
            <a:off x="456247" y="457421"/>
            <a:ext cx="12088176" cy="2756787"/>
          </a:xfrm>
          <a:prstGeom prst="rect">
            <a:avLst/>
          </a:prstGeom>
        </p:spPr>
        <p:txBody>
          <a:bodyPr anchor="t" rtlCol="false" tIns="0" lIns="0" bIns="0" rIns="0">
            <a:spAutoFit/>
          </a:bodyPr>
          <a:lstStyle/>
          <a:p>
            <a:pPr algn="l">
              <a:lnSpc>
                <a:spcPts val="9688"/>
              </a:lnSpc>
            </a:pPr>
            <a:r>
              <a:rPr lang="en-US" sz="8100">
                <a:solidFill>
                  <a:srgbClr val="000000"/>
                </a:solidFill>
                <a:latin typeface="Trebuchet MS"/>
                <a:ea typeface="Trebuchet MS"/>
                <a:cs typeface="Trebuchet MS"/>
                <a:sym typeface="Trebuchet MS"/>
              </a:rPr>
              <a:t>OUR SOLUTION AND ITS VALUE PROPOSITION</a:t>
            </a:r>
          </a:p>
        </p:txBody>
      </p:sp>
      <p:sp>
        <p:nvSpPr>
          <p:cNvPr name="TextBox 28" id="28"/>
          <p:cNvSpPr txBox="true"/>
          <p:nvPr/>
        </p:nvSpPr>
        <p:spPr>
          <a:xfrm rot="0">
            <a:off x="335756" y="3662267"/>
            <a:ext cx="14322743" cy="3895039"/>
          </a:xfrm>
          <a:prstGeom prst="rect">
            <a:avLst/>
          </a:prstGeom>
        </p:spPr>
        <p:txBody>
          <a:bodyPr anchor="t" rtlCol="false" tIns="0" lIns="0" bIns="0" rIns="0">
            <a:spAutoFit/>
          </a:bodyPr>
          <a:lstStyle/>
          <a:p>
            <a:pPr algn="l">
              <a:lnSpc>
                <a:spcPts val="3600"/>
              </a:lnSpc>
            </a:pPr>
            <a:r>
              <a:rPr lang="en-US" sz="3000">
                <a:solidFill>
                  <a:srgbClr val="000000"/>
                </a:solidFill>
                <a:latin typeface="Trebuchet MS"/>
                <a:ea typeface="Trebuchet MS"/>
                <a:cs typeface="Trebuchet MS"/>
                <a:sym typeface="Trebuchet MS"/>
              </a:rPr>
              <a:t>Filtering - Remove missing values.</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Conditional Formatting - Blanks, Background Color Shading, Data Bars, Values.</a:t>
            </a:r>
          </a:p>
          <a:p>
            <a:pPr algn="l">
              <a:lnSpc>
                <a:spcPts val="3600"/>
              </a:lnSpc>
            </a:pPr>
            <a:r>
              <a:rPr lang="en-US" sz="3000">
                <a:solidFill>
                  <a:srgbClr val="000000"/>
                </a:solidFill>
                <a:latin typeface="Trebuchet MS"/>
                <a:ea typeface="Trebuchet MS"/>
                <a:cs typeface="Trebuchet MS"/>
                <a:sym typeface="Trebuchet MS"/>
              </a:rPr>
              <a:t>Data Filtering and Sorting - Identify specific employee performance groups, such as those with exceeds, needs improvement and fully meets.</a:t>
            </a:r>
          </a:p>
          <a:p>
            <a:pPr algn="l">
              <a:lnSpc>
                <a:spcPts val="7210"/>
              </a:lnSpc>
            </a:pPr>
            <a:r>
              <a:rPr lang="en-US" sz="3000">
                <a:solidFill>
                  <a:srgbClr val="000000"/>
                </a:solidFill>
                <a:latin typeface="Trebuchet MS"/>
                <a:ea typeface="Trebuchet MS"/>
                <a:cs typeface="Trebuchet MS"/>
                <a:sym typeface="Trebuchet MS"/>
              </a:rPr>
              <a:t>Pivot table - Summary of employee performance under their employee Id. Graphs - Final Report with Trend line.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854391" y="621887"/>
            <a:ext cx="10204132" cy="1270635"/>
          </a:xfrm>
          <a:prstGeom prst="rect">
            <a:avLst/>
          </a:prstGeom>
        </p:spPr>
        <p:txBody>
          <a:bodyPr anchor="t" rtlCol="false" tIns="0" lIns="0" bIns="0" rIns="0">
            <a:spAutoFit/>
          </a:bodyPr>
          <a:lstStyle/>
          <a:p>
            <a:pPr algn="l">
              <a:lnSpc>
                <a:spcPts val="9720"/>
              </a:lnSpc>
            </a:pPr>
            <a:r>
              <a:rPr lang="en-US" sz="8100" spc="-15">
                <a:solidFill>
                  <a:srgbClr val="000000"/>
                </a:solidFill>
                <a:latin typeface="Trebuchet MS"/>
                <a:ea typeface="Trebuchet MS"/>
                <a:cs typeface="Trebuchet MS"/>
                <a:sym typeface="Trebuchet MS"/>
              </a:rPr>
              <a:t>DATASET DESCRIPTION</a:t>
            </a:r>
          </a:p>
        </p:txBody>
      </p:sp>
      <p:sp>
        <p:nvSpPr>
          <p:cNvPr name="Freeform 23" id="23"/>
          <p:cNvSpPr/>
          <p:nvPr/>
        </p:nvSpPr>
        <p:spPr>
          <a:xfrm flipH="false" flipV="false" rot="0">
            <a:off x="1356585" y="2569695"/>
            <a:ext cx="2208930" cy="311790"/>
          </a:xfrm>
          <a:custGeom>
            <a:avLst/>
            <a:gdLst/>
            <a:ahLst/>
            <a:cxnLst/>
            <a:rect r="r" b="b" t="t" l="l"/>
            <a:pathLst>
              <a:path h="311790" w="2208930">
                <a:moveTo>
                  <a:pt x="0" y="0"/>
                </a:moveTo>
                <a:lnTo>
                  <a:pt x="2208930" y="0"/>
                </a:lnTo>
                <a:lnTo>
                  <a:pt x="2208930" y="311790"/>
                </a:lnTo>
                <a:lnTo>
                  <a:pt x="0" y="311790"/>
                </a:lnTo>
                <a:lnTo>
                  <a:pt x="0" y="0"/>
                </a:lnTo>
                <a:close/>
              </a:path>
            </a:pathLst>
          </a:custGeom>
          <a:blipFill>
            <a:blip r:embed="rId2"/>
            <a:stretch>
              <a:fillRect l="0" t="-278" r="0" b="-278"/>
            </a:stretch>
          </a:blipFill>
        </p:spPr>
      </p:sp>
      <p:sp>
        <p:nvSpPr>
          <p:cNvPr name="Freeform 24" id="24"/>
          <p:cNvSpPr/>
          <p:nvPr/>
        </p:nvSpPr>
        <p:spPr>
          <a:xfrm flipH="false" flipV="false" rot="0">
            <a:off x="1356516" y="3941295"/>
            <a:ext cx="1980426" cy="311790"/>
          </a:xfrm>
          <a:custGeom>
            <a:avLst/>
            <a:gdLst/>
            <a:ahLst/>
            <a:cxnLst/>
            <a:rect r="r" b="b" t="t" l="l"/>
            <a:pathLst>
              <a:path h="311790" w="1980426">
                <a:moveTo>
                  <a:pt x="0" y="0"/>
                </a:moveTo>
                <a:lnTo>
                  <a:pt x="1980426" y="0"/>
                </a:lnTo>
                <a:lnTo>
                  <a:pt x="1980426" y="311790"/>
                </a:lnTo>
                <a:lnTo>
                  <a:pt x="0" y="311790"/>
                </a:lnTo>
                <a:lnTo>
                  <a:pt x="0" y="0"/>
                </a:lnTo>
                <a:close/>
              </a:path>
            </a:pathLst>
          </a:custGeom>
          <a:blipFill>
            <a:blip r:embed="rId3"/>
            <a:stretch>
              <a:fillRect l="0" t="-265" r="0" b="-265"/>
            </a:stretch>
          </a:blipFill>
        </p:spPr>
      </p:sp>
      <p:sp>
        <p:nvSpPr>
          <p:cNvPr name="Freeform 25" id="25"/>
          <p:cNvSpPr/>
          <p:nvPr/>
        </p:nvSpPr>
        <p:spPr>
          <a:xfrm flipH="false" flipV="false" rot="0">
            <a:off x="1356347" y="4855695"/>
            <a:ext cx="1580555" cy="311790"/>
          </a:xfrm>
          <a:custGeom>
            <a:avLst/>
            <a:gdLst/>
            <a:ahLst/>
            <a:cxnLst/>
            <a:rect r="r" b="b" t="t" l="l"/>
            <a:pathLst>
              <a:path h="311790" w="1580555">
                <a:moveTo>
                  <a:pt x="0" y="0"/>
                </a:moveTo>
                <a:lnTo>
                  <a:pt x="1580554" y="0"/>
                </a:lnTo>
                <a:lnTo>
                  <a:pt x="1580554" y="311790"/>
                </a:lnTo>
                <a:lnTo>
                  <a:pt x="0" y="311790"/>
                </a:lnTo>
                <a:lnTo>
                  <a:pt x="0" y="0"/>
                </a:lnTo>
                <a:close/>
              </a:path>
            </a:pathLst>
          </a:custGeom>
          <a:blipFill>
            <a:blip r:embed="rId4"/>
            <a:stretch>
              <a:fillRect l="0" t="-236" r="0" b="-236"/>
            </a:stretch>
          </a:blipFill>
        </p:spPr>
      </p:sp>
      <p:sp>
        <p:nvSpPr>
          <p:cNvPr name="Freeform 26" id="26"/>
          <p:cNvSpPr/>
          <p:nvPr/>
        </p:nvSpPr>
        <p:spPr>
          <a:xfrm flipH="false" flipV="false" rot="0">
            <a:off x="1356768" y="6227295"/>
            <a:ext cx="3137262" cy="311790"/>
          </a:xfrm>
          <a:custGeom>
            <a:avLst/>
            <a:gdLst/>
            <a:ahLst/>
            <a:cxnLst/>
            <a:rect r="r" b="b" t="t" l="l"/>
            <a:pathLst>
              <a:path h="311790" w="3137262">
                <a:moveTo>
                  <a:pt x="0" y="0"/>
                </a:moveTo>
                <a:lnTo>
                  <a:pt x="3137262" y="0"/>
                </a:lnTo>
                <a:lnTo>
                  <a:pt x="3137262" y="311790"/>
                </a:lnTo>
                <a:lnTo>
                  <a:pt x="0" y="311790"/>
                </a:lnTo>
                <a:lnTo>
                  <a:pt x="0" y="0"/>
                </a:lnTo>
                <a:close/>
              </a:path>
            </a:pathLst>
          </a:custGeom>
          <a:blipFill>
            <a:blip r:embed="rId5"/>
            <a:stretch>
              <a:fillRect l="0" t="-310" r="0" b="-310"/>
            </a:stretch>
          </a:blipFill>
        </p:spPr>
      </p:sp>
      <p:sp>
        <p:nvSpPr>
          <p:cNvPr name="Freeform 27" id="27"/>
          <p:cNvSpPr/>
          <p:nvPr/>
        </p:nvSpPr>
        <p:spPr>
          <a:xfrm flipH="false" flipV="false" rot="0">
            <a:off x="1342666" y="7599086"/>
            <a:ext cx="4808553" cy="311790"/>
          </a:xfrm>
          <a:custGeom>
            <a:avLst/>
            <a:gdLst/>
            <a:ahLst/>
            <a:cxnLst/>
            <a:rect r="r" b="b" t="t" l="l"/>
            <a:pathLst>
              <a:path h="311790" w="4808553">
                <a:moveTo>
                  <a:pt x="0" y="0"/>
                </a:moveTo>
                <a:lnTo>
                  <a:pt x="4808554" y="0"/>
                </a:lnTo>
                <a:lnTo>
                  <a:pt x="4808554" y="311790"/>
                </a:lnTo>
                <a:lnTo>
                  <a:pt x="0" y="311790"/>
                </a:lnTo>
                <a:lnTo>
                  <a:pt x="0" y="0"/>
                </a:lnTo>
                <a:close/>
              </a:path>
            </a:pathLst>
          </a:custGeom>
          <a:blipFill>
            <a:blip r:embed="rId6"/>
            <a:stretch>
              <a:fillRect l="0" t="-340" r="0" b="-340"/>
            </a:stretch>
          </a:blipFill>
        </p:spPr>
      </p:sp>
      <p:sp>
        <p:nvSpPr>
          <p:cNvPr name="TextBox 28" id="28"/>
          <p:cNvSpPr txBox="true"/>
          <p:nvPr/>
        </p:nvSpPr>
        <p:spPr>
          <a:xfrm rot="0">
            <a:off x="1028700" y="3015456"/>
            <a:ext cx="11050905" cy="5989637"/>
          </a:xfrm>
          <a:prstGeom prst="rect">
            <a:avLst/>
          </a:prstGeom>
        </p:spPr>
        <p:txBody>
          <a:bodyPr anchor="t" rtlCol="false" tIns="0" lIns="0" bIns="0" rIns="0">
            <a:spAutoFit/>
          </a:bodyPr>
          <a:lstStyle/>
          <a:p>
            <a:pPr algn="l">
              <a:lnSpc>
                <a:spcPts val="3600"/>
              </a:lnSpc>
            </a:pPr>
            <a:r>
              <a:rPr lang="en-US" sz="3000">
                <a:solidFill>
                  <a:srgbClr val="000000"/>
                </a:solidFill>
                <a:latin typeface="Trebuchet MS"/>
                <a:ea typeface="Trebuchet MS"/>
                <a:cs typeface="Trebuchet MS"/>
                <a:sym typeface="Trebuchet MS"/>
              </a:rPr>
              <a:t>EMPLOYEE ID: Unique identifier for each employee in the organization.</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FIRST NAME: The first name of the employee.</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PAY ZONE: The pay zone or salary band to which the employee's compensation falls.</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DEPARTMENT TYPE: The broader category or type of department the employee's work is associated with.</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CURRENT EMPLOYEE RATING: The current rating or evaluation of the employee's overall performance.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933926" y="505681"/>
            <a:ext cx="5324475" cy="1270635"/>
          </a:xfrm>
          <a:prstGeom prst="rect">
            <a:avLst/>
          </a:prstGeom>
        </p:spPr>
        <p:txBody>
          <a:bodyPr anchor="t" rtlCol="false" tIns="0" lIns="0" bIns="0" rIns="0">
            <a:spAutoFit/>
          </a:bodyPr>
          <a:lstStyle/>
          <a:p>
            <a:pPr algn="l">
              <a:lnSpc>
                <a:spcPts val="9720"/>
              </a:lnSpc>
            </a:pPr>
            <a:r>
              <a:rPr lang="en-US" sz="8100" spc="-15">
                <a:solidFill>
                  <a:srgbClr val="000000"/>
                </a:solidFill>
                <a:latin typeface="Trebuchet MS"/>
                <a:ea typeface="Trebuchet MS"/>
                <a:cs typeface="Trebuchet MS"/>
                <a:sym typeface="Trebuchet MS"/>
              </a:rPr>
              <a:t>MODELLING</a:t>
            </a:r>
          </a:p>
        </p:txBody>
      </p:sp>
      <p:sp>
        <p:nvSpPr>
          <p:cNvPr name="Freeform 23" id="23"/>
          <p:cNvSpPr/>
          <p:nvPr/>
        </p:nvSpPr>
        <p:spPr>
          <a:xfrm flipH="false" flipV="false" rot="0">
            <a:off x="1299142" y="2955573"/>
            <a:ext cx="1537544" cy="325962"/>
          </a:xfrm>
          <a:custGeom>
            <a:avLst/>
            <a:gdLst/>
            <a:ahLst/>
            <a:cxnLst/>
            <a:rect r="r" b="b" t="t" l="l"/>
            <a:pathLst>
              <a:path h="325962" w="1537544">
                <a:moveTo>
                  <a:pt x="0" y="0"/>
                </a:moveTo>
                <a:lnTo>
                  <a:pt x="1537544" y="0"/>
                </a:lnTo>
                <a:lnTo>
                  <a:pt x="1537544" y="325962"/>
                </a:lnTo>
                <a:lnTo>
                  <a:pt x="0" y="325962"/>
                </a:lnTo>
                <a:lnTo>
                  <a:pt x="0" y="0"/>
                </a:lnTo>
                <a:close/>
              </a:path>
            </a:pathLst>
          </a:custGeom>
          <a:blipFill>
            <a:blip r:embed="rId2"/>
            <a:stretch>
              <a:fillRect l="0" t="-226" r="0" b="-226"/>
            </a:stretch>
          </a:blipFill>
        </p:spPr>
      </p:sp>
      <p:sp>
        <p:nvSpPr>
          <p:cNvPr name="Freeform 24" id="24"/>
          <p:cNvSpPr/>
          <p:nvPr/>
        </p:nvSpPr>
        <p:spPr>
          <a:xfrm flipH="false" flipV="false" rot="0">
            <a:off x="1299657" y="3869973"/>
            <a:ext cx="3422936" cy="325962"/>
          </a:xfrm>
          <a:custGeom>
            <a:avLst/>
            <a:gdLst/>
            <a:ahLst/>
            <a:cxnLst/>
            <a:rect r="r" b="b" t="t" l="l"/>
            <a:pathLst>
              <a:path h="325962" w="3422936">
                <a:moveTo>
                  <a:pt x="0" y="0"/>
                </a:moveTo>
                <a:lnTo>
                  <a:pt x="3422936" y="0"/>
                </a:lnTo>
                <a:lnTo>
                  <a:pt x="3422936" y="325962"/>
                </a:lnTo>
                <a:lnTo>
                  <a:pt x="0" y="325962"/>
                </a:lnTo>
                <a:lnTo>
                  <a:pt x="0" y="0"/>
                </a:lnTo>
                <a:close/>
              </a:path>
            </a:pathLst>
          </a:custGeom>
          <a:blipFill>
            <a:blip r:embed="rId3"/>
            <a:stretch>
              <a:fillRect l="0" t="-317" r="0" b="-317"/>
            </a:stretch>
          </a:blipFill>
        </p:spPr>
      </p:sp>
      <p:sp>
        <p:nvSpPr>
          <p:cNvPr name="Freeform 25" id="25"/>
          <p:cNvSpPr/>
          <p:nvPr/>
        </p:nvSpPr>
        <p:spPr>
          <a:xfrm flipH="false" flipV="false" rot="0">
            <a:off x="1299526" y="4784373"/>
            <a:ext cx="2608802" cy="325962"/>
          </a:xfrm>
          <a:custGeom>
            <a:avLst/>
            <a:gdLst/>
            <a:ahLst/>
            <a:cxnLst/>
            <a:rect r="r" b="b" t="t" l="l"/>
            <a:pathLst>
              <a:path h="325962" w="2608802">
                <a:moveTo>
                  <a:pt x="0" y="0"/>
                </a:moveTo>
                <a:lnTo>
                  <a:pt x="2608802" y="0"/>
                </a:lnTo>
                <a:lnTo>
                  <a:pt x="2608802" y="325962"/>
                </a:lnTo>
                <a:lnTo>
                  <a:pt x="0" y="325962"/>
                </a:lnTo>
                <a:lnTo>
                  <a:pt x="0" y="0"/>
                </a:lnTo>
                <a:close/>
              </a:path>
            </a:pathLst>
          </a:custGeom>
          <a:blipFill>
            <a:blip r:embed="rId4"/>
            <a:stretch>
              <a:fillRect l="0" t="-294" r="0" b="-294"/>
            </a:stretch>
          </a:blipFill>
        </p:spPr>
      </p:sp>
      <p:sp>
        <p:nvSpPr>
          <p:cNvPr name="Freeform 26" id="26"/>
          <p:cNvSpPr/>
          <p:nvPr/>
        </p:nvSpPr>
        <p:spPr>
          <a:xfrm flipH="false" flipV="false" rot="0">
            <a:off x="1299477" y="6155973"/>
            <a:ext cx="2237764" cy="325962"/>
          </a:xfrm>
          <a:custGeom>
            <a:avLst/>
            <a:gdLst/>
            <a:ahLst/>
            <a:cxnLst/>
            <a:rect r="r" b="b" t="t" l="l"/>
            <a:pathLst>
              <a:path h="325962" w="2237764">
                <a:moveTo>
                  <a:pt x="0" y="0"/>
                </a:moveTo>
                <a:lnTo>
                  <a:pt x="2237765" y="0"/>
                </a:lnTo>
                <a:lnTo>
                  <a:pt x="2237765" y="325962"/>
                </a:lnTo>
                <a:lnTo>
                  <a:pt x="0" y="325962"/>
                </a:lnTo>
                <a:lnTo>
                  <a:pt x="0" y="0"/>
                </a:lnTo>
                <a:close/>
              </a:path>
            </a:pathLst>
          </a:custGeom>
          <a:blipFill>
            <a:blip r:embed="rId5"/>
            <a:stretch>
              <a:fillRect l="0" t="-285" r="0" b="-285"/>
            </a:stretch>
          </a:blipFill>
        </p:spPr>
      </p:sp>
      <p:sp>
        <p:nvSpPr>
          <p:cNvPr name="Freeform 27" id="27"/>
          <p:cNvSpPr/>
          <p:nvPr/>
        </p:nvSpPr>
        <p:spPr>
          <a:xfrm flipH="false" flipV="false" rot="0">
            <a:off x="1284846" y="7070373"/>
            <a:ext cx="1195603" cy="325962"/>
          </a:xfrm>
          <a:custGeom>
            <a:avLst/>
            <a:gdLst/>
            <a:ahLst/>
            <a:cxnLst/>
            <a:rect r="r" b="b" t="t" l="l"/>
            <a:pathLst>
              <a:path h="325962" w="1195603">
                <a:moveTo>
                  <a:pt x="0" y="0"/>
                </a:moveTo>
                <a:lnTo>
                  <a:pt x="1195603" y="0"/>
                </a:lnTo>
                <a:lnTo>
                  <a:pt x="1195603" y="325962"/>
                </a:lnTo>
                <a:lnTo>
                  <a:pt x="0" y="325962"/>
                </a:lnTo>
                <a:lnTo>
                  <a:pt x="0" y="0"/>
                </a:lnTo>
                <a:close/>
              </a:path>
            </a:pathLst>
          </a:custGeom>
          <a:blipFill>
            <a:blip r:embed="rId6"/>
            <a:stretch>
              <a:fillRect l="0" t="-215" r="0" b="-215"/>
            </a:stretch>
          </a:blipFill>
        </p:spPr>
      </p:sp>
      <p:sp>
        <p:nvSpPr>
          <p:cNvPr name="TextBox 28" id="28"/>
          <p:cNvSpPr txBox="true"/>
          <p:nvPr/>
        </p:nvSpPr>
        <p:spPr>
          <a:xfrm rot="0">
            <a:off x="1252060" y="2848705"/>
            <a:ext cx="12328207" cy="5073331"/>
          </a:xfrm>
          <a:prstGeom prst="rect">
            <a:avLst/>
          </a:prstGeom>
        </p:spPr>
        <p:txBody>
          <a:bodyPr anchor="t" rtlCol="false" tIns="0" lIns="0" bIns="0" rIns="0">
            <a:spAutoFit/>
          </a:bodyPr>
          <a:lstStyle/>
          <a:p>
            <a:pPr algn="l">
              <a:lnSpc>
                <a:spcPts val="3600"/>
              </a:lnSpc>
            </a:pPr>
            <a:r>
              <a:rPr lang="en-US" sz="3000">
                <a:solidFill>
                  <a:srgbClr val="000000"/>
                </a:solidFill>
                <a:latin typeface="Trebuchet MS"/>
                <a:ea typeface="Trebuchet MS"/>
                <a:cs typeface="Trebuchet MS"/>
                <a:sym typeface="Trebuchet MS"/>
              </a:rPr>
              <a:t>DATA SET: Kaggle, Employee dataset.</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FEATURE SELECTION: Slicer, Conditional Formatting, Designing.</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DATA CLEANING: Missing values, Irrelevant data, Correct Errors, Remove Unnecessary Columns and Rows.</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PIVOT TABLE: Employee ID, First Name, Performance Score.</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CHART: Report of Employee Performance based on their Employee Id is represent in Values and Performance Score presented as Column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DAGQWPFS-iA</dc:identifier>
  <dcterms:modified xsi:type="dcterms:W3CDTF">2011-08-01T06:04:30Z</dcterms:modified>
  <cp:revision>1</cp:revision>
  <dc:title>DOC-20240903-WA0018..pptx</dc:title>
</cp:coreProperties>
</file>