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Lst>
  <p:sldSz cy="5143500" cx="9144000"/>
  <p:notesSz cx="6858000" cy="9144000"/>
  <p:embeddedFontLst>
    <p:embeddedFont>
      <p:font typeface="PT Sans Narrow"/>
      <p:regular r:id="rId40"/>
      <p:bold r:id="rId41"/>
    </p:embeddedFont>
    <p:embeddedFont>
      <p:font typeface="Open Sans"/>
      <p:regular r:id="rId42"/>
      <p:bold r:id="rId43"/>
      <p:italic r:id="rId44"/>
      <p:boldItalic r:id="rId4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PTSansNarrow-regular.fntdata"/><Relationship Id="rId20" Type="http://schemas.openxmlformats.org/officeDocument/2006/relationships/slide" Target="slides/slide15.xml"/><Relationship Id="rId42" Type="http://schemas.openxmlformats.org/officeDocument/2006/relationships/font" Target="fonts/OpenSans-regular.fntdata"/><Relationship Id="rId41" Type="http://schemas.openxmlformats.org/officeDocument/2006/relationships/font" Target="fonts/PTSansNarrow-bold.fntdata"/><Relationship Id="rId22" Type="http://schemas.openxmlformats.org/officeDocument/2006/relationships/slide" Target="slides/slide17.xml"/><Relationship Id="rId44" Type="http://schemas.openxmlformats.org/officeDocument/2006/relationships/font" Target="fonts/OpenSans-italic.fntdata"/><Relationship Id="rId21" Type="http://schemas.openxmlformats.org/officeDocument/2006/relationships/slide" Target="slides/slide16.xml"/><Relationship Id="rId43" Type="http://schemas.openxmlformats.org/officeDocument/2006/relationships/font" Target="fonts/OpenSans-bold.fntdata"/><Relationship Id="rId24" Type="http://schemas.openxmlformats.org/officeDocument/2006/relationships/slide" Target="slides/slide19.xml"/><Relationship Id="rId23" Type="http://schemas.openxmlformats.org/officeDocument/2006/relationships/slide" Target="slides/slide18.xml"/><Relationship Id="rId45" Type="http://schemas.openxmlformats.org/officeDocument/2006/relationships/font" Target="fonts/OpenSans-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135636c2b19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135636c2b19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12df4d29062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12df4d29062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12df4d29062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12df4d29062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13ead170443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13ead170443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13ead170443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13ead170443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12df4d29062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12df4d29062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12df4d29062_1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12df4d29062_1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12df4d29062_1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12df4d29062_1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13ead170443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13ead170443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13ead170443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13ead170443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28a0f7c791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128a0f7c791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12df4d29062_1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12df4d29062_1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12df4d29062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12df4d29062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12df4d29062_1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12df4d29062_1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13ead170443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13ead170443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13ead170443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13ead170443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13ead170443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13ead170443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13ead170443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13ead170443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12df4d29062_1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12df4d29062_1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129f53eb8a7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129f53eb8a7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129f53eb8a7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129f53eb8a7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128a0f7c791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128a0f7c79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129f53eb8a7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129f53eb8a7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12add9cea3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12add9cea3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12ae18a2b6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12ae18a2b6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12add9cea36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12add9cea36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129f53eb8a7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129f53eb8a7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13ead17044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13ead17044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129f53eb8a7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129f53eb8a7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2df4d29062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2df4d29062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2df4d29062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12df4d29062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13ead170443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13ead170443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13ead170443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13ead170443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7.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8.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10.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1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en.wikipedia.org/wiki/Diagram" TargetMode="External"/><Relationship Id="rId4" Type="http://schemas.openxmlformats.org/officeDocument/2006/relationships/hyperlink" Target="https://en.wikipedia.org/wiki/System" TargetMode="External"/><Relationship Id="rId5" Type="http://schemas.openxmlformats.org/officeDocument/2006/relationships/image" Target="../media/image1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3"/>
          <p:cNvSpPr txBox="1"/>
          <p:nvPr>
            <p:ph type="ctrTitle"/>
          </p:nvPr>
        </p:nvSpPr>
        <p:spPr>
          <a:xfrm>
            <a:off x="1004150" y="1981652"/>
            <a:ext cx="7136700" cy="792600"/>
          </a:xfrm>
          <a:prstGeom prst="rect">
            <a:avLst/>
          </a:prstGeom>
        </p:spPr>
        <p:txBody>
          <a:bodyPr anchorCtr="0" anchor="b" bIns="91425" lIns="91425" spcFirstLastPara="1" rIns="91425" wrap="square" tIns="91425">
            <a:noAutofit/>
          </a:bodyPr>
          <a:lstStyle/>
          <a:p>
            <a:pPr indent="0" lvl="0" marL="457200" rtl="0" algn="ctr">
              <a:lnSpc>
                <a:spcPct val="150000"/>
              </a:lnSpc>
              <a:spcBef>
                <a:spcPts val="0"/>
              </a:spcBef>
              <a:spcAft>
                <a:spcPts val="1000"/>
              </a:spcAft>
              <a:buNone/>
            </a:pPr>
            <a:r>
              <a:rPr lang="en" sz="2900">
                <a:solidFill>
                  <a:srgbClr val="000000"/>
                </a:solidFill>
                <a:latin typeface="Times New Roman"/>
                <a:ea typeface="Times New Roman"/>
                <a:cs typeface="Times New Roman"/>
                <a:sym typeface="Times New Roman"/>
              </a:rPr>
              <a:t>Semantically Similar Question Detection</a:t>
            </a:r>
            <a:endParaRPr sz="6500"/>
          </a:p>
        </p:txBody>
      </p:sp>
      <p:sp>
        <p:nvSpPr>
          <p:cNvPr id="67" name="Google Shape;67;p13"/>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fontScale="40000" lnSpcReduction="20000"/>
          </a:bodyPr>
          <a:lstStyle/>
          <a:p>
            <a:pPr indent="0" lvl="0" marL="457200" rtl="0" algn="ctr">
              <a:lnSpc>
                <a:spcPct val="150000"/>
              </a:lnSpc>
              <a:spcBef>
                <a:spcPts val="0"/>
              </a:spcBef>
              <a:spcAft>
                <a:spcPts val="0"/>
              </a:spcAft>
              <a:buNone/>
            </a:pPr>
            <a:r>
              <a:rPr b="1" lang="en" sz="4479">
                <a:solidFill>
                  <a:srgbClr val="000000"/>
                </a:solidFill>
                <a:latin typeface="Times New Roman"/>
                <a:ea typeface="Times New Roman"/>
                <a:cs typeface="Times New Roman"/>
                <a:sym typeface="Times New Roman"/>
              </a:rPr>
              <a:t>CPG No.  277</a:t>
            </a:r>
            <a:endParaRPr sz="4279">
              <a:solidFill>
                <a:srgbClr val="000000"/>
              </a:solidFill>
              <a:latin typeface="Times New Roman"/>
              <a:ea typeface="Times New Roman"/>
              <a:cs typeface="Times New Roman"/>
              <a:sym typeface="Times New Roman"/>
            </a:endParaRPr>
          </a:p>
          <a:p>
            <a:pPr indent="0" lvl="0" marL="0" rtl="0" algn="ctr">
              <a:spcBef>
                <a:spcPts val="100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2"/>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Methodology</a:t>
            </a:r>
            <a:endParaRPr/>
          </a:p>
          <a:p>
            <a:pPr indent="0" lvl="0" marL="0" rtl="0" algn="l">
              <a:spcBef>
                <a:spcPts val="0"/>
              </a:spcBef>
              <a:spcAft>
                <a:spcPts val="0"/>
              </a:spcAft>
              <a:buNone/>
            </a:pPr>
            <a:r>
              <a:t/>
            </a:r>
            <a:endParaRPr/>
          </a:p>
        </p:txBody>
      </p:sp>
      <p:sp>
        <p:nvSpPr>
          <p:cNvPr id="121" name="Google Shape;121;p22"/>
          <p:cNvSpPr txBox="1"/>
          <p:nvPr>
            <p:ph idx="1" type="body"/>
          </p:nvPr>
        </p:nvSpPr>
        <p:spPr>
          <a:xfrm>
            <a:off x="311700" y="1189900"/>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arenR"/>
            </a:pPr>
            <a:r>
              <a:rPr lang="en"/>
              <a:t>Bag of words</a:t>
            </a:r>
            <a:endParaRPr/>
          </a:p>
          <a:p>
            <a:pPr indent="-342900" lvl="0" marL="457200" rtl="0" algn="l">
              <a:spcBef>
                <a:spcPts val="0"/>
              </a:spcBef>
              <a:spcAft>
                <a:spcPts val="0"/>
              </a:spcAft>
              <a:buSzPts val="1800"/>
              <a:buAutoNum type="arabicParenR"/>
            </a:pPr>
            <a:r>
              <a:rPr lang="en"/>
              <a:t>TF-Idf</a:t>
            </a:r>
            <a:endParaRPr/>
          </a:p>
          <a:p>
            <a:pPr indent="-342900" lvl="0" marL="457200" rtl="0" algn="l">
              <a:spcBef>
                <a:spcPts val="0"/>
              </a:spcBef>
              <a:spcAft>
                <a:spcPts val="0"/>
              </a:spcAft>
              <a:buSzPts val="1800"/>
              <a:buAutoNum type="arabicParenR"/>
            </a:pPr>
            <a:r>
              <a:rPr lang="en"/>
              <a:t>Word2Vec</a:t>
            </a:r>
            <a:endParaRPr/>
          </a:p>
          <a:p>
            <a:pPr indent="-342900" lvl="0" marL="457200" rtl="0" algn="l">
              <a:spcBef>
                <a:spcPts val="0"/>
              </a:spcBef>
              <a:spcAft>
                <a:spcPts val="0"/>
              </a:spcAft>
              <a:buSzPts val="1800"/>
              <a:buAutoNum type="arabicParenR"/>
            </a:pPr>
            <a:r>
              <a:rPr lang="en"/>
              <a:t>Glove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3"/>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Bag of Words</a:t>
            </a:r>
            <a:endParaRPr/>
          </a:p>
        </p:txBody>
      </p:sp>
      <p:sp>
        <p:nvSpPr>
          <p:cNvPr id="127" name="Google Shape;127;p23"/>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rgbClr val="131417"/>
              </a:buClr>
              <a:buSzPts val="1800"/>
              <a:buFont typeface="Arial"/>
              <a:buChar char="●"/>
            </a:pPr>
            <a:r>
              <a:rPr lang="en">
                <a:solidFill>
                  <a:srgbClr val="131417"/>
                </a:solidFill>
                <a:highlight>
                  <a:schemeClr val="lt1"/>
                </a:highlight>
                <a:latin typeface="Arial"/>
                <a:ea typeface="Arial"/>
                <a:cs typeface="Arial"/>
                <a:sym typeface="Arial"/>
              </a:rPr>
              <a:t>Bag of Words model is used to preprocess the text by converting it into a </a:t>
            </a:r>
            <a:r>
              <a:rPr i="1" lang="en">
                <a:solidFill>
                  <a:srgbClr val="131417"/>
                </a:solidFill>
                <a:highlight>
                  <a:schemeClr val="lt1"/>
                </a:highlight>
                <a:latin typeface="Arial"/>
                <a:ea typeface="Arial"/>
                <a:cs typeface="Arial"/>
                <a:sym typeface="Arial"/>
              </a:rPr>
              <a:t>bag of words</a:t>
            </a:r>
            <a:r>
              <a:rPr lang="en">
                <a:solidFill>
                  <a:srgbClr val="131417"/>
                </a:solidFill>
                <a:highlight>
                  <a:schemeClr val="lt1"/>
                </a:highlight>
                <a:latin typeface="Arial"/>
                <a:ea typeface="Arial"/>
                <a:cs typeface="Arial"/>
                <a:sym typeface="Arial"/>
              </a:rPr>
              <a:t>, which keeps a count of the total occurrences of most frequently used words.</a:t>
            </a:r>
            <a:endParaRPr>
              <a:solidFill>
                <a:srgbClr val="131417"/>
              </a:solidFill>
              <a:highlight>
                <a:schemeClr val="lt1"/>
              </a:highlight>
              <a:latin typeface="Arial"/>
              <a:ea typeface="Arial"/>
              <a:cs typeface="Arial"/>
              <a:sym typeface="Arial"/>
            </a:endParaRPr>
          </a:p>
          <a:p>
            <a:pPr indent="-342900" lvl="0" marL="457200" rtl="0" algn="l">
              <a:spcBef>
                <a:spcPts val="0"/>
              </a:spcBef>
              <a:spcAft>
                <a:spcPts val="0"/>
              </a:spcAft>
              <a:buClr>
                <a:srgbClr val="131417"/>
              </a:buClr>
              <a:buSzPts val="1800"/>
              <a:buFont typeface="Arial"/>
              <a:buChar char="●"/>
            </a:pPr>
            <a:r>
              <a:rPr lang="en">
                <a:solidFill>
                  <a:srgbClr val="131417"/>
                </a:solidFill>
                <a:highlight>
                  <a:srgbClr val="FFFFFF"/>
                </a:highlight>
                <a:latin typeface="Arial"/>
                <a:ea typeface="Arial"/>
                <a:cs typeface="Arial"/>
                <a:sym typeface="Arial"/>
              </a:rPr>
              <a:t>In this approach, we use the tokenized words for each observation and find out the frequency of each token.</a:t>
            </a:r>
            <a:endParaRPr>
              <a:solidFill>
                <a:srgbClr val="131417"/>
              </a:solidFill>
              <a:highlight>
                <a:schemeClr val="lt1"/>
              </a:highlight>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pic>
        <p:nvPicPr>
          <p:cNvPr id="132" name="Google Shape;132;p24"/>
          <p:cNvPicPr preferRelativeResize="0"/>
          <p:nvPr/>
        </p:nvPicPr>
        <p:blipFill rotWithShape="1">
          <a:blip r:embed="rId3">
            <a:alphaModFix/>
          </a:blip>
          <a:srcRect b="-2109" l="0" r="0" t="2110"/>
          <a:stretch/>
        </p:blipFill>
        <p:spPr>
          <a:xfrm>
            <a:off x="440600" y="118138"/>
            <a:ext cx="8338800" cy="49072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pic>
        <p:nvPicPr>
          <p:cNvPr id="137" name="Google Shape;137;p25"/>
          <p:cNvPicPr preferRelativeResize="0"/>
          <p:nvPr/>
        </p:nvPicPr>
        <p:blipFill>
          <a:blip r:embed="rId3">
            <a:alphaModFix/>
          </a:blip>
          <a:stretch>
            <a:fillRect/>
          </a:stretch>
        </p:blipFill>
        <p:spPr>
          <a:xfrm>
            <a:off x="840225" y="75975"/>
            <a:ext cx="7367974" cy="495287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pic>
        <p:nvPicPr>
          <p:cNvPr id="142" name="Google Shape;142;p26"/>
          <p:cNvPicPr preferRelativeResize="0"/>
          <p:nvPr/>
        </p:nvPicPr>
        <p:blipFill>
          <a:blip r:embed="rId3">
            <a:alphaModFix/>
          </a:blip>
          <a:stretch>
            <a:fillRect/>
          </a:stretch>
        </p:blipFill>
        <p:spPr>
          <a:xfrm>
            <a:off x="45638" y="688391"/>
            <a:ext cx="9052725" cy="352245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7"/>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Advantages and drawbacks of BoW</a:t>
            </a:r>
            <a:endParaRPr/>
          </a:p>
        </p:txBody>
      </p:sp>
      <p:sp>
        <p:nvSpPr>
          <p:cNvPr id="148" name="Google Shape;148;p27"/>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Arial"/>
                <a:ea typeface="Arial"/>
                <a:cs typeface="Arial"/>
                <a:sym typeface="Arial"/>
              </a:rPr>
              <a:t>Advantages:</a:t>
            </a:r>
            <a:endParaRPr>
              <a:latin typeface="Arial"/>
              <a:ea typeface="Arial"/>
              <a:cs typeface="Arial"/>
              <a:sym typeface="Arial"/>
            </a:endParaRPr>
          </a:p>
          <a:p>
            <a:pPr indent="-323850" lvl="0" marL="457200" rtl="0" algn="l">
              <a:spcBef>
                <a:spcPts val="1200"/>
              </a:spcBef>
              <a:spcAft>
                <a:spcPts val="0"/>
              </a:spcAft>
              <a:buClr>
                <a:srgbClr val="494949"/>
              </a:buClr>
              <a:buSzPts val="1500"/>
              <a:buFont typeface="Arial"/>
              <a:buChar char="●"/>
            </a:pPr>
            <a:r>
              <a:rPr lang="en" sz="1500">
                <a:solidFill>
                  <a:srgbClr val="494949"/>
                </a:solidFill>
                <a:highlight>
                  <a:srgbClr val="FFFFFF"/>
                </a:highlight>
                <a:latin typeface="Arial"/>
                <a:ea typeface="Arial"/>
                <a:cs typeface="Arial"/>
                <a:sym typeface="Arial"/>
              </a:rPr>
              <a:t>It is particularly helpful when we are working on a few documents and they are very domain-specific.</a:t>
            </a:r>
            <a:endParaRPr sz="1500">
              <a:solidFill>
                <a:srgbClr val="494949"/>
              </a:solidFill>
              <a:highlight>
                <a:srgbClr val="FFFFFF"/>
              </a:highlight>
              <a:latin typeface="Arial"/>
              <a:ea typeface="Arial"/>
              <a:cs typeface="Arial"/>
              <a:sym typeface="Arial"/>
            </a:endParaRPr>
          </a:p>
          <a:p>
            <a:pPr indent="-323850" lvl="0" marL="457200" rtl="0" algn="l">
              <a:spcBef>
                <a:spcPts val="0"/>
              </a:spcBef>
              <a:spcAft>
                <a:spcPts val="0"/>
              </a:spcAft>
              <a:buClr>
                <a:srgbClr val="494949"/>
              </a:buClr>
              <a:buSzPts val="1500"/>
              <a:buFont typeface="Arial"/>
              <a:buChar char="●"/>
            </a:pPr>
            <a:r>
              <a:rPr lang="en" sz="1500">
                <a:solidFill>
                  <a:srgbClr val="494949"/>
                </a:solidFill>
                <a:highlight>
                  <a:srgbClr val="FFFFFF"/>
                </a:highlight>
                <a:latin typeface="Arial"/>
                <a:ea typeface="Arial"/>
                <a:cs typeface="Arial"/>
                <a:sym typeface="Arial"/>
              </a:rPr>
              <a:t>Get an idea of the performance of their work before proceeding to better word embeddings.</a:t>
            </a:r>
            <a:endParaRPr sz="1500">
              <a:solidFill>
                <a:srgbClr val="494949"/>
              </a:solidFill>
              <a:highlight>
                <a:srgbClr val="FFFFFF"/>
              </a:highlight>
              <a:latin typeface="Arial"/>
              <a:ea typeface="Arial"/>
              <a:cs typeface="Arial"/>
              <a:sym typeface="Arial"/>
            </a:endParaRPr>
          </a:p>
          <a:p>
            <a:pPr indent="0" lvl="0" marL="0" rtl="0" algn="l">
              <a:spcBef>
                <a:spcPts val="1200"/>
              </a:spcBef>
              <a:spcAft>
                <a:spcPts val="0"/>
              </a:spcAft>
              <a:buNone/>
            </a:pPr>
            <a:r>
              <a:rPr lang="en">
                <a:solidFill>
                  <a:srgbClr val="494949"/>
                </a:solidFill>
                <a:highlight>
                  <a:srgbClr val="FFFFFF"/>
                </a:highlight>
                <a:latin typeface="Arial"/>
                <a:ea typeface="Arial"/>
                <a:cs typeface="Arial"/>
                <a:sym typeface="Arial"/>
              </a:rPr>
              <a:t>Disadvantages:</a:t>
            </a:r>
            <a:endParaRPr>
              <a:solidFill>
                <a:srgbClr val="494949"/>
              </a:solidFill>
              <a:highlight>
                <a:srgbClr val="FFFFFF"/>
              </a:highlight>
              <a:latin typeface="Arial"/>
              <a:ea typeface="Arial"/>
              <a:cs typeface="Arial"/>
              <a:sym typeface="Arial"/>
            </a:endParaRPr>
          </a:p>
          <a:p>
            <a:pPr indent="-323850" lvl="0" marL="457200" rtl="0" algn="l">
              <a:spcBef>
                <a:spcPts val="1200"/>
              </a:spcBef>
              <a:spcAft>
                <a:spcPts val="0"/>
              </a:spcAft>
              <a:buClr>
                <a:srgbClr val="292929"/>
              </a:buClr>
              <a:buSzPts val="1500"/>
              <a:buFont typeface="Arial"/>
              <a:buChar char="●"/>
            </a:pPr>
            <a:r>
              <a:rPr lang="en" sz="1500">
                <a:solidFill>
                  <a:srgbClr val="292929"/>
                </a:solidFill>
                <a:highlight>
                  <a:srgbClr val="FFFFFF"/>
                </a:highlight>
                <a:latin typeface="Arial"/>
                <a:ea typeface="Arial"/>
                <a:cs typeface="Arial"/>
                <a:sym typeface="Arial"/>
              </a:rPr>
              <a:t>It won’t provide any semantic information about the words. </a:t>
            </a:r>
            <a:endParaRPr sz="1500">
              <a:solidFill>
                <a:srgbClr val="292929"/>
              </a:solidFill>
              <a:highlight>
                <a:srgbClr val="FFFFFF"/>
              </a:highlight>
              <a:latin typeface="Arial"/>
              <a:ea typeface="Arial"/>
              <a:cs typeface="Arial"/>
              <a:sym typeface="Arial"/>
            </a:endParaRPr>
          </a:p>
          <a:p>
            <a:pPr indent="-323850" lvl="0" marL="457200" rtl="0" algn="l">
              <a:spcBef>
                <a:spcPts val="0"/>
              </a:spcBef>
              <a:spcAft>
                <a:spcPts val="0"/>
              </a:spcAft>
              <a:buClr>
                <a:srgbClr val="292929"/>
              </a:buClr>
              <a:buSzPts val="1500"/>
              <a:buFont typeface="Arial"/>
              <a:buChar char="●"/>
            </a:pPr>
            <a:r>
              <a:rPr lang="en" sz="1500">
                <a:solidFill>
                  <a:srgbClr val="292929"/>
                </a:solidFill>
                <a:highlight>
                  <a:srgbClr val="FFFFFF"/>
                </a:highlight>
                <a:latin typeface="Arial"/>
                <a:ea typeface="Arial"/>
                <a:cs typeface="Arial"/>
                <a:sym typeface="Arial"/>
              </a:rPr>
              <a:t>It only gives how many times has word occurred in a sentence and not its location or correlation with other words in the sentence.</a:t>
            </a:r>
            <a:endParaRPr sz="1500">
              <a:solidFill>
                <a:srgbClr val="494949"/>
              </a:solidFill>
              <a:highlight>
                <a:srgbClr val="FFFFFF"/>
              </a:highlight>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8"/>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TF-IDF</a:t>
            </a:r>
            <a:endParaRPr/>
          </a:p>
        </p:txBody>
      </p:sp>
      <p:sp>
        <p:nvSpPr>
          <p:cNvPr id="154" name="Google Shape;154;p28"/>
          <p:cNvSpPr txBox="1"/>
          <p:nvPr>
            <p:ph idx="1" type="body"/>
          </p:nvPr>
        </p:nvSpPr>
        <p:spPr>
          <a:xfrm>
            <a:off x="311700" y="1266325"/>
            <a:ext cx="8520600" cy="33027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en" sz="1500">
                <a:solidFill>
                  <a:srgbClr val="292929"/>
                </a:solidFill>
                <a:highlight>
                  <a:srgbClr val="FFFFFF"/>
                </a:highlight>
                <a:latin typeface="Georgia"/>
                <a:ea typeface="Georgia"/>
                <a:cs typeface="Georgia"/>
                <a:sym typeface="Georgia"/>
              </a:rPr>
              <a:t>TF: Term Frequency</a:t>
            </a:r>
            <a:r>
              <a:rPr lang="en" sz="1500">
                <a:solidFill>
                  <a:srgbClr val="292929"/>
                </a:solidFill>
                <a:highlight>
                  <a:srgbClr val="FFFFFF"/>
                </a:highlight>
                <a:latin typeface="Georgia"/>
                <a:ea typeface="Georgia"/>
                <a:cs typeface="Georgia"/>
                <a:sym typeface="Georgia"/>
              </a:rPr>
              <a:t>, which measures how frequently a term occurs in a document. Since every document is different in length, it is possible that a term would appear much more times in long documents than shorter ones.</a:t>
            </a:r>
            <a:endParaRPr sz="1500">
              <a:solidFill>
                <a:srgbClr val="292929"/>
              </a:solidFill>
              <a:highlight>
                <a:srgbClr val="FFFFFF"/>
              </a:highlight>
              <a:latin typeface="Georgia"/>
              <a:ea typeface="Georgia"/>
              <a:cs typeface="Georgia"/>
              <a:sym typeface="Georgia"/>
            </a:endParaRPr>
          </a:p>
          <a:p>
            <a:pPr indent="0" lvl="0" marL="0" rtl="0" algn="l">
              <a:spcBef>
                <a:spcPts val="1200"/>
              </a:spcBef>
              <a:spcAft>
                <a:spcPts val="0"/>
              </a:spcAft>
              <a:buNone/>
            </a:pPr>
            <a:r>
              <a:rPr b="1" lang="en" sz="1500">
                <a:solidFill>
                  <a:srgbClr val="292929"/>
                </a:solidFill>
                <a:highlight>
                  <a:srgbClr val="FFFFFF"/>
                </a:highlight>
                <a:latin typeface="Georgia"/>
                <a:ea typeface="Georgia"/>
                <a:cs typeface="Georgia"/>
                <a:sym typeface="Georgia"/>
              </a:rPr>
              <a:t>TF(t) = (Number of times term t appears in a document) / (Total number of terms in the document)</a:t>
            </a:r>
            <a:endParaRPr b="1" sz="1500">
              <a:solidFill>
                <a:srgbClr val="292929"/>
              </a:solidFill>
              <a:highlight>
                <a:srgbClr val="FFFFFF"/>
              </a:highlight>
              <a:latin typeface="Georgia"/>
              <a:ea typeface="Georgia"/>
              <a:cs typeface="Georgia"/>
              <a:sym typeface="Georgia"/>
            </a:endParaRPr>
          </a:p>
          <a:p>
            <a:pPr indent="0" lvl="0" marL="0" rtl="0" algn="l">
              <a:spcBef>
                <a:spcPts val="1200"/>
              </a:spcBef>
              <a:spcAft>
                <a:spcPts val="0"/>
              </a:spcAft>
              <a:buNone/>
            </a:pPr>
            <a:r>
              <a:rPr b="1" lang="en" sz="1500">
                <a:solidFill>
                  <a:srgbClr val="292929"/>
                </a:solidFill>
                <a:highlight>
                  <a:srgbClr val="FFFFFF"/>
                </a:highlight>
                <a:latin typeface="Georgia"/>
                <a:ea typeface="Georgia"/>
                <a:cs typeface="Georgia"/>
                <a:sym typeface="Georgia"/>
              </a:rPr>
              <a:t>IDF: Inverse Document Frequency</a:t>
            </a:r>
            <a:r>
              <a:rPr lang="en" sz="1500">
                <a:solidFill>
                  <a:srgbClr val="292929"/>
                </a:solidFill>
                <a:highlight>
                  <a:srgbClr val="FFFFFF"/>
                </a:highlight>
                <a:latin typeface="Georgia"/>
                <a:ea typeface="Georgia"/>
                <a:cs typeface="Georgia"/>
                <a:sym typeface="Georgia"/>
              </a:rPr>
              <a:t>, which measures how important a term is. While computing TF, all terms are considered equally important. However it is known that certain terms, such as “is”, “of”, and “that”, may appear a lot of times but have little importance. </a:t>
            </a:r>
            <a:endParaRPr sz="1500">
              <a:solidFill>
                <a:srgbClr val="292929"/>
              </a:solidFill>
              <a:highlight>
                <a:srgbClr val="FFFFFF"/>
              </a:highlight>
              <a:latin typeface="Georgia"/>
              <a:ea typeface="Georgia"/>
              <a:cs typeface="Georgia"/>
              <a:sym typeface="Georgia"/>
            </a:endParaRPr>
          </a:p>
          <a:p>
            <a:pPr indent="0" lvl="0" marL="0" rtl="0" algn="l">
              <a:spcBef>
                <a:spcPts val="1200"/>
              </a:spcBef>
              <a:spcAft>
                <a:spcPts val="0"/>
              </a:spcAft>
              <a:buNone/>
            </a:pPr>
            <a:r>
              <a:rPr b="1" lang="en" sz="1500">
                <a:solidFill>
                  <a:srgbClr val="292929"/>
                </a:solidFill>
                <a:highlight>
                  <a:srgbClr val="FFFFFF"/>
                </a:highlight>
                <a:latin typeface="Georgia"/>
                <a:ea typeface="Georgia"/>
                <a:cs typeface="Georgia"/>
                <a:sym typeface="Georgia"/>
              </a:rPr>
              <a:t>IDF(t) = log_e(Total number of documents / Number of documents with term t in it)</a:t>
            </a:r>
            <a:endParaRPr sz="1500">
              <a:solidFill>
                <a:srgbClr val="292929"/>
              </a:solidFill>
              <a:highlight>
                <a:srgbClr val="FFFFFF"/>
              </a:highlight>
              <a:latin typeface="Georgia"/>
              <a:ea typeface="Georgia"/>
              <a:cs typeface="Georgia"/>
              <a:sym typeface="Georgia"/>
            </a:endParaRPr>
          </a:p>
          <a:p>
            <a:pPr indent="0" lvl="0" marL="0" rtl="0" algn="l">
              <a:spcBef>
                <a:spcPts val="1200"/>
              </a:spcBef>
              <a:spcAft>
                <a:spcPts val="1200"/>
              </a:spcAft>
              <a:buNone/>
            </a:pPr>
            <a:r>
              <a:t/>
            </a:r>
            <a:endParaRPr sz="1500">
              <a:solidFill>
                <a:srgbClr val="292929"/>
              </a:solidFill>
              <a:highlight>
                <a:srgbClr val="FFFFFF"/>
              </a:highlight>
              <a:latin typeface="Georgia"/>
              <a:ea typeface="Georgia"/>
              <a:cs typeface="Georgia"/>
              <a:sym typeface="Georgia"/>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pic>
        <p:nvPicPr>
          <p:cNvPr id="159" name="Google Shape;159;p29"/>
          <p:cNvPicPr preferRelativeResize="0"/>
          <p:nvPr/>
        </p:nvPicPr>
        <p:blipFill>
          <a:blip r:embed="rId3">
            <a:alphaModFix/>
          </a:blip>
          <a:stretch>
            <a:fillRect/>
          </a:stretch>
        </p:blipFill>
        <p:spPr>
          <a:xfrm>
            <a:off x="780550" y="152400"/>
            <a:ext cx="7762875" cy="48387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pic>
        <p:nvPicPr>
          <p:cNvPr id="164" name="Google Shape;164;p30"/>
          <p:cNvPicPr preferRelativeResize="0"/>
          <p:nvPr/>
        </p:nvPicPr>
        <p:blipFill>
          <a:blip r:embed="rId3">
            <a:alphaModFix/>
          </a:blip>
          <a:stretch>
            <a:fillRect/>
          </a:stretch>
        </p:blipFill>
        <p:spPr>
          <a:xfrm>
            <a:off x="380475" y="30575"/>
            <a:ext cx="8549476" cy="5044151"/>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pic>
        <p:nvPicPr>
          <p:cNvPr id="169" name="Google Shape;169;p31"/>
          <p:cNvPicPr preferRelativeResize="0"/>
          <p:nvPr/>
        </p:nvPicPr>
        <p:blipFill>
          <a:blip r:embed="rId3">
            <a:alphaModFix/>
          </a:blip>
          <a:stretch>
            <a:fillRect/>
          </a:stretch>
        </p:blipFill>
        <p:spPr>
          <a:xfrm>
            <a:off x="53050" y="404625"/>
            <a:ext cx="8839201" cy="39440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4"/>
          <p:cNvSpPr txBox="1"/>
          <p:nvPr>
            <p:ph type="title"/>
          </p:nvPr>
        </p:nvSpPr>
        <p:spPr>
          <a:xfrm>
            <a:off x="311700" y="445025"/>
            <a:ext cx="31617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Problem Statement</a:t>
            </a:r>
            <a:endParaRPr/>
          </a:p>
        </p:txBody>
      </p:sp>
      <p:sp>
        <p:nvSpPr>
          <p:cNvPr id="73" name="Google Shape;73;p14"/>
          <p:cNvSpPr txBox="1"/>
          <p:nvPr>
            <p:ph idx="1" type="body"/>
          </p:nvPr>
        </p:nvSpPr>
        <p:spPr>
          <a:xfrm>
            <a:off x="349925" y="1243400"/>
            <a:ext cx="8520600" cy="3302700"/>
          </a:xfrm>
          <a:prstGeom prst="rect">
            <a:avLst/>
          </a:prstGeom>
        </p:spPr>
        <p:txBody>
          <a:bodyPr anchorCtr="0" anchor="t" bIns="91425" lIns="91425" spcFirstLastPara="1" rIns="91425" wrap="square" tIns="91425">
            <a:normAutofit/>
          </a:bodyPr>
          <a:lstStyle/>
          <a:p>
            <a:pPr indent="0" lvl="0" marL="57150" rtl="0" algn="just">
              <a:lnSpc>
                <a:spcPct val="150000"/>
              </a:lnSpc>
              <a:spcBef>
                <a:spcPts val="0"/>
              </a:spcBef>
              <a:spcAft>
                <a:spcPts val="0"/>
              </a:spcAft>
              <a:buNone/>
            </a:pPr>
            <a:r>
              <a:rPr lang="en" sz="1600">
                <a:solidFill>
                  <a:srgbClr val="000000"/>
                </a:solidFill>
                <a:latin typeface="Arial"/>
                <a:ea typeface="Arial"/>
                <a:cs typeface="Arial"/>
                <a:sym typeface="Arial"/>
              </a:rPr>
              <a:t>To design and implement a Duplicate question detection system using deep-learning techniques that identifies semantically similar questions and provide the existing top rated questions for the asked questions.</a:t>
            </a:r>
            <a:endParaRPr sz="1600">
              <a:solidFill>
                <a:srgbClr val="000000"/>
              </a:solidFill>
              <a:latin typeface="Arial"/>
              <a:ea typeface="Arial"/>
              <a:cs typeface="Arial"/>
              <a:sym typeface="Arial"/>
            </a:endParaRPr>
          </a:p>
          <a:p>
            <a:pPr indent="0" lvl="0" marL="0" rtl="0" algn="l">
              <a:spcBef>
                <a:spcPts val="1000"/>
              </a:spcBef>
              <a:spcAft>
                <a:spcPts val="120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32"/>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Advantages and disadvantages</a:t>
            </a:r>
            <a:endParaRPr/>
          </a:p>
        </p:txBody>
      </p:sp>
      <p:sp>
        <p:nvSpPr>
          <p:cNvPr id="175" name="Google Shape;175;p32"/>
          <p:cNvSpPr txBox="1"/>
          <p:nvPr>
            <p:ph idx="1" type="body"/>
          </p:nvPr>
        </p:nvSpPr>
        <p:spPr>
          <a:xfrm>
            <a:off x="311700" y="1266325"/>
            <a:ext cx="8520600" cy="33027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latin typeface="Arial"/>
                <a:ea typeface="Arial"/>
                <a:cs typeface="Arial"/>
                <a:sym typeface="Arial"/>
              </a:rPr>
              <a:t>Advantages:</a:t>
            </a:r>
            <a:endParaRPr>
              <a:latin typeface="Arial"/>
              <a:ea typeface="Arial"/>
              <a:cs typeface="Arial"/>
              <a:sym typeface="Arial"/>
            </a:endParaRPr>
          </a:p>
          <a:p>
            <a:pPr indent="-317500" lvl="0" marL="457200" rtl="0" algn="l">
              <a:spcBef>
                <a:spcPts val="1200"/>
              </a:spcBef>
              <a:spcAft>
                <a:spcPts val="0"/>
              </a:spcAft>
              <a:buClr>
                <a:srgbClr val="282829"/>
              </a:buClr>
              <a:buSzPts val="1400"/>
              <a:buFont typeface="Arial"/>
              <a:buChar char="●"/>
            </a:pPr>
            <a:r>
              <a:rPr lang="en" sz="1400">
                <a:solidFill>
                  <a:srgbClr val="282829"/>
                </a:solidFill>
                <a:highlight>
                  <a:srgbClr val="FFFFFF"/>
                </a:highlight>
                <a:latin typeface="Arial"/>
                <a:ea typeface="Arial"/>
                <a:cs typeface="Arial"/>
                <a:sym typeface="Arial"/>
              </a:rPr>
              <a:t> Easy to compute</a:t>
            </a:r>
            <a:endParaRPr sz="1400">
              <a:solidFill>
                <a:srgbClr val="282829"/>
              </a:solidFill>
              <a:highlight>
                <a:srgbClr val="FFFFFF"/>
              </a:highlight>
              <a:latin typeface="Arial"/>
              <a:ea typeface="Arial"/>
              <a:cs typeface="Arial"/>
              <a:sym typeface="Arial"/>
            </a:endParaRPr>
          </a:p>
          <a:p>
            <a:pPr indent="-317500" lvl="0" marL="457200" rtl="0" algn="l">
              <a:spcBef>
                <a:spcPts val="0"/>
              </a:spcBef>
              <a:spcAft>
                <a:spcPts val="0"/>
              </a:spcAft>
              <a:buClr>
                <a:srgbClr val="282829"/>
              </a:buClr>
              <a:buSzPts val="1400"/>
              <a:buFont typeface="Arial"/>
              <a:buChar char="●"/>
            </a:pPr>
            <a:r>
              <a:rPr lang="en" sz="1400">
                <a:solidFill>
                  <a:srgbClr val="282829"/>
                </a:solidFill>
                <a:highlight>
                  <a:srgbClr val="FFFFFF"/>
                </a:highlight>
                <a:latin typeface="Arial"/>
                <a:ea typeface="Arial"/>
                <a:cs typeface="Arial"/>
                <a:sym typeface="Arial"/>
              </a:rPr>
              <a:t> You have some basic metric to extract the most descriptive terms in a document</a:t>
            </a:r>
            <a:endParaRPr sz="1400">
              <a:solidFill>
                <a:srgbClr val="282829"/>
              </a:solidFill>
              <a:highlight>
                <a:srgbClr val="FFFFFF"/>
              </a:highlight>
              <a:latin typeface="Arial"/>
              <a:ea typeface="Arial"/>
              <a:cs typeface="Arial"/>
              <a:sym typeface="Arial"/>
            </a:endParaRPr>
          </a:p>
          <a:p>
            <a:pPr indent="-317500" lvl="0" marL="457200" rtl="0" algn="l">
              <a:spcBef>
                <a:spcPts val="0"/>
              </a:spcBef>
              <a:spcAft>
                <a:spcPts val="0"/>
              </a:spcAft>
              <a:buClr>
                <a:srgbClr val="282829"/>
              </a:buClr>
              <a:buSzPts val="1400"/>
              <a:buFont typeface="Arial"/>
              <a:buChar char="●"/>
            </a:pPr>
            <a:r>
              <a:rPr lang="en" sz="1400">
                <a:solidFill>
                  <a:srgbClr val="282829"/>
                </a:solidFill>
                <a:highlight>
                  <a:srgbClr val="FFFFFF"/>
                </a:highlight>
                <a:latin typeface="Arial"/>
                <a:ea typeface="Arial"/>
                <a:cs typeface="Arial"/>
                <a:sym typeface="Arial"/>
              </a:rPr>
              <a:t> You can easily compute the similarity between 2 documents using it</a:t>
            </a:r>
            <a:endParaRPr sz="1400">
              <a:solidFill>
                <a:srgbClr val="282829"/>
              </a:solidFill>
              <a:highlight>
                <a:srgbClr val="FFFFFF"/>
              </a:highlight>
              <a:latin typeface="Arial"/>
              <a:ea typeface="Arial"/>
              <a:cs typeface="Arial"/>
              <a:sym typeface="Arial"/>
            </a:endParaRPr>
          </a:p>
          <a:p>
            <a:pPr indent="0" lvl="0" marL="0" rtl="0" algn="l">
              <a:spcBef>
                <a:spcPts val="1200"/>
              </a:spcBef>
              <a:spcAft>
                <a:spcPts val="0"/>
              </a:spcAft>
              <a:buNone/>
            </a:pPr>
            <a:r>
              <a:rPr lang="en">
                <a:solidFill>
                  <a:srgbClr val="282829"/>
                </a:solidFill>
                <a:highlight>
                  <a:srgbClr val="FFFFFF"/>
                </a:highlight>
                <a:latin typeface="Arial"/>
                <a:ea typeface="Arial"/>
                <a:cs typeface="Arial"/>
                <a:sym typeface="Arial"/>
              </a:rPr>
              <a:t>Disadvantages:</a:t>
            </a:r>
            <a:endParaRPr>
              <a:solidFill>
                <a:srgbClr val="282829"/>
              </a:solidFill>
              <a:highlight>
                <a:srgbClr val="FFFFFF"/>
              </a:highlight>
              <a:latin typeface="Arial"/>
              <a:ea typeface="Arial"/>
              <a:cs typeface="Arial"/>
              <a:sym typeface="Arial"/>
            </a:endParaRPr>
          </a:p>
          <a:p>
            <a:pPr indent="-301625" lvl="0" marL="457200" rtl="0" algn="l">
              <a:spcBef>
                <a:spcPts val="1200"/>
              </a:spcBef>
              <a:spcAft>
                <a:spcPts val="0"/>
              </a:spcAft>
              <a:buClr>
                <a:srgbClr val="282829"/>
              </a:buClr>
              <a:buSzPts val="1150"/>
              <a:buChar char="●"/>
            </a:pPr>
            <a:r>
              <a:rPr lang="en" sz="1400">
                <a:solidFill>
                  <a:srgbClr val="282829"/>
                </a:solidFill>
                <a:highlight>
                  <a:srgbClr val="FFFFFF"/>
                </a:highlight>
                <a:latin typeface="Arial"/>
                <a:ea typeface="Arial"/>
                <a:cs typeface="Arial"/>
                <a:sym typeface="Arial"/>
              </a:rPr>
              <a:t>TF-IDF is based on the bag-of-words (BoW) model, therefore it does not capture position in text, semantics, co-occurrences in different documents, etc.</a:t>
            </a:r>
            <a:endParaRPr sz="1400">
              <a:solidFill>
                <a:srgbClr val="282829"/>
              </a:solidFill>
              <a:highlight>
                <a:srgbClr val="FFFFFF"/>
              </a:highlight>
              <a:latin typeface="Arial"/>
              <a:ea typeface="Arial"/>
              <a:cs typeface="Arial"/>
              <a:sym typeface="Arial"/>
            </a:endParaRPr>
          </a:p>
          <a:p>
            <a:pPr indent="-317500" lvl="0" marL="457200" rtl="0" algn="l">
              <a:spcBef>
                <a:spcPts val="0"/>
              </a:spcBef>
              <a:spcAft>
                <a:spcPts val="0"/>
              </a:spcAft>
              <a:buClr>
                <a:srgbClr val="282829"/>
              </a:buClr>
              <a:buSzPts val="1400"/>
              <a:buFont typeface="Arial"/>
              <a:buChar char="●"/>
            </a:pPr>
            <a:r>
              <a:rPr lang="en" sz="1400">
                <a:solidFill>
                  <a:srgbClr val="282829"/>
                </a:solidFill>
                <a:highlight>
                  <a:srgbClr val="FFFFFF"/>
                </a:highlight>
                <a:latin typeface="Arial"/>
                <a:ea typeface="Arial"/>
                <a:cs typeface="Arial"/>
                <a:sym typeface="Arial"/>
              </a:rPr>
              <a:t>For this reason, TF-IDF is only useful as a lexical level feature</a:t>
            </a:r>
            <a:endParaRPr sz="1400">
              <a:solidFill>
                <a:srgbClr val="282829"/>
              </a:solidFill>
              <a:highlight>
                <a:srgbClr val="FFFFFF"/>
              </a:highlight>
              <a:latin typeface="Arial"/>
              <a:ea typeface="Arial"/>
              <a:cs typeface="Arial"/>
              <a:sym typeface="Arial"/>
            </a:endParaRPr>
          </a:p>
          <a:p>
            <a:pPr indent="-317500" lvl="0" marL="457200" rtl="0" algn="l">
              <a:spcBef>
                <a:spcPts val="0"/>
              </a:spcBef>
              <a:spcAft>
                <a:spcPts val="0"/>
              </a:spcAft>
              <a:buClr>
                <a:srgbClr val="282829"/>
              </a:buClr>
              <a:buSzPts val="1400"/>
              <a:buFont typeface="Arial"/>
              <a:buChar char="●"/>
            </a:pPr>
            <a:r>
              <a:rPr lang="en" sz="1400">
                <a:solidFill>
                  <a:srgbClr val="282829"/>
                </a:solidFill>
                <a:highlight>
                  <a:srgbClr val="FFFFFF"/>
                </a:highlight>
                <a:latin typeface="Arial"/>
                <a:ea typeface="Arial"/>
                <a:cs typeface="Arial"/>
                <a:sym typeface="Arial"/>
              </a:rPr>
              <a:t>Cannot capture semantics (e.g. as compared to topic models, word embeddings)</a:t>
            </a:r>
            <a:endParaRPr sz="1400">
              <a:solidFill>
                <a:srgbClr val="282829"/>
              </a:solidFill>
              <a:highlight>
                <a:srgbClr val="FFFFFF"/>
              </a:highlight>
              <a:latin typeface="Arial"/>
              <a:ea typeface="Arial"/>
              <a:cs typeface="Arial"/>
              <a:sym typeface="Arial"/>
            </a:endParaRPr>
          </a:p>
          <a:p>
            <a:pPr indent="0" lvl="0" marL="0" rtl="0" algn="l">
              <a:spcBef>
                <a:spcPts val="1200"/>
              </a:spcBef>
              <a:spcAft>
                <a:spcPts val="1200"/>
              </a:spcAft>
              <a:buNone/>
            </a:pPr>
            <a:r>
              <a:t/>
            </a:r>
            <a:endParaRPr sz="1400">
              <a:solidFill>
                <a:srgbClr val="282829"/>
              </a:solidFill>
              <a:highlight>
                <a:srgbClr val="FFFFFF"/>
              </a:highlight>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33"/>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Word2vector</a:t>
            </a:r>
            <a:endParaRPr/>
          </a:p>
        </p:txBody>
      </p:sp>
      <p:sp>
        <p:nvSpPr>
          <p:cNvPr id="181" name="Google Shape;181;p33"/>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rgbClr val="404040"/>
              </a:buClr>
              <a:buSzPts val="1800"/>
              <a:buFont typeface="Arial"/>
              <a:buChar char="●"/>
            </a:pPr>
            <a:r>
              <a:rPr lang="en">
                <a:solidFill>
                  <a:srgbClr val="404040"/>
                </a:solidFill>
                <a:highlight>
                  <a:srgbClr val="FFFFFF"/>
                </a:highlight>
                <a:latin typeface="Arial"/>
                <a:ea typeface="Arial"/>
                <a:cs typeface="Arial"/>
                <a:sym typeface="Arial"/>
              </a:rPr>
              <a:t>The word2vec algorithm extracts features from the text for particular words. </a:t>
            </a:r>
            <a:endParaRPr>
              <a:solidFill>
                <a:srgbClr val="404040"/>
              </a:solidFill>
              <a:highlight>
                <a:srgbClr val="FFFFFF"/>
              </a:highlight>
              <a:latin typeface="Arial"/>
              <a:ea typeface="Arial"/>
              <a:cs typeface="Arial"/>
              <a:sym typeface="Arial"/>
            </a:endParaRPr>
          </a:p>
          <a:p>
            <a:pPr indent="-342900" lvl="0" marL="457200" rtl="0" algn="l">
              <a:spcBef>
                <a:spcPts val="0"/>
              </a:spcBef>
              <a:spcAft>
                <a:spcPts val="0"/>
              </a:spcAft>
              <a:buClr>
                <a:srgbClr val="404040"/>
              </a:buClr>
              <a:buSzPts val="1800"/>
              <a:buFont typeface="Arial"/>
              <a:buChar char="●"/>
            </a:pPr>
            <a:r>
              <a:rPr lang="en">
                <a:solidFill>
                  <a:srgbClr val="404040"/>
                </a:solidFill>
                <a:highlight>
                  <a:srgbClr val="FFFFFF"/>
                </a:highlight>
                <a:latin typeface="Arial"/>
                <a:ea typeface="Arial"/>
                <a:cs typeface="Arial"/>
                <a:sym typeface="Arial"/>
              </a:rPr>
              <a:t>Using those features, word2vec creates vectors that represent a word in the vector space.</a:t>
            </a:r>
            <a:endParaRPr>
              <a:solidFill>
                <a:srgbClr val="404040"/>
              </a:solidFill>
              <a:highlight>
                <a:srgbClr val="FFFFFF"/>
              </a:highlight>
              <a:latin typeface="Arial"/>
              <a:ea typeface="Arial"/>
              <a:cs typeface="Arial"/>
              <a:sym typeface="Arial"/>
            </a:endParaRPr>
          </a:p>
          <a:p>
            <a:pPr indent="-342900" lvl="0" marL="457200" rtl="0" algn="l">
              <a:spcBef>
                <a:spcPts val="0"/>
              </a:spcBef>
              <a:spcAft>
                <a:spcPts val="0"/>
              </a:spcAft>
              <a:buClr>
                <a:srgbClr val="404040"/>
              </a:buClr>
              <a:buSzPts val="1800"/>
              <a:buFont typeface="Arial"/>
              <a:buChar char="●"/>
            </a:pPr>
            <a:r>
              <a:rPr lang="en">
                <a:solidFill>
                  <a:srgbClr val="404040"/>
                </a:solidFill>
                <a:highlight>
                  <a:srgbClr val="FFFFFF"/>
                </a:highlight>
                <a:latin typeface="Arial"/>
                <a:ea typeface="Arial"/>
                <a:cs typeface="Arial"/>
                <a:sym typeface="Arial"/>
              </a:rPr>
              <a:t>These vectors are chosen using the cosine similarity function, which indicates the semantic similarity between words.</a:t>
            </a:r>
            <a:endParaRPr sz="21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pic>
        <p:nvPicPr>
          <p:cNvPr id="186" name="Google Shape;186;p34"/>
          <p:cNvPicPr preferRelativeResize="0"/>
          <p:nvPr/>
        </p:nvPicPr>
        <p:blipFill>
          <a:blip r:embed="rId3">
            <a:alphaModFix/>
          </a:blip>
          <a:stretch>
            <a:fillRect/>
          </a:stretch>
        </p:blipFill>
        <p:spPr>
          <a:xfrm>
            <a:off x="150798" y="0"/>
            <a:ext cx="8842404" cy="51435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5"/>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Glove</a:t>
            </a:r>
            <a:endParaRPr/>
          </a:p>
          <a:p>
            <a:pPr indent="0" lvl="0" marL="0" rtl="0" algn="l">
              <a:spcBef>
                <a:spcPts val="0"/>
              </a:spcBef>
              <a:spcAft>
                <a:spcPts val="0"/>
              </a:spcAft>
              <a:buNone/>
            </a:pPr>
            <a:r>
              <a:t/>
            </a:r>
            <a:endParaRPr/>
          </a:p>
        </p:txBody>
      </p:sp>
      <p:sp>
        <p:nvSpPr>
          <p:cNvPr id="192" name="Google Shape;192;p35"/>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Glove is an unsupervised learning algorithm for obtaining vector representations for words</a:t>
            </a:r>
            <a:endParaRPr/>
          </a:p>
          <a:p>
            <a:pPr indent="-342900" lvl="0" marL="457200" rtl="0" algn="l">
              <a:spcBef>
                <a:spcPts val="0"/>
              </a:spcBef>
              <a:spcAft>
                <a:spcPts val="0"/>
              </a:spcAft>
              <a:buSzPts val="1800"/>
              <a:buChar char="●"/>
            </a:pPr>
            <a:r>
              <a:rPr lang="en"/>
              <a:t>Training</a:t>
            </a:r>
            <a:r>
              <a:rPr lang="en"/>
              <a:t> is performed on aggregated global word-word co-occurrence statistics from a corpus.</a:t>
            </a:r>
            <a:endParaRPr/>
          </a:p>
          <a:p>
            <a:pPr indent="0" lvl="0" marL="0" rtl="0" algn="l">
              <a:spcBef>
                <a:spcPts val="1200"/>
              </a:spcBef>
              <a:spcAft>
                <a:spcPts val="0"/>
              </a:spcAft>
              <a:buNone/>
            </a:pPr>
            <a:r>
              <a:t/>
            </a:r>
            <a:endParaRPr sz="1150">
              <a:solidFill>
                <a:srgbClr val="BDB7AF"/>
              </a:solidFill>
              <a:highlight>
                <a:srgbClr val="1F2123"/>
              </a:highlight>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pic>
        <p:nvPicPr>
          <p:cNvPr id="197" name="Google Shape;197;p36"/>
          <p:cNvPicPr preferRelativeResize="0"/>
          <p:nvPr/>
        </p:nvPicPr>
        <p:blipFill rotWithShape="1">
          <a:blip r:embed="rId3">
            <a:alphaModFix/>
          </a:blip>
          <a:srcRect b="0" l="0" r="28749" t="0"/>
          <a:stretch/>
        </p:blipFill>
        <p:spPr>
          <a:xfrm>
            <a:off x="419925" y="0"/>
            <a:ext cx="7774139" cy="4991101"/>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pic>
        <p:nvPicPr>
          <p:cNvPr id="202" name="Google Shape;202;p37"/>
          <p:cNvPicPr preferRelativeResize="0"/>
          <p:nvPr/>
        </p:nvPicPr>
        <p:blipFill>
          <a:blip r:embed="rId3">
            <a:alphaModFix/>
          </a:blip>
          <a:stretch>
            <a:fillRect/>
          </a:stretch>
        </p:blipFill>
        <p:spPr>
          <a:xfrm>
            <a:off x="152400" y="152400"/>
            <a:ext cx="8383025" cy="4838699"/>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pic>
        <p:nvPicPr>
          <p:cNvPr id="207" name="Google Shape;207;p38"/>
          <p:cNvPicPr preferRelativeResize="0"/>
          <p:nvPr/>
        </p:nvPicPr>
        <p:blipFill>
          <a:blip r:embed="rId3">
            <a:alphaModFix/>
          </a:blip>
          <a:stretch>
            <a:fillRect/>
          </a:stretch>
        </p:blipFill>
        <p:spPr>
          <a:xfrm>
            <a:off x="152400" y="152400"/>
            <a:ext cx="8839201" cy="4365551"/>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9"/>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Advantages and disadvantages</a:t>
            </a:r>
            <a:endParaRPr/>
          </a:p>
        </p:txBody>
      </p:sp>
      <p:sp>
        <p:nvSpPr>
          <p:cNvPr id="213" name="Google Shape;213;p39"/>
          <p:cNvSpPr txBox="1"/>
          <p:nvPr>
            <p:ph idx="1" type="body"/>
          </p:nvPr>
        </p:nvSpPr>
        <p:spPr>
          <a:xfrm>
            <a:off x="311700" y="1266325"/>
            <a:ext cx="8520600" cy="33027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Advantages:</a:t>
            </a:r>
            <a:endParaRPr/>
          </a:p>
          <a:p>
            <a:pPr indent="-323850" lvl="0" marL="457200" rtl="0" algn="l">
              <a:spcBef>
                <a:spcPts val="1200"/>
              </a:spcBef>
              <a:spcAft>
                <a:spcPts val="0"/>
              </a:spcAft>
              <a:buClr>
                <a:srgbClr val="292929"/>
              </a:buClr>
              <a:buSzPts val="1500"/>
              <a:buFont typeface="Georgia"/>
              <a:buChar char="●"/>
            </a:pPr>
            <a:r>
              <a:rPr lang="en" sz="1500">
                <a:solidFill>
                  <a:srgbClr val="292929"/>
                </a:solidFill>
                <a:highlight>
                  <a:srgbClr val="FFFFFF"/>
                </a:highlight>
                <a:latin typeface="Georgia"/>
                <a:ea typeface="Georgia"/>
                <a:cs typeface="Georgia"/>
                <a:sym typeface="Georgia"/>
              </a:rPr>
              <a:t>CBOW is faster and represents frequent words more better.</a:t>
            </a:r>
            <a:endParaRPr sz="1500">
              <a:solidFill>
                <a:srgbClr val="292929"/>
              </a:solidFill>
              <a:highlight>
                <a:srgbClr val="FFFFFF"/>
              </a:highlight>
              <a:latin typeface="Georgia"/>
              <a:ea typeface="Georgia"/>
              <a:cs typeface="Georgia"/>
              <a:sym typeface="Georgia"/>
            </a:endParaRPr>
          </a:p>
          <a:p>
            <a:pPr indent="-323850" lvl="0" marL="457200" rtl="0" algn="l">
              <a:spcBef>
                <a:spcPts val="0"/>
              </a:spcBef>
              <a:spcAft>
                <a:spcPts val="0"/>
              </a:spcAft>
              <a:buClr>
                <a:srgbClr val="292929"/>
              </a:buClr>
              <a:buSzPts val="1500"/>
              <a:buFont typeface="Georgia"/>
              <a:buChar char="●"/>
            </a:pPr>
            <a:r>
              <a:rPr lang="en" sz="1500">
                <a:solidFill>
                  <a:srgbClr val="292929"/>
                </a:solidFill>
                <a:highlight>
                  <a:srgbClr val="FFFFFF"/>
                </a:highlight>
                <a:latin typeface="Georgia"/>
                <a:ea typeface="Georgia"/>
                <a:cs typeface="Georgia"/>
                <a:sym typeface="Georgia"/>
              </a:rPr>
              <a:t>When it comes to memory utilization, CBOW tends to consume Low memory.</a:t>
            </a:r>
            <a:endParaRPr sz="1500">
              <a:solidFill>
                <a:srgbClr val="292929"/>
              </a:solidFill>
              <a:highlight>
                <a:srgbClr val="FFFFFF"/>
              </a:highlight>
              <a:latin typeface="Georgia"/>
              <a:ea typeface="Georgia"/>
              <a:cs typeface="Georgia"/>
              <a:sym typeface="Georgia"/>
            </a:endParaRPr>
          </a:p>
          <a:p>
            <a:pPr indent="0" lvl="0" marL="457200" rtl="0" algn="l">
              <a:spcBef>
                <a:spcPts val="1200"/>
              </a:spcBef>
              <a:spcAft>
                <a:spcPts val="0"/>
              </a:spcAft>
              <a:buNone/>
            </a:pPr>
            <a:r>
              <a:t/>
            </a:r>
            <a:endParaRPr sz="1500">
              <a:solidFill>
                <a:srgbClr val="292929"/>
              </a:solidFill>
              <a:highlight>
                <a:srgbClr val="FFFFFF"/>
              </a:highlight>
              <a:latin typeface="Georgia"/>
              <a:ea typeface="Georgia"/>
              <a:cs typeface="Georgia"/>
              <a:sym typeface="Georgia"/>
            </a:endParaRPr>
          </a:p>
          <a:p>
            <a:pPr indent="0" lvl="0" marL="0" rtl="0" algn="l">
              <a:spcBef>
                <a:spcPts val="1200"/>
              </a:spcBef>
              <a:spcAft>
                <a:spcPts val="0"/>
              </a:spcAft>
              <a:buNone/>
            </a:pPr>
            <a:r>
              <a:rPr lang="en"/>
              <a:t>Disadvantages:</a:t>
            </a:r>
            <a:endParaRPr/>
          </a:p>
          <a:p>
            <a:pPr indent="-323850" lvl="0" marL="457200" rtl="0" algn="l">
              <a:spcBef>
                <a:spcPts val="1200"/>
              </a:spcBef>
              <a:spcAft>
                <a:spcPts val="0"/>
              </a:spcAft>
              <a:buClr>
                <a:srgbClr val="292929"/>
              </a:buClr>
              <a:buSzPts val="1500"/>
              <a:buFont typeface="Georgia"/>
              <a:buChar char="●"/>
            </a:pPr>
            <a:r>
              <a:rPr lang="en" sz="1500">
                <a:solidFill>
                  <a:srgbClr val="292929"/>
                </a:solidFill>
                <a:highlight>
                  <a:srgbClr val="FFFFFF"/>
                </a:highlight>
                <a:latin typeface="Georgia"/>
                <a:ea typeface="Georgia"/>
                <a:cs typeface="Georgia"/>
                <a:sym typeface="Georgia"/>
              </a:rPr>
              <a:t>Fails to Represent Infrequent words.</a:t>
            </a:r>
            <a:endParaRPr sz="1500">
              <a:solidFill>
                <a:srgbClr val="292929"/>
              </a:solidFill>
              <a:highlight>
                <a:srgbClr val="FFFFFF"/>
              </a:highlight>
              <a:latin typeface="Georgia"/>
              <a:ea typeface="Georgia"/>
              <a:cs typeface="Georgia"/>
              <a:sym typeface="Georgia"/>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40"/>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Gantt Chart </a:t>
            </a:r>
            <a:endParaRPr/>
          </a:p>
        </p:txBody>
      </p:sp>
      <p:sp>
        <p:nvSpPr>
          <p:cNvPr id="219" name="Google Shape;219;p40"/>
          <p:cNvSpPr txBox="1"/>
          <p:nvPr>
            <p:ph idx="1" type="body"/>
          </p:nvPr>
        </p:nvSpPr>
        <p:spPr>
          <a:xfrm>
            <a:off x="311700" y="1251725"/>
            <a:ext cx="2793000" cy="33174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Clr>
                <a:srgbClr val="202124"/>
              </a:buClr>
              <a:buSzPts val="1300"/>
              <a:buFont typeface="Arial"/>
              <a:buChar char="●"/>
            </a:pPr>
            <a:r>
              <a:rPr lang="en" sz="1300">
                <a:solidFill>
                  <a:srgbClr val="202124"/>
                </a:solidFill>
                <a:latin typeface="Arial"/>
                <a:ea typeface="Arial"/>
                <a:cs typeface="Arial"/>
                <a:sym typeface="Arial"/>
              </a:rPr>
              <a:t>Gantt charts are a visual view of tasks displayed against time. </a:t>
            </a:r>
            <a:endParaRPr sz="1300">
              <a:solidFill>
                <a:srgbClr val="202124"/>
              </a:solidFill>
              <a:latin typeface="Arial"/>
              <a:ea typeface="Arial"/>
              <a:cs typeface="Arial"/>
              <a:sym typeface="Arial"/>
            </a:endParaRPr>
          </a:p>
          <a:p>
            <a:pPr indent="-311150" lvl="0" marL="457200" rtl="0" algn="l">
              <a:spcBef>
                <a:spcPts val="0"/>
              </a:spcBef>
              <a:spcAft>
                <a:spcPts val="0"/>
              </a:spcAft>
              <a:buClr>
                <a:srgbClr val="202124"/>
              </a:buClr>
              <a:buSzPts val="1300"/>
              <a:buFont typeface="Arial"/>
              <a:buChar char="●"/>
            </a:pPr>
            <a:r>
              <a:rPr lang="en" sz="1300">
                <a:solidFill>
                  <a:srgbClr val="202124"/>
                </a:solidFill>
                <a:latin typeface="Arial"/>
                <a:ea typeface="Arial"/>
                <a:cs typeface="Arial"/>
                <a:sym typeface="Arial"/>
              </a:rPr>
              <a:t>They represent critical information such as who is assigned to what, duration of tasks, and overlapping activities in a project</a:t>
            </a:r>
            <a:endParaRPr sz="1900">
              <a:solidFill>
                <a:srgbClr val="202124"/>
              </a:solidFill>
            </a:endParaRPr>
          </a:p>
        </p:txBody>
      </p:sp>
      <p:pic>
        <p:nvPicPr>
          <p:cNvPr id="220" name="Google Shape;220;p40"/>
          <p:cNvPicPr preferRelativeResize="0"/>
          <p:nvPr/>
        </p:nvPicPr>
        <p:blipFill>
          <a:blip r:embed="rId3">
            <a:alphaModFix/>
          </a:blip>
          <a:stretch>
            <a:fillRect/>
          </a:stretch>
        </p:blipFill>
        <p:spPr>
          <a:xfrm>
            <a:off x="3104700" y="1304825"/>
            <a:ext cx="5886899" cy="2962874"/>
          </a:xfrm>
          <a:prstGeom prst="rect">
            <a:avLst/>
          </a:prstGeom>
          <a:noFill/>
          <a:ln>
            <a:noFill/>
          </a:ln>
        </p:spPr>
      </p:pic>
      <p:sp>
        <p:nvSpPr>
          <p:cNvPr id="221" name="Google Shape;221;p40"/>
          <p:cNvSpPr txBox="1"/>
          <p:nvPr/>
        </p:nvSpPr>
        <p:spPr>
          <a:xfrm>
            <a:off x="4624350" y="4420100"/>
            <a:ext cx="30000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latin typeface="Open Sans"/>
                <a:ea typeface="Open Sans"/>
                <a:cs typeface="Open Sans"/>
                <a:sym typeface="Open Sans"/>
              </a:rPr>
              <a:t>Figure: Gantt Diagram</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pic>
        <p:nvPicPr>
          <p:cNvPr id="226" name="Google Shape;226;p41"/>
          <p:cNvPicPr preferRelativeResize="0"/>
          <p:nvPr/>
        </p:nvPicPr>
        <p:blipFill>
          <a:blip r:embed="rId3">
            <a:alphaModFix/>
          </a:blip>
          <a:stretch>
            <a:fillRect/>
          </a:stretch>
        </p:blipFill>
        <p:spPr>
          <a:xfrm>
            <a:off x="3214750" y="1061825"/>
            <a:ext cx="5912199" cy="3515757"/>
          </a:xfrm>
          <a:prstGeom prst="rect">
            <a:avLst/>
          </a:prstGeom>
          <a:noFill/>
          <a:ln>
            <a:noFill/>
          </a:ln>
        </p:spPr>
      </p:pic>
      <p:sp>
        <p:nvSpPr>
          <p:cNvPr id="227" name="Google Shape;227;p41"/>
          <p:cNvSpPr txBox="1"/>
          <p:nvPr/>
        </p:nvSpPr>
        <p:spPr>
          <a:xfrm>
            <a:off x="2959450" y="96050"/>
            <a:ext cx="30399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200">
                <a:solidFill>
                  <a:schemeClr val="accent1"/>
                </a:solidFill>
                <a:latin typeface="PT Sans Narrow"/>
                <a:ea typeface="PT Sans Narrow"/>
                <a:cs typeface="PT Sans Narrow"/>
                <a:sym typeface="PT Sans Narrow"/>
              </a:rPr>
              <a:t>USE CASE DIAGRAM</a:t>
            </a:r>
            <a:endParaRPr b="1" sz="3200">
              <a:solidFill>
                <a:schemeClr val="accent1"/>
              </a:solidFill>
              <a:latin typeface="PT Sans Narrow"/>
              <a:ea typeface="PT Sans Narrow"/>
              <a:cs typeface="PT Sans Narrow"/>
              <a:sym typeface="PT Sans Narrow"/>
            </a:endParaRPr>
          </a:p>
        </p:txBody>
      </p:sp>
      <p:sp>
        <p:nvSpPr>
          <p:cNvPr id="228" name="Google Shape;228;p41"/>
          <p:cNvSpPr txBox="1"/>
          <p:nvPr/>
        </p:nvSpPr>
        <p:spPr>
          <a:xfrm>
            <a:off x="115150" y="1612800"/>
            <a:ext cx="3099600" cy="14775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rgbClr val="202124"/>
              </a:buClr>
              <a:buSzPts val="1400"/>
              <a:buChar char="●"/>
            </a:pPr>
            <a:r>
              <a:rPr lang="en">
                <a:solidFill>
                  <a:srgbClr val="202124"/>
                </a:solidFill>
              </a:rPr>
              <a:t>Use-case diagrams describe the high-level functions and scope of a system. </a:t>
            </a:r>
            <a:endParaRPr sz="1600">
              <a:solidFill>
                <a:srgbClr val="202124"/>
              </a:solidFill>
            </a:endParaRPr>
          </a:p>
          <a:p>
            <a:pPr indent="-317500" lvl="0" marL="457200" rtl="0" algn="l">
              <a:spcBef>
                <a:spcPts val="0"/>
              </a:spcBef>
              <a:spcAft>
                <a:spcPts val="0"/>
              </a:spcAft>
              <a:buClr>
                <a:srgbClr val="202124"/>
              </a:buClr>
              <a:buSzPts val="1400"/>
              <a:buChar char="●"/>
            </a:pPr>
            <a:r>
              <a:rPr lang="en">
                <a:solidFill>
                  <a:srgbClr val="202124"/>
                </a:solidFill>
              </a:rPr>
              <a:t>These diagrams also identify the interactions between the system and its actors.</a:t>
            </a:r>
            <a:endParaRPr sz="1600">
              <a:solidFill>
                <a:srgbClr val="202124"/>
              </a:solidFill>
            </a:endParaRPr>
          </a:p>
        </p:txBody>
      </p:sp>
      <p:sp>
        <p:nvSpPr>
          <p:cNvPr id="229" name="Google Shape;229;p41"/>
          <p:cNvSpPr txBox="1"/>
          <p:nvPr/>
        </p:nvSpPr>
        <p:spPr>
          <a:xfrm>
            <a:off x="4729400" y="4642225"/>
            <a:ext cx="30000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latin typeface="Open Sans"/>
                <a:ea typeface="Open Sans"/>
                <a:cs typeface="Open Sans"/>
                <a:sym typeface="Open Sans"/>
              </a:rPr>
              <a:t>Figure: Use case Diagram</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00" y="445025"/>
            <a:ext cx="29400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a:t>
            </a:r>
            <a:endParaRPr/>
          </a:p>
        </p:txBody>
      </p:sp>
      <p:sp>
        <p:nvSpPr>
          <p:cNvPr id="79" name="Google Shape;79;p15"/>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solidFill>
                  <a:srgbClr val="000000"/>
                </a:solidFill>
                <a:latin typeface="Arial"/>
                <a:ea typeface="Arial"/>
                <a:cs typeface="Arial"/>
                <a:sym typeface="Arial"/>
              </a:rPr>
              <a:t>Our goal is to create a website that would help to detect semantically similar questions when a user type a question and give Top 5 questions as answer or if the question is not present it redirects it to Q/A sites.</a:t>
            </a:r>
            <a:endParaRPr>
              <a:solidFill>
                <a:srgbClr val="000000"/>
              </a:solidFill>
              <a:latin typeface="Arial"/>
              <a:ea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42"/>
          <p:cNvSpPr txBox="1"/>
          <p:nvPr>
            <p:ph type="title"/>
          </p:nvPr>
        </p:nvSpPr>
        <p:spPr>
          <a:xfrm>
            <a:off x="381400" y="445025"/>
            <a:ext cx="31383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Swimlane Diagram</a:t>
            </a:r>
            <a:endParaRPr/>
          </a:p>
        </p:txBody>
      </p:sp>
      <p:sp>
        <p:nvSpPr>
          <p:cNvPr id="235" name="Google Shape;235;p42"/>
          <p:cNvSpPr txBox="1"/>
          <p:nvPr>
            <p:ph idx="1" type="body"/>
          </p:nvPr>
        </p:nvSpPr>
        <p:spPr>
          <a:xfrm>
            <a:off x="311700" y="1266325"/>
            <a:ext cx="4461300" cy="31908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Clr>
                <a:srgbClr val="202124"/>
              </a:buClr>
              <a:buSzPts val="1400"/>
              <a:buFont typeface="Arial"/>
              <a:buChar char="●"/>
            </a:pPr>
            <a:r>
              <a:rPr lang="en" sz="1400">
                <a:solidFill>
                  <a:srgbClr val="202124"/>
                </a:solidFill>
                <a:latin typeface="Arial"/>
                <a:ea typeface="Arial"/>
                <a:cs typeface="Arial"/>
                <a:sym typeface="Arial"/>
              </a:rPr>
              <a:t>A swimlane is used in process flow diagrams, or flowcharts, that visually distinguishes job sharing and responsibilities for sub-processes of a business process. </a:t>
            </a:r>
            <a:endParaRPr sz="1400">
              <a:solidFill>
                <a:srgbClr val="202124"/>
              </a:solidFill>
              <a:latin typeface="Arial"/>
              <a:ea typeface="Arial"/>
              <a:cs typeface="Arial"/>
              <a:sym typeface="Arial"/>
            </a:endParaRPr>
          </a:p>
          <a:p>
            <a:pPr indent="-317500" lvl="0" marL="457200" rtl="0" algn="l">
              <a:spcBef>
                <a:spcPts val="0"/>
              </a:spcBef>
              <a:spcAft>
                <a:spcPts val="0"/>
              </a:spcAft>
              <a:buClr>
                <a:srgbClr val="202124"/>
              </a:buClr>
              <a:buSzPts val="1400"/>
              <a:buFont typeface="Arial"/>
              <a:buChar char="●"/>
            </a:pPr>
            <a:r>
              <a:rPr lang="en" sz="1400">
                <a:solidFill>
                  <a:srgbClr val="202124"/>
                </a:solidFill>
                <a:latin typeface="Arial"/>
                <a:ea typeface="Arial"/>
                <a:cs typeface="Arial"/>
                <a:sym typeface="Arial"/>
              </a:rPr>
              <a:t>Swimlanes may be arranged either horizontally or vertically.</a:t>
            </a:r>
            <a:endParaRPr sz="2000">
              <a:solidFill>
                <a:srgbClr val="202124"/>
              </a:solidFill>
            </a:endParaRPr>
          </a:p>
        </p:txBody>
      </p:sp>
      <p:pic>
        <p:nvPicPr>
          <p:cNvPr id="236" name="Google Shape;236;p42"/>
          <p:cNvPicPr preferRelativeResize="0"/>
          <p:nvPr/>
        </p:nvPicPr>
        <p:blipFill>
          <a:blip r:embed="rId3">
            <a:alphaModFix/>
          </a:blip>
          <a:stretch>
            <a:fillRect/>
          </a:stretch>
        </p:blipFill>
        <p:spPr>
          <a:xfrm>
            <a:off x="4833525" y="95075"/>
            <a:ext cx="3709927" cy="4678323"/>
          </a:xfrm>
          <a:prstGeom prst="rect">
            <a:avLst/>
          </a:prstGeom>
          <a:noFill/>
          <a:ln>
            <a:noFill/>
          </a:ln>
        </p:spPr>
      </p:pic>
      <p:sp>
        <p:nvSpPr>
          <p:cNvPr id="237" name="Google Shape;237;p42"/>
          <p:cNvSpPr txBox="1"/>
          <p:nvPr/>
        </p:nvSpPr>
        <p:spPr>
          <a:xfrm>
            <a:off x="5187075" y="4701050"/>
            <a:ext cx="26700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latin typeface="Open Sans"/>
                <a:ea typeface="Open Sans"/>
                <a:cs typeface="Open Sans"/>
                <a:sym typeface="Open Sans"/>
              </a:rPr>
              <a:t>Figure: Swimlane/ Activity Diagram</a:t>
            </a:r>
            <a:endParaRPr sz="1100">
              <a:latin typeface="Open Sans"/>
              <a:ea typeface="Open Sans"/>
              <a:cs typeface="Open Sans"/>
              <a:sym typeface="Open Sans"/>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43"/>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FUNCTIONAL AND NON FUNCTIONAL REQUIREMENTS</a:t>
            </a:r>
            <a:endParaRPr/>
          </a:p>
        </p:txBody>
      </p:sp>
      <p:sp>
        <p:nvSpPr>
          <p:cNvPr id="243" name="Google Shape;243;p43"/>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lnSpc>
                <a:spcPct val="95000"/>
              </a:lnSpc>
              <a:spcBef>
                <a:spcPts val="1200"/>
              </a:spcBef>
              <a:spcAft>
                <a:spcPts val="0"/>
              </a:spcAft>
              <a:buSzPts val="275"/>
              <a:buNone/>
            </a:pPr>
            <a:r>
              <a:rPr b="1" lang="en" sz="1000">
                <a:solidFill>
                  <a:srgbClr val="000000"/>
                </a:solidFill>
                <a:highlight>
                  <a:srgbClr val="FFFFFF"/>
                </a:highlight>
                <a:latin typeface="Arial"/>
                <a:ea typeface="Arial"/>
                <a:cs typeface="Arial"/>
                <a:sym typeface="Arial"/>
              </a:rPr>
              <a:t>ID: FR1</a:t>
            </a:r>
            <a:endParaRPr b="1" sz="1000">
              <a:solidFill>
                <a:srgbClr val="000000"/>
              </a:solidFill>
              <a:highlight>
                <a:srgbClr val="FFFFFF"/>
              </a:highlight>
              <a:latin typeface="Arial"/>
              <a:ea typeface="Arial"/>
              <a:cs typeface="Arial"/>
              <a:sym typeface="Arial"/>
            </a:endParaRPr>
          </a:p>
          <a:p>
            <a:pPr indent="0" lvl="0" marL="0" rtl="0" algn="l">
              <a:lnSpc>
                <a:spcPct val="95000"/>
              </a:lnSpc>
              <a:spcBef>
                <a:spcPts val="1200"/>
              </a:spcBef>
              <a:spcAft>
                <a:spcPts val="0"/>
              </a:spcAft>
              <a:buSzPts val="275"/>
              <a:buNone/>
            </a:pPr>
            <a:r>
              <a:rPr lang="en" sz="1000">
                <a:solidFill>
                  <a:srgbClr val="000000"/>
                </a:solidFill>
                <a:highlight>
                  <a:srgbClr val="FFFFFF"/>
                </a:highlight>
                <a:latin typeface="Arial"/>
                <a:ea typeface="Arial"/>
                <a:cs typeface="Arial"/>
                <a:sym typeface="Arial"/>
              </a:rPr>
              <a:t>TITLE: Access website</a:t>
            </a:r>
            <a:endParaRPr sz="1000">
              <a:solidFill>
                <a:srgbClr val="000000"/>
              </a:solidFill>
              <a:highlight>
                <a:srgbClr val="FFFFFF"/>
              </a:highlight>
              <a:latin typeface="Arial"/>
              <a:ea typeface="Arial"/>
              <a:cs typeface="Arial"/>
              <a:sym typeface="Arial"/>
            </a:endParaRPr>
          </a:p>
          <a:p>
            <a:pPr indent="0" lvl="0" marL="0" rtl="0" algn="l">
              <a:lnSpc>
                <a:spcPct val="95000"/>
              </a:lnSpc>
              <a:spcBef>
                <a:spcPts val="1200"/>
              </a:spcBef>
              <a:spcAft>
                <a:spcPts val="0"/>
              </a:spcAft>
              <a:buSzPts val="275"/>
              <a:buNone/>
            </a:pPr>
            <a:r>
              <a:rPr lang="en" sz="1000">
                <a:solidFill>
                  <a:srgbClr val="000000"/>
                </a:solidFill>
                <a:highlight>
                  <a:srgbClr val="FFFFFF"/>
                </a:highlight>
                <a:latin typeface="Arial"/>
                <a:ea typeface="Arial"/>
                <a:cs typeface="Arial"/>
                <a:sym typeface="Arial"/>
              </a:rPr>
              <a:t>DESC: A user should be able to access the website. The website should be free to use.</a:t>
            </a:r>
            <a:endParaRPr sz="1000">
              <a:solidFill>
                <a:srgbClr val="000000"/>
              </a:solidFill>
              <a:highlight>
                <a:srgbClr val="FFFFFF"/>
              </a:highlight>
              <a:latin typeface="Arial"/>
              <a:ea typeface="Arial"/>
              <a:cs typeface="Arial"/>
              <a:sym typeface="Arial"/>
            </a:endParaRPr>
          </a:p>
          <a:p>
            <a:pPr indent="0" lvl="0" marL="0" rtl="0" algn="l">
              <a:lnSpc>
                <a:spcPct val="95000"/>
              </a:lnSpc>
              <a:spcBef>
                <a:spcPts val="1200"/>
              </a:spcBef>
              <a:spcAft>
                <a:spcPts val="0"/>
              </a:spcAft>
              <a:buSzPts val="275"/>
              <a:buNone/>
            </a:pPr>
            <a:r>
              <a:rPr b="1" lang="en" sz="1000">
                <a:solidFill>
                  <a:srgbClr val="000000"/>
                </a:solidFill>
                <a:highlight>
                  <a:srgbClr val="FFFFFF"/>
                </a:highlight>
                <a:latin typeface="Arial"/>
                <a:ea typeface="Arial"/>
                <a:cs typeface="Arial"/>
                <a:sym typeface="Arial"/>
              </a:rPr>
              <a:t>ID: FR2</a:t>
            </a:r>
            <a:endParaRPr b="1" sz="1000">
              <a:solidFill>
                <a:srgbClr val="000000"/>
              </a:solidFill>
              <a:highlight>
                <a:srgbClr val="FFFFFF"/>
              </a:highlight>
              <a:latin typeface="Arial"/>
              <a:ea typeface="Arial"/>
              <a:cs typeface="Arial"/>
              <a:sym typeface="Arial"/>
            </a:endParaRPr>
          </a:p>
          <a:p>
            <a:pPr indent="0" lvl="0" marL="0" rtl="0" algn="l">
              <a:lnSpc>
                <a:spcPct val="95000"/>
              </a:lnSpc>
              <a:spcBef>
                <a:spcPts val="1200"/>
              </a:spcBef>
              <a:spcAft>
                <a:spcPts val="0"/>
              </a:spcAft>
              <a:buSzPts val="275"/>
              <a:buNone/>
            </a:pPr>
            <a:r>
              <a:rPr lang="en" sz="1000">
                <a:solidFill>
                  <a:srgbClr val="000000"/>
                </a:solidFill>
                <a:highlight>
                  <a:srgbClr val="FFFFFF"/>
                </a:highlight>
                <a:latin typeface="Arial"/>
                <a:ea typeface="Arial"/>
                <a:cs typeface="Arial"/>
                <a:sym typeface="Arial"/>
              </a:rPr>
              <a:t>TITLE: User registration – Website</a:t>
            </a:r>
            <a:endParaRPr sz="1000">
              <a:solidFill>
                <a:srgbClr val="000000"/>
              </a:solidFill>
              <a:highlight>
                <a:srgbClr val="FFFFFF"/>
              </a:highlight>
              <a:latin typeface="Arial"/>
              <a:ea typeface="Arial"/>
              <a:cs typeface="Arial"/>
              <a:sym typeface="Arial"/>
            </a:endParaRPr>
          </a:p>
          <a:p>
            <a:pPr indent="0" lvl="0" marL="0" rtl="0" algn="l">
              <a:lnSpc>
                <a:spcPct val="95000"/>
              </a:lnSpc>
              <a:spcBef>
                <a:spcPts val="1200"/>
              </a:spcBef>
              <a:spcAft>
                <a:spcPts val="0"/>
              </a:spcAft>
              <a:buSzPts val="275"/>
              <a:buNone/>
            </a:pPr>
            <a:r>
              <a:rPr lang="en" sz="1000">
                <a:solidFill>
                  <a:srgbClr val="000000"/>
                </a:solidFill>
                <a:highlight>
                  <a:srgbClr val="FFFFFF"/>
                </a:highlight>
                <a:latin typeface="Arial"/>
                <a:ea typeface="Arial"/>
                <a:cs typeface="Arial"/>
                <a:sym typeface="Arial"/>
              </a:rPr>
              <a:t>DESC: Given that the user has access to the website, the user should be able to register through. The user must provide user-name, password &amp; email-id.</a:t>
            </a:r>
            <a:endParaRPr sz="1000">
              <a:solidFill>
                <a:srgbClr val="000000"/>
              </a:solidFill>
              <a:highlight>
                <a:srgbClr val="FFFFFF"/>
              </a:highlight>
              <a:latin typeface="Arial"/>
              <a:ea typeface="Arial"/>
              <a:cs typeface="Arial"/>
              <a:sym typeface="Arial"/>
            </a:endParaRPr>
          </a:p>
          <a:p>
            <a:pPr indent="0" lvl="0" marL="0" rtl="0" algn="l">
              <a:lnSpc>
                <a:spcPct val="95000"/>
              </a:lnSpc>
              <a:spcBef>
                <a:spcPts val="1200"/>
              </a:spcBef>
              <a:spcAft>
                <a:spcPts val="0"/>
              </a:spcAft>
              <a:buSzPts val="275"/>
              <a:buNone/>
            </a:pPr>
            <a:r>
              <a:rPr b="1" lang="en" sz="1000">
                <a:solidFill>
                  <a:srgbClr val="000000"/>
                </a:solidFill>
                <a:highlight>
                  <a:srgbClr val="FFFFFF"/>
                </a:highlight>
                <a:latin typeface="Arial"/>
                <a:ea typeface="Arial"/>
                <a:cs typeface="Arial"/>
                <a:sym typeface="Arial"/>
              </a:rPr>
              <a:t>ID: FR3</a:t>
            </a:r>
            <a:endParaRPr b="1" sz="1000">
              <a:solidFill>
                <a:srgbClr val="000000"/>
              </a:solidFill>
              <a:highlight>
                <a:srgbClr val="FFFFFF"/>
              </a:highlight>
              <a:latin typeface="Arial"/>
              <a:ea typeface="Arial"/>
              <a:cs typeface="Arial"/>
              <a:sym typeface="Arial"/>
            </a:endParaRPr>
          </a:p>
          <a:p>
            <a:pPr indent="0" lvl="0" marL="0" rtl="0" algn="l">
              <a:lnSpc>
                <a:spcPct val="95000"/>
              </a:lnSpc>
              <a:spcBef>
                <a:spcPts val="1200"/>
              </a:spcBef>
              <a:spcAft>
                <a:spcPts val="0"/>
              </a:spcAft>
              <a:buSzPts val="275"/>
              <a:buNone/>
            </a:pPr>
            <a:r>
              <a:rPr lang="en" sz="1000">
                <a:solidFill>
                  <a:srgbClr val="000000"/>
                </a:solidFill>
                <a:highlight>
                  <a:srgbClr val="FFFFFF"/>
                </a:highlight>
                <a:latin typeface="Arial"/>
                <a:ea typeface="Arial"/>
                <a:cs typeface="Arial"/>
                <a:sym typeface="Arial"/>
              </a:rPr>
              <a:t>TITLE: User log-in</a:t>
            </a:r>
            <a:endParaRPr sz="1000">
              <a:solidFill>
                <a:srgbClr val="000000"/>
              </a:solidFill>
              <a:highlight>
                <a:srgbClr val="FFFFFF"/>
              </a:highlight>
              <a:latin typeface="Arial"/>
              <a:ea typeface="Arial"/>
              <a:cs typeface="Arial"/>
              <a:sym typeface="Arial"/>
            </a:endParaRPr>
          </a:p>
          <a:p>
            <a:pPr indent="0" lvl="0" marL="0" rtl="0" algn="l">
              <a:lnSpc>
                <a:spcPct val="95000"/>
              </a:lnSpc>
              <a:spcBef>
                <a:spcPts val="1200"/>
              </a:spcBef>
              <a:spcAft>
                <a:spcPts val="0"/>
              </a:spcAft>
              <a:buSzPts val="275"/>
              <a:buNone/>
            </a:pPr>
            <a:r>
              <a:rPr lang="en" sz="1000">
                <a:solidFill>
                  <a:srgbClr val="000000"/>
                </a:solidFill>
                <a:highlight>
                  <a:srgbClr val="FFFFFF"/>
                </a:highlight>
                <a:latin typeface="Arial"/>
                <a:ea typeface="Arial"/>
                <a:cs typeface="Arial"/>
                <a:sym typeface="Arial"/>
              </a:rPr>
              <a:t>DESC: Given that the user has registered, the user should be able to log-in on the website.</a:t>
            </a:r>
            <a:endParaRPr sz="1000">
              <a:solidFill>
                <a:srgbClr val="000000"/>
              </a:solidFill>
              <a:highlight>
                <a:srgbClr val="FFFFFF"/>
              </a:highlight>
              <a:latin typeface="Arial"/>
              <a:ea typeface="Arial"/>
              <a:cs typeface="Arial"/>
              <a:sym typeface="Arial"/>
            </a:endParaRPr>
          </a:p>
          <a:p>
            <a:pPr indent="0" lvl="0" marL="0" rtl="0" algn="l">
              <a:lnSpc>
                <a:spcPct val="95000"/>
              </a:lnSpc>
              <a:spcBef>
                <a:spcPts val="1200"/>
              </a:spcBef>
              <a:spcAft>
                <a:spcPts val="0"/>
              </a:spcAft>
              <a:buSzPts val="275"/>
              <a:buNone/>
            </a:pPr>
            <a:r>
              <a:t/>
            </a:r>
            <a:endParaRPr sz="1000">
              <a:solidFill>
                <a:srgbClr val="000000"/>
              </a:solidFill>
              <a:highlight>
                <a:srgbClr val="FFFFFF"/>
              </a:highlight>
              <a:latin typeface="Arial"/>
              <a:ea typeface="Arial"/>
              <a:cs typeface="Arial"/>
              <a:sym typeface="Arial"/>
            </a:endParaRPr>
          </a:p>
          <a:p>
            <a:pPr indent="0" lvl="0" marL="0" rtl="0" algn="l">
              <a:lnSpc>
                <a:spcPct val="95000"/>
              </a:lnSpc>
              <a:spcBef>
                <a:spcPts val="1200"/>
              </a:spcBef>
              <a:spcAft>
                <a:spcPts val="1200"/>
              </a:spcAft>
              <a:buSzPts val="275"/>
              <a:buNone/>
            </a:pPr>
            <a:r>
              <a:t/>
            </a:r>
            <a:endParaRPr b="1" sz="1000">
              <a:solidFill>
                <a:srgbClr val="000000"/>
              </a:solidFill>
              <a:highlight>
                <a:srgbClr val="FFFFFF"/>
              </a:highlight>
              <a:latin typeface="Arial"/>
              <a:ea typeface="Arial"/>
              <a:cs typeface="Arial"/>
              <a:sym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44"/>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Continued..</a:t>
            </a:r>
            <a:endParaRPr/>
          </a:p>
        </p:txBody>
      </p:sp>
      <p:sp>
        <p:nvSpPr>
          <p:cNvPr id="249" name="Google Shape;249;p44"/>
          <p:cNvSpPr txBox="1"/>
          <p:nvPr>
            <p:ph idx="1" type="body"/>
          </p:nvPr>
        </p:nvSpPr>
        <p:spPr>
          <a:xfrm>
            <a:off x="311700" y="1266325"/>
            <a:ext cx="8520600" cy="3537300"/>
          </a:xfrm>
          <a:prstGeom prst="rect">
            <a:avLst/>
          </a:prstGeom>
        </p:spPr>
        <p:txBody>
          <a:bodyPr anchorCtr="0" anchor="t" bIns="91425" lIns="91425" spcFirstLastPara="1" rIns="91425" wrap="square" tIns="91425">
            <a:noAutofit/>
          </a:bodyPr>
          <a:lstStyle/>
          <a:p>
            <a:pPr indent="0" lvl="0" marL="0" rtl="0" algn="l">
              <a:lnSpc>
                <a:spcPct val="75000"/>
              </a:lnSpc>
              <a:spcBef>
                <a:spcPts val="1200"/>
              </a:spcBef>
              <a:spcAft>
                <a:spcPts val="0"/>
              </a:spcAft>
              <a:buClr>
                <a:srgbClr val="000000"/>
              </a:buClr>
              <a:buSzPts val="358"/>
              <a:buFont typeface="Arial"/>
              <a:buNone/>
            </a:pPr>
            <a:r>
              <a:rPr b="1" lang="en" sz="925">
                <a:solidFill>
                  <a:srgbClr val="000000"/>
                </a:solidFill>
                <a:highlight>
                  <a:schemeClr val="lt1"/>
                </a:highlight>
                <a:latin typeface="Arial"/>
                <a:ea typeface="Arial"/>
                <a:cs typeface="Arial"/>
                <a:sym typeface="Arial"/>
              </a:rPr>
              <a:t>I</a:t>
            </a:r>
            <a:r>
              <a:rPr b="1" lang="en" sz="925">
                <a:solidFill>
                  <a:srgbClr val="000000"/>
                </a:solidFill>
                <a:highlight>
                  <a:schemeClr val="lt1"/>
                </a:highlight>
                <a:latin typeface="Arial"/>
                <a:ea typeface="Arial"/>
                <a:cs typeface="Arial"/>
                <a:sym typeface="Arial"/>
              </a:rPr>
              <a:t>D: FR4</a:t>
            </a:r>
            <a:endParaRPr b="1" sz="925">
              <a:solidFill>
                <a:srgbClr val="000000"/>
              </a:solidFill>
              <a:highlight>
                <a:schemeClr val="lt1"/>
              </a:highlight>
              <a:latin typeface="Arial"/>
              <a:ea typeface="Arial"/>
              <a:cs typeface="Arial"/>
              <a:sym typeface="Arial"/>
            </a:endParaRPr>
          </a:p>
          <a:p>
            <a:pPr indent="0" lvl="0" marL="0" rtl="0" algn="l">
              <a:lnSpc>
                <a:spcPct val="75000"/>
              </a:lnSpc>
              <a:spcBef>
                <a:spcPts val="1200"/>
              </a:spcBef>
              <a:spcAft>
                <a:spcPts val="0"/>
              </a:spcAft>
              <a:buClr>
                <a:srgbClr val="000000"/>
              </a:buClr>
              <a:buSzPts val="358"/>
              <a:buFont typeface="Arial"/>
              <a:buNone/>
            </a:pPr>
            <a:r>
              <a:rPr lang="en" sz="925">
                <a:solidFill>
                  <a:srgbClr val="000000"/>
                </a:solidFill>
                <a:highlight>
                  <a:schemeClr val="lt1"/>
                </a:highlight>
                <a:latin typeface="Arial"/>
                <a:ea typeface="Arial"/>
                <a:cs typeface="Arial"/>
                <a:sym typeface="Arial"/>
              </a:rPr>
              <a:t>TITLE: Reset password</a:t>
            </a:r>
            <a:endParaRPr sz="925">
              <a:solidFill>
                <a:srgbClr val="000000"/>
              </a:solidFill>
              <a:highlight>
                <a:schemeClr val="lt1"/>
              </a:highlight>
              <a:latin typeface="Arial"/>
              <a:ea typeface="Arial"/>
              <a:cs typeface="Arial"/>
              <a:sym typeface="Arial"/>
            </a:endParaRPr>
          </a:p>
          <a:p>
            <a:pPr indent="0" lvl="0" marL="0" rtl="0" algn="l">
              <a:lnSpc>
                <a:spcPct val="75000"/>
              </a:lnSpc>
              <a:spcBef>
                <a:spcPts val="1200"/>
              </a:spcBef>
              <a:spcAft>
                <a:spcPts val="0"/>
              </a:spcAft>
              <a:buClr>
                <a:srgbClr val="000000"/>
              </a:buClr>
              <a:buSzPts val="358"/>
              <a:buFont typeface="Arial"/>
              <a:buNone/>
            </a:pPr>
            <a:r>
              <a:rPr lang="en" sz="925">
                <a:solidFill>
                  <a:srgbClr val="000000"/>
                </a:solidFill>
                <a:highlight>
                  <a:schemeClr val="lt1"/>
                </a:highlight>
                <a:latin typeface="Arial"/>
                <a:ea typeface="Arial"/>
                <a:cs typeface="Arial"/>
                <a:sym typeface="Arial"/>
              </a:rPr>
              <a:t>DESC: Given that the user has registered, the user should be able to retrieve their password by the e-mail.</a:t>
            </a:r>
            <a:endParaRPr sz="925">
              <a:solidFill>
                <a:srgbClr val="000000"/>
              </a:solidFill>
              <a:highlight>
                <a:schemeClr val="lt1"/>
              </a:highlight>
              <a:latin typeface="Arial"/>
              <a:ea typeface="Arial"/>
              <a:cs typeface="Arial"/>
              <a:sym typeface="Arial"/>
            </a:endParaRPr>
          </a:p>
          <a:p>
            <a:pPr indent="0" lvl="0" marL="0" rtl="0" algn="l">
              <a:lnSpc>
                <a:spcPct val="75000"/>
              </a:lnSpc>
              <a:spcBef>
                <a:spcPts val="1200"/>
              </a:spcBef>
              <a:spcAft>
                <a:spcPts val="0"/>
              </a:spcAft>
              <a:buClr>
                <a:srgbClr val="000000"/>
              </a:buClr>
              <a:buSzPts val="358"/>
              <a:buFont typeface="Arial"/>
              <a:buNone/>
            </a:pPr>
            <a:r>
              <a:rPr b="1" lang="en" sz="925">
                <a:solidFill>
                  <a:srgbClr val="000000"/>
                </a:solidFill>
                <a:highlight>
                  <a:schemeClr val="lt1"/>
                </a:highlight>
                <a:latin typeface="Arial"/>
                <a:ea typeface="Arial"/>
                <a:cs typeface="Arial"/>
                <a:sym typeface="Arial"/>
              </a:rPr>
              <a:t>ID: FR5</a:t>
            </a:r>
            <a:endParaRPr b="1" sz="925">
              <a:solidFill>
                <a:srgbClr val="000000"/>
              </a:solidFill>
              <a:highlight>
                <a:schemeClr val="lt1"/>
              </a:highlight>
              <a:latin typeface="Arial"/>
              <a:ea typeface="Arial"/>
              <a:cs typeface="Arial"/>
              <a:sym typeface="Arial"/>
            </a:endParaRPr>
          </a:p>
          <a:p>
            <a:pPr indent="0" lvl="0" marL="0" rtl="0" algn="l">
              <a:lnSpc>
                <a:spcPct val="75000"/>
              </a:lnSpc>
              <a:spcBef>
                <a:spcPts val="1200"/>
              </a:spcBef>
              <a:spcAft>
                <a:spcPts val="0"/>
              </a:spcAft>
              <a:buClr>
                <a:srgbClr val="000000"/>
              </a:buClr>
              <a:buSzPts val="358"/>
              <a:buFont typeface="Arial"/>
              <a:buNone/>
            </a:pPr>
            <a:r>
              <a:rPr lang="en" sz="925">
                <a:solidFill>
                  <a:srgbClr val="000000"/>
                </a:solidFill>
                <a:highlight>
                  <a:schemeClr val="lt1"/>
                </a:highlight>
                <a:latin typeface="Arial"/>
                <a:ea typeface="Arial"/>
                <a:cs typeface="Arial"/>
                <a:sym typeface="Arial"/>
              </a:rPr>
              <a:t>TITLE:Input question</a:t>
            </a:r>
            <a:endParaRPr sz="925">
              <a:solidFill>
                <a:srgbClr val="000000"/>
              </a:solidFill>
              <a:highlight>
                <a:schemeClr val="lt1"/>
              </a:highlight>
              <a:latin typeface="Arial"/>
              <a:ea typeface="Arial"/>
              <a:cs typeface="Arial"/>
              <a:sym typeface="Arial"/>
            </a:endParaRPr>
          </a:p>
          <a:p>
            <a:pPr indent="0" lvl="0" marL="0" rtl="0" algn="l">
              <a:lnSpc>
                <a:spcPct val="75000"/>
              </a:lnSpc>
              <a:spcBef>
                <a:spcPts val="1200"/>
              </a:spcBef>
              <a:spcAft>
                <a:spcPts val="0"/>
              </a:spcAft>
              <a:buClr>
                <a:srgbClr val="000000"/>
              </a:buClr>
              <a:buSzPts val="358"/>
              <a:buFont typeface="Arial"/>
              <a:buNone/>
            </a:pPr>
            <a:r>
              <a:rPr lang="en" sz="925">
                <a:solidFill>
                  <a:srgbClr val="000000"/>
                </a:solidFill>
                <a:highlight>
                  <a:schemeClr val="lt1"/>
                </a:highlight>
                <a:latin typeface="Arial"/>
                <a:ea typeface="Arial"/>
                <a:cs typeface="Arial"/>
                <a:sym typeface="Arial"/>
              </a:rPr>
              <a:t>DESC: After successful log-in, the user should be able to enter required question.</a:t>
            </a:r>
            <a:endParaRPr sz="925">
              <a:solidFill>
                <a:srgbClr val="000000"/>
              </a:solidFill>
              <a:highlight>
                <a:schemeClr val="lt1"/>
              </a:highlight>
              <a:latin typeface="Arial"/>
              <a:ea typeface="Arial"/>
              <a:cs typeface="Arial"/>
              <a:sym typeface="Arial"/>
            </a:endParaRPr>
          </a:p>
          <a:p>
            <a:pPr indent="0" lvl="0" marL="0" rtl="0" algn="l">
              <a:lnSpc>
                <a:spcPct val="75000"/>
              </a:lnSpc>
              <a:spcBef>
                <a:spcPts val="1200"/>
              </a:spcBef>
              <a:spcAft>
                <a:spcPts val="0"/>
              </a:spcAft>
              <a:buClr>
                <a:srgbClr val="000000"/>
              </a:buClr>
              <a:buSzPts val="358"/>
              <a:buFont typeface="Arial"/>
              <a:buNone/>
            </a:pPr>
            <a:r>
              <a:rPr b="1" lang="en" sz="925">
                <a:solidFill>
                  <a:srgbClr val="000000"/>
                </a:solidFill>
                <a:highlight>
                  <a:schemeClr val="lt1"/>
                </a:highlight>
                <a:latin typeface="Arial"/>
                <a:ea typeface="Arial"/>
                <a:cs typeface="Arial"/>
                <a:sym typeface="Arial"/>
              </a:rPr>
              <a:t>ID: FR6</a:t>
            </a:r>
            <a:endParaRPr b="1" sz="925">
              <a:solidFill>
                <a:srgbClr val="000000"/>
              </a:solidFill>
              <a:highlight>
                <a:schemeClr val="lt1"/>
              </a:highlight>
              <a:latin typeface="Arial"/>
              <a:ea typeface="Arial"/>
              <a:cs typeface="Arial"/>
              <a:sym typeface="Arial"/>
            </a:endParaRPr>
          </a:p>
          <a:p>
            <a:pPr indent="0" lvl="0" marL="0" rtl="0" algn="l">
              <a:lnSpc>
                <a:spcPct val="75000"/>
              </a:lnSpc>
              <a:spcBef>
                <a:spcPts val="1200"/>
              </a:spcBef>
              <a:spcAft>
                <a:spcPts val="0"/>
              </a:spcAft>
              <a:buClr>
                <a:srgbClr val="000000"/>
              </a:buClr>
              <a:buSzPts val="358"/>
              <a:buFont typeface="Arial"/>
              <a:buNone/>
            </a:pPr>
            <a:r>
              <a:rPr lang="en" sz="925">
                <a:solidFill>
                  <a:srgbClr val="000000"/>
                </a:solidFill>
                <a:highlight>
                  <a:schemeClr val="lt1"/>
                </a:highlight>
                <a:latin typeface="Arial"/>
                <a:ea typeface="Arial"/>
                <a:cs typeface="Arial"/>
                <a:sym typeface="Arial"/>
              </a:rPr>
              <a:t>TITLE: View question and answer pairs</a:t>
            </a:r>
            <a:endParaRPr sz="925">
              <a:solidFill>
                <a:srgbClr val="000000"/>
              </a:solidFill>
              <a:highlight>
                <a:schemeClr val="lt1"/>
              </a:highlight>
              <a:latin typeface="Arial"/>
              <a:ea typeface="Arial"/>
              <a:cs typeface="Arial"/>
              <a:sym typeface="Arial"/>
            </a:endParaRPr>
          </a:p>
          <a:p>
            <a:pPr indent="0" lvl="0" marL="0" rtl="0" algn="l">
              <a:lnSpc>
                <a:spcPct val="75000"/>
              </a:lnSpc>
              <a:spcBef>
                <a:spcPts val="1200"/>
              </a:spcBef>
              <a:spcAft>
                <a:spcPts val="0"/>
              </a:spcAft>
              <a:buClr>
                <a:srgbClr val="000000"/>
              </a:buClr>
              <a:buSzPts val="358"/>
              <a:buFont typeface="Arial"/>
              <a:buNone/>
            </a:pPr>
            <a:r>
              <a:rPr lang="en" sz="925">
                <a:solidFill>
                  <a:srgbClr val="000000"/>
                </a:solidFill>
                <a:highlight>
                  <a:schemeClr val="lt1"/>
                </a:highlight>
                <a:latin typeface="Arial"/>
                <a:ea typeface="Arial"/>
                <a:cs typeface="Arial"/>
                <a:sym typeface="Arial"/>
              </a:rPr>
              <a:t>DESC: Given that the user has entered text, they should be able to view questions.</a:t>
            </a:r>
            <a:endParaRPr sz="925">
              <a:solidFill>
                <a:srgbClr val="000000"/>
              </a:solidFill>
              <a:highlight>
                <a:schemeClr val="lt1"/>
              </a:highlight>
              <a:latin typeface="Arial"/>
              <a:ea typeface="Arial"/>
              <a:cs typeface="Arial"/>
              <a:sym typeface="Arial"/>
            </a:endParaRPr>
          </a:p>
          <a:p>
            <a:pPr indent="0" lvl="0" marL="0" rtl="0" algn="l">
              <a:lnSpc>
                <a:spcPct val="75000"/>
              </a:lnSpc>
              <a:spcBef>
                <a:spcPts val="1200"/>
              </a:spcBef>
              <a:spcAft>
                <a:spcPts val="0"/>
              </a:spcAft>
              <a:buClr>
                <a:srgbClr val="000000"/>
              </a:buClr>
              <a:buSzPts val="358"/>
              <a:buFont typeface="Arial"/>
              <a:buNone/>
            </a:pPr>
            <a:r>
              <a:rPr b="1" lang="en" sz="925">
                <a:solidFill>
                  <a:srgbClr val="000000"/>
                </a:solidFill>
                <a:highlight>
                  <a:schemeClr val="lt1"/>
                </a:highlight>
                <a:latin typeface="Arial"/>
                <a:ea typeface="Arial"/>
                <a:cs typeface="Arial"/>
                <a:sym typeface="Arial"/>
              </a:rPr>
              <a:t>ID: FR7</a:t>
            </a:r>
            <a:endParaRPr b="1" sz="925">
              <a:solidFill>
                <a:srgbClr val="000000"/>
              </a:solidFill>
              <a:highlight>
                <a:schemeClr val="lt1"/>
              </a:highlight>
              <a:latin typeface="Arial"/>
              <a:ea typeface="Arial"/>
              <a:cs typeface="Arial"/>
              <a:sym typeface="Arial"/>
            </a:endParaRPr>
          </a:p>
          <a:p>
            <a:pPr indent="0" lvl="0" marL="0" rtl="0" algn="l">
              <a:lnSpc>
                <a:spcPct val="75000"/>
              </a:lnSpc>
              <a:spcBef>
                <a:spcPts val="1200"/>
              </a:spcBef>
              <a:spcAft>
                <a:spcPts val="0"/>
              </a:spcAft>
              <a:buClr>
                <a:srgbClr val="000000"/>
              </a:buClr>
              <a:buSzPts val="358"/>
              <a:buFont typeface="Arial"/>
              <a:buNone/>
            </a:pPr>
            <a:r>
              <a:rPr lang="en" sz="925">
                <a:solidFill>
                  <a:srgbClr val="000000"/>
                </a:solidFill>
                <a:highlight>
                  <a:schemeClr val="lt1"/>
                </a:highlight>
                <a:latin typeface="Arial"/>
                <a:ea typeface="Arial"/>
                <a:cs typeface="Arial"/>
                <a:sym typeface="Arial"/>
              </a:rPr>
              <a:t>TITLE: Download question and answer pairs</a:t>
            </a:r>
            <a:endParaRPr sz="925">
              <a:solidFill>
                <a:srgbClr val="000000"/>
              </a:solidFill>
              <a:highlight>
                <a:schemeClr val="lt1"/>
              </a:highlight>
              <a:latin typeface="Arial"/>
              <a:ea typeface="Arial"/>
              <a:cs typeface="Arial"/>
              <a:sym typeface="Arial"/>
            </a:endParaRPr>
          </a:p>
          <a:p>
            <a:pPr indent="0" lvl="0" marL="0" rtl="0" algn="l">
              <a:lnSpc>
                <a:spcPct val="75000"/>
              </a:lnSpc>
              <a:spcBef>
                <a:spcPts val="1200"/>
              </a:spcBef>
              <a:spcAft>
                <a:spcPts val="0"/>
              </a:spcAft>
              <a:buClr>
                <a:srgbClr val="000000"/>
              </a:buClr>
              <a:buSzPts val="358"/>
              <a:buFont typeface="Arial"/>
              <a:buNone/>
            </a:pPr>
            <a:r>
              <a:rPr lang="en" sz="925">
                <a:solidFill>
                  <a:srgbClr val="000000"/>
                </a:solidFill>
                <a:highlight>
                  <a:schemeClr val="lt1"/>
                </a:highlight>
                <a:latin typeface="Arial"/>
                <a:ea typeface="Arial"/>
                <a:cs typeface="Arial"/>
                <a:sym typeface="Arial"/>
              </a:rPr>
              <a:t>DESC: Given that the user has uploaded the text/file and questions are generated, they should be able to download questions.</a:t>
            </a:r>
            <a:endParaRPr sz="925">
              <a:solidFill>
                <a:srgbClr val="000000"/>
              </a:solidFill>
              <a:highlight>
                <a:schemeClr val="lt1"/>
              </a:highlight>
              <a:latin typeface="Arial"/>
              <a:ea typeface="Arial"/>
              <a:cs typeface="Arial"/>
              <a:sym typeface="Arial"/>
            </a:endParaRPr>
          </a:p>
          <a:p>
            <a:pPr indent="0" lvl="0" marL="0" rtl="0" algn="l">
              <a:spcBef>
                <a:spcPts val="1200"/>
              </a:spcBef>
              <a:spcAft>
                <a:spcPts val="0"/>
              </a:spcAft>
              <a:buNone/>
            </a:pPr>
            <a:r>
              <a:t/>
            </a:r>
            <a:endParaRPr/>
          </a:p>
          <a:p>
            <a:pPr indent="0" lvl="0" marL="0" rtl="0" algn="l">
              <a:lnSpc>
                <a:spcPct val="75000"/>
              </a:lnSpc>
              <a:spcBef>
                <a:spcPts val="1200"/>
              </a:spcBef>
              <a:spcAft>
                <a:spcPts val="0"/>
              </a:spcAft>
              <a:buClr>
                <a:srgbClr val="000000"/>
              </a:buClr>
              <a:buSzPts val="358"/>
              <a:buFont typeface="Arial"/>
              <a:buNone/>
            </a:pPr>
            <a:r>
              <a:t/>
            </a:r>
            <a:endParaRPr sz="925">
              <a:solidFill>
                <a:srgbClr val="000000"/>
              </a:solidFill>
              <a:highlight>
                <a:schemeClr val="lt1"/>
              </a:highlight>
              <a:latin typeface="Arial"/>
              <a:ea typeface="Arial"/>
              <a:cs typeface="Arial"/>
              <a:sym typeface="Arial"/>
            </a:endParaRPr>
          </a:p>
          <a:p>
            <a:pPr indent="0" lvl="0" marL="0" rtl="0" algn="l">
              <a:lnSpc>
                <a:spcPct val="75000"/>
              </a:lnSpc>
              <a:spcBef>
                <a:spcPts val="1200"/>
              </a:spcBef>
              <a:spcAft>
                <a:spcPts val="0"/>
              </a:spcAft>
              <a:buClr>
                <a:srgbClr val="000000"/>
              </a:buClr>
              <a:buSzPts val="358"/>
              <a:buFont typeface="Arial"/>
              <a:buNone/>
            </a:pPr>
            <a:r>
              <a:t/>
            </a:r>
            <a:endParaRPr sz="925">
              <a:solidFill>
                <a:srgbClr val="000000"/>
              </a:solidFill>
              <a:highlight>
                <a:schemeClr val="lt1"/>
              </a:highlight>
              <a:latin typeface="Arial"/>
              <a:ea typeface="Arial"/>
              <a:cs typeface="Arial"/>
              <a:sym typeface="Arial"/>
            </a:endParaRPr>
          </a:p>
          <a:p>
            <a:pPr indent="0" lvl="0" marL="0" rtl="0" algn="l">
              <a:lnSpc>
                <a:spcPct val="95000"/>
              </a:lnSpc>
              <a:spcBef>
                <a:spcPts val="1200"/>
              </a:spcBef>
              <a:spcAft>
                <a:spcPts val="1200"/>
              </a:spcAft>
              <a:buSzPts val="358"/>
              <a:buNone/>
            </a:pPr>
            <a:r>
              <a:t/>
            </a:r>
            <a:endParaRPr sz="1285"/>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45"/>
          <p:cNvSpPr txBox="1"/>
          <p:nvPr>
            <p:ph idx="1" type="body"/>
          </p:nvPr>
        </p:nvSpPr>
        <p:spPr>
          <a:xfrm>
            <a:off x="311700" y="1130675"/>
            <a:ext cx="8520600" cy="38004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275"/>
              <a:buNone/>
            </a:pPr>
            <a:r>
              <a:rPr b="1" lang="en" sz="1000">
                <a:solidFill>
                  <a:srgbClr val="000000"/>
                </a:solidFill>
                <a:highlight>
                  <a:srgbClr val="FFFFFF"/>
                </a:highlight>
                <a:latin typeface="Arial"/>
                <a:ea typeface="Arial"/>
                <a:cs typeface="Arial"/>
                <a:sym typeface="Arial"/>
              </a:rPr>
              <a:t>ID: NFR1 </a:t>
            </a:r>
            <a:endParaRPr b="1" sz="1000">
              <a:solidFill>
                <a:srgbClr val="000000"/>
              </a:solidFill>
              <a:highlight>
                <a:srgbClr val="FFFFFF"/>
              </a:highlight>
              <a:latin typeface="Arial"/>
              <a:ea typeface="Arial"/>
              <a:cs typeface="Arial"/>
              <a:sym typeface="Arial"/>
            </a:endParaRPr>
          </a:p>
          <a:p>
            <a:pPr indent="0" lvl="0" marL="0" rtl="0" algn="l">
              <a:lnSpc>
                <a:spcPct val="95000"/>
              </a:lnSpc>
              <a:spcBef>
                <a:spcPts val="900"/>
              </a:spcBef>
              <a:spcAft>
                <a:spcPts val="0"/>
              </a:spcAft>
              <a:buSzPts val="275"/>
              <a:buNone/>
            </a:pPr>
            <a:r>
              <a:rPr lang="en" sz="1000">
                <a:solidFill>
                  <a:srgbClr val="000000"/>
                </a:solidFill>
                <a:highlight>
                  <a:srgbClr val="FFFFFF"/>
                </a:highlight>
                <a:latin typeface="Times New Roman"/>
                <a:ea typeface="Times New Roman"/>
                <a:cs typeface="Times New Roman"/>
                <a:sym typeface="Times New Roman"/>
              </a:rPr>
              <a:t>TAG: ResponseTime</a:t>
            </a:r>
            <a:endParaRPr sz="1000">
              <a:solidFill>
                <a:srgbClr val="000000"/>
              </a:solidFill>
              <a:highlight>
                <a:srgbClr val="FFFFFF"/>
              </a:highlight>
              <a:latin typeface="Times New Roman"/>
              <a:ea typeface="Times New Roman"/>
              <a:cs typeface="Times New Roman"/>
              <a:sym typeface="Times New Roman"/>
            </a:endParaRPr>
          </a:p>
          <a:p>
            <a:pPr indent="0" lvl="0" marL="0" rtl="0" algn="l">
              <a:lnSpc>
                <a:spcPct val="95000"/>
              </a:lnSpc>
              <a:spcBef>
                <a:spcPts val="900"/>
              </a:spcBef>
              <a:spcAft>
                <a:spcPts val="0"/>
              </a:spcAft>
              <a:buSzPts val="275"/>
              <a:buNone/>
            </a:pPr>
            <a:r>
              <a:rPr lang="en" sz="1000">
                <a:solidFill>
                  <a:srgbClr val="000000"/>
                </a:solidFill>
                <a:highlight>
                  <a:srgbClr val="FFFFFF"/>
                </a:highlight>
                <a:latin typeface="Times New Roman"/>
                <a:ea typeface="Times New Roman"/>
                <a:cs typeface="Times New Roman"/>
                <a:sym typeface="Times New Roman"/>
              </a:rPr>
              <a:t>SCALE: The response time of the system.</a:t>
            </a:r>
            <a:endParaRPr sz="1000">
              <a:solidFill>
                <a:srgbClr val="000000"/>
              </a:solidFill>
              <a:highlight>
                <a:srgbClr val="FFFFFF"/>
              </a:highlight>
              <a:latin typeface="Times New Roman"/>
              <a:ea typeface="Times New Roman"/>
              <a:cs typeface="Times New Roman"/>
              <a:sym typeface="Times New Roman"/>
            </a:endParaRPr>
          </a:p>
          <a:p>
            <a:pPr indent="0" lvl="0" marL="0" rtl="0" algn="l">
              <a:lnSpc>
                <a:spcPct val="95000"/>
              </a:lnSpc>
              <a:spcBef>
                <a:spcPts val="900"/>
              </a:spcBef>
              <a:spcAft>
                <a:spcPts val="0"/>
              </a:spcAft>
              <a:buSzPts val="275"/>
              <a:buNone/>
            </a:pPr>
            <a:r>
              <a:rPr b="1" lang="en" sz="1000">
                <a:solidFill>
                  <a:srgbClr val="000000"/>
                </a:solidFill>
                <a:highlight>
                  <a:srgbClr val="FFFFFF"/>
                </a:highlight>
                <a:latin typeface="Arial"/>
                <a:ea typeface="Arial"/>
                <a:cs typeface="Arial"/>
                <a:sym typeface="Arial"/>
              </a:rPr>
              <a:t>ID: NFR2 </a:t>
            </a:r>
            <a:endParaRPr b="1" sz="1000">
              <a:solidFill>
                <a:srgbClr val="000000"/>
              </a:solidFill>
              <a:highlight>
                <a:srgbClr val="FFFFFF"/>
              </a:highlight>
              <a:latin typeface="Arial"/>
              <a:ea typeface="Arial"/>
              <a:cs typeface="Arial"/>
              <a:sym typeface="Arial"/>
            </a:endParaRPr>
          </a:p>
          <a:p>
            <a:pPr indent="0" lvl="0" marL="0" rtl="0" algn="l">
              <a:lnSpc>
                <a:spcPct val="95000"/>
              </a:lnSpc>
              <a:spcBef>
                <a:spcPts val="900"/>
              </a:spcBef>
              <a:spcAft>
                <a:spcPts val="0"/>
              </a:spcAft>
              <a:buSzPts val="275"/>
              <a:buNone/>
            </a:pPr>
            <a:r>
              <a:rPr lang="en" sz="1000">
                <a:solidFill>
                  <a:srgbClr val="000000"/>
                </a:solidFill>
                <a:highlight>
                  <a:srgbClr val="FFFFFF"/>
                </a:highlight>
                <a:latin typeface="Times New Roman"/>
                <a:ea typeface="Times New Roman"/>
                <a:cs typeface="Times New Roman"/>
                <a:sym typeface="Times New Roman"/>
              </a:rPr>
              <a:t>TAG: SystemDependability</a:t>
            </a:r>
            <a:endParaRPr sz="1000">
              <a:solidFill>
                <a:srgbClr val="000000"/>
              </a:solidFill>
              <a:highlight>
                <a:srgbClr val="FFFFFF"/>
              </a:highlight>
              <a:latin typeface="Times New Roman"/>
              <a:ea typeface="Times New Roman"/>
              <a:cs typeface="Times New Roman"/>
              <a:sym typeface="Times New Roman"/>
            </a:endParaRPr>
          </a:p>
          <a:p>
            <a:pPr indent="0" lvl="0" marL="0" rtl="0" algn="l">
              <a:lnSpc>
                <a:spcPct val="95000"/>
              </a:lnSpc>
              <a:spcBef>
                <a:spcPts val="900"/>
              </a:spcBef>
              <a:spcAft>
                <a:spcPts val="0"/>
              </a:spcAft>
              <a:buSzPts val="275"/>
              <a:buNone/>
            </a:pPr>
            <a:r>
              <a:rPr lang="en" sz="1000">
                <a:solidFill>
                  <a:srgbClr val="000000"/>
                </a:solidFill>
                <a:highlight>
                  <a:srgbClr val="FFFFFF"/>
                </a:highlight>
                <a:latin typeface="Times New Roman"/>
                <a:ea typeface="Times New Roman"/>
                <a:cs typeface="Times New Roman"/>
                <a:sym typeface="Times New Roman"/>
              </a:rPr>
              <a:t>GIST: The fault tolerance of the system.</a:t>
            </a:r>
            <a:endParaRPr sz="1000">
              <a:solidFill>
                <a:srgbClr val="000000"/>
              </a:solidFill>
              <a:highlight>
                <a:srgbClr val="FFFFFF"/>
              </a:highlight>
              <a:latin typeface="Times New Roman"/>
              <a:ea typeface="Times New Roman"/>
              <a:cs typeface="Times New Roman"/>
              <a:sym typeface="Times New Roman"/>
            </a:endParaRPr>
          </a:p>
          <a:p>
            <a:pPr indent="0" lvl="0" marL="0" rtl="0" algn="l">
              <a:lnSpc>
                <a:spcPct val="95000"/>
              </a:lnSpc>
              <a:spcBef>
                <a:spcPts val="900"/>
              </a:spcBef>
              <a:spcAft>
                <a:spcPts val="0"/>
              </a:spcAft>
              <a:buSzPts val="275"/>
              <a:buNone/>
            </a:pPr>
            <a:r>
              <a:rPr lang="en" sz="1000">
                <a:solidFill>
                  <a:srgbClr val="000000"/>
                </a:solidFill>
                <a:highlight>
                  <a:srgbClr val="FFFFFF"/>
                </a:highlight>
                <a:latin typeface="Times New Roman"/>
                <a:ea typeface="Times New Roman"/>
                <a:cs typeface="Times New Roman"/>
                <a:sym typeface="Times New Roman"/>
              </a:rPr>
              <a:t>SCALE: If the system loses connection to the internet or the system receives some strange Input, the user should be informed.</a:t>
            </a:r>
            <a:endParaRPr sz="1000">
              <a:solidFill>
                <a:srgbClr val="000000"/>
              </a:solidFill>
              <a:highlight>
                <a:srgbClr val="FFFFFF"/>
              </a:highlight>
              <a:latin typeface="Times New Roman"/>
              <a:ea typeface="Times New Roman"/>
              <a:cs typeface="Times New Roman"/>
              <a:sym typeface="Times New Roman"/>
            </a:endParaRPr>
          </a:p>
          <a:p>
            <a:pPr indent="0" lvl="0" marL="0" rtl="0" algn="l">
              <a:lnSpc>
                <a:spcPct val="95000"/>
              </a:lnSpc>
              <a:spcBef>
                <a:spcPts val="900"/>
              </a:spcBef>
              <a:spcAft>
                <a:spcPts val="0"/>
              </a:spcAft>
              <a:buSzPts val="275"/>
              <a:buNone/>
            </a:pPr>
            <a:r>
              <a:rPr b="1" lang="en" sz="1000">
                <a:solidFill>
                  <a:srgbClr val="000000"/>
                </a:solidFill>
                <a:highlight>
                  <a:srgbClr val="FFFFFF"/>
                </a:highlight>
                <a:latin typeface="Arial"/>
                <a:ea typeface="Arial"/>
                <a:cs typeface="Arial"/>
                <a:sym typeface="Arial"/>
              </a:rPr>
              <a:t>ID: NFR3</a:t>
            </a:r>
            <a:endParaRPr b="1" sz="1000">
              <a:solidFill>
                <a:srgbClr val="000000"/>
              </a:solidFill>
              <a:highlight>
                <a:srgbClr val="FFFFFF"/>
              </a:highlight>
              <a:latin typeface="Arial"/>
              <a:ea typeface="Arial"/>
              <a:cs typeface="Arial"/>
              <a:sym typeface="Arial"/>
            </a:endParaRPr>
          </a:p>
          <a:p>
            <a:pPr indent="0" lvl="0" marL="0" rtl="0" algn="l">
              <a:lnSpc>
                <a:spcPct val="95000"/>
              </a:lnSpc>
              <a:spcBef>
                <a:spcPts val="900"/>
              </a:spcBef>
              <a:spcAft>
                <a:spcPts val="0"/>
              </a:spcAft>
              <a:buSzPts val="275"/>
              <a:buNone/>
            </a:pPr>
            <a:r>
              <a:rPr lang="en" sz="1000">
                <a:solidFill>
                  <a:srgbClr val="000000"/>
                </a:solidFill>
                <a:highlight>
                  <a:srgbClr val="FFFFFF"/>
                </a:highlight>
                <a:latin typeface="Times New Roman"/>
                <a:ea typeface="Times New Roman"/>
                <a:cs typeface="Times New Roman"/>
                <a:sym typeface="Times New Roman"/>
              </a:rPr>
              <a:t>TAG: SystemReliability</a:t>
            </a:r>
            <a:endParaRPr sz="1000">
              <a:solidFill>
                <a:srgbClr val="000000"/>
              </a:solidFill>
              <a:highlight>
                <a:srgbClr val="FFFFFF"/>
              </a:highlight>
              <a:latin typeface="Times New Roman"/>
              <a:ea typeface="Times New Roman"/>
              <a:cs typeface="Times New Roman"/>
              <a:sym typeface="Times New Roman"/>
            </a:endParaRPr>
          </a:p>
          <a:p>
            <a:pPr indent="0" lvl="0" marL="0" rtl="0" algn="l">
              <a:lnSpc>
                <a:spcPct val="95000"/>
              </a:lnSpc>
              <a:spcBef>
                <a:spcPts val="900"/>
              </a:spcBef>
              <a:spcAft>
                <a:spcPts val="0"/>
              </a:spcAft>
              <a:buSzPts val="275"/>
              <a:buNone/>
            </a:pPr>
            <a:r>
              <a:rPr lang="en" sz="1000">
                <a:solidFill>
                  <a:srgbClr val="000000"/>
                </a:solidFill>
                <a:highlight>
                  <a:srgbClr val="FFFFFF"/>
                </a:highlight>
                <a:latin typeface="Times New Roman"/>
                <a:ea typeface="Times New Roman"/>
                <a:cs typeface="Times New Roman"/>
                <a:sym typeface="Times New Roman"/>
              </a:rPr>
              <a:t>GIST: how reliable our system is</a:t>
            </a:r>
            <a:endParaRPr sz="1000">
              <a:solidFill>
                <a:srgbClr val="000000"/>
              </a:solidFill>
              <a:highlight>
                <a:srgbClr val="FFFFFF"/>
              </a:highlight>
              <a:latin typeface="Times New Roman"/>
              <a:ea typeface="Times New Roman"/>
              <a:cs typeface="Times New Roman"/>
              <a:sym typeface="Times New Roman"/>
            </a:endParaRPr>
          </a:p>
          <a:p>
            <a:pPr indent="0" lvl="0" marL="0" rtl="0" algn="l">
              <a:lnSpc>
                <a:spcPct val="95000"/>
              </a:lnSpc>
              <a:spcBef>
                <a:spcPts val="900"/>
              </a:spcBef>
              <a:spcAft>
                <a:spcPts val="0"/>
              </a:spcAft>
              <a:buSzPts val="275"/>
              <a:buNone/>
            </a:pPr>
            <a:r>
              <a:rPr lang="en" sz="1000">
                <a:solidFill>
                  <a:srgbClr val="000000"/>
                </a:solidFill>
                <a:highlight>
                  <a:srgbClr val="FFFFFF"/>
                </a:highlight>
                <a:latin typeface="Times New Roman"/>
                <a:ea typeface="Times New Roman"/>
                <a:cs typeface="Times New Roman"/>
                <a:sym typeface="Times New Roman"/>
              </a:rPr>
              <a:t>SCALE: The reliability that the system gives the right result on a search.</a:t>
            </a:r>
            <a:endParaRPr sz="1000">
              <a:solidFill>
                <a:srgbClr val="000000"/>
              </a:solidFill>
              <a:highlight>
                <a:srgbClr val="FFFFFF"/>
              </a:highlight>
              <a:latin typeface="Times New Roman"/>
              <a:ea typeface="Times New Roman"/>
              <a:cs typeface="Times New Roman"/>
              <a:sym typeface="Times New Roman"/>
            </a:endParaRPr>
          </a:p>
          <a:p>
            <a:pPr indent="0" lvl="0" marL="0" rtl="0" algn="l">
              <a:lnSpc>
                <a:spcPct val="95000"/>
              </a:lnSpc>
              <a:spcBef>
                <a:spcPts val="900"/>
              </a:spcBef>
              <a:spcAft>
                <a:spcPts val="0"/>
              </a:spcAft>
              <a:buSzPts val="275"/>
              <a:buNone/>
            </a:pPr>
            <a:r>
              <a:t/>
            </a:r>
            <a:endParaRPr sz="1000">
              <a:solidFill>
                <a:srgbClr val="000000"/>
              </a:solidFill>
              <a:highlight>
                <a:srgbClr val="FFFFFF"/>
              </a:highlight>
              <a:latin typeface="Times New Roman"/>
              <a:ea typeface="Times New Roman"/>
              <a:cs typeface="Times New Roman"/>
              <a:sym typeface="Times New Roman"/>
            </a:endParaRPr>
          </a:p>
          <a:p>
            <a:pPr indent="0" lvl="0" marL="0" rtl="0" algn="l">
              <a:lnSpc>
                <a:spcPct val="95000"/>
              </a:lnSpc>
              <a:spcBef>
                <a:spcPts val="900"/>
              </a:spcBef>
              <a:spcAft>
                <a:spcPts val="0"/>
              </a:spcAft>
              <a:buSzPts val="275"/>
              <a:buNone/>
            </a:pPr>
            <a:r>
              <a:t/>
            </a:r>
            <a:endParaRPr sz="925">
              <a:solidFill>
                <a:srgbClr val="000000"/>
              </a:solidFill>
              <a:highlight>
                <a:srgbClr val="FFFFFF"/>
              </a:highlight>
              <a:latin typeface="Arial"/>
              <a:ea typeface="Arial"/>
              <a:cs typeface="Arial"/>
              <a:sym typeface="Arial"/>
            </a:endParaRPr>
          </a:p>
          <a:p>
            <a:pPr indent="0" lvl="0" marL="0" rtl="0" algn="l">
              <a:lnSpc>
                <a:spcPct val="95000"/>
              </a:lnSpc>
              <a:spcBef>
                <a:spcPts val="900"/>
              </a:spcBef>
              <a:spcAft>
                <a:spcPts val="0"/>
              </a:spcAft>
              <a:buSzPts val="275"/>
              <a:buNone/>
            </a:pPr>
            <a:r>
              <a:t/>
            </a:r>
            <a:endParaRPr sz="800">
              <a:solidFill>
                <a:srgbClr val="000000"/>
              </a:solidFill>
              <a:highlight>
                <a:srgbClr val="FFFFFF"/>
              </a:highlight>
              <a:latin typeface="Times New Roman"/>
              <a:ea typeface="Times New Roman"/>
              <a:cs typeface="Times New Roman"/>
              <a:sym typeface="Times New Roman"/>
            </a:endParaRPr>
          </a:p>
          <a:p>
            <a:pPr indent="0" lvl="0" marL="0" rtl="0" algn="l">
              <a:lnSpc>
                <a:spcPct val="95000"/>
              </a:lnSpc>
              <a:spcBef>
                <a:spcPts val="900"/>
              </a:spcBef>
              <a:spcAft>
                <a:spcPts val="0"/>
              </a:spcAft>
              <a:buSzPts val="275"/>
              <a:buNone/>
            </a:pPr>
            <a:r>
              <a:t/>
            </a:r>
            <a:endParaRPr sz="800">
              <a:solidFill>
                <a:srgbClr val="000000"/>
              </a:solidFill>
              <a:highlight>
                <a:srgbClr val="FFFFFF"/>
              </a:highlight>
              <a:latin typeface="Times New Roman"/>
              <a:ea typeface="Times New Roman"/>
              <a:cs typeface="Times New Roman"/>
              <a:sym typeface="Times New Roman"/>
            </a:endParaRPr>
          </a:p>
          <a:p>
            <a:pPr indent="0" lvl="0" marL="0" rtl="0" algn="l">
              <a:lnSpc>
                <a:spcPct val="95000"/>
              </a:lnSpc>
              <a:spcBef>
                <a:spcPts val="900"/>
              </a:spcBef>
              <a:spcAft>
                <a:spcPts val="1200"/>
              </a:spcAft>
              <a:buSzPts val="275"/>
              <a:buNone/>
            </a:pPr>
            <a:r>
              <a:t/>
            </a:r>
            <a:endParaRPr sz="950"/>
          </a:p>
        </p:txBody>
      </p:sp>
      <p:sp>
        <p:nvSpPr>
          <p:cNvPr id="255" name="Google Shape;255;p45"/>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Continued..</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4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 Far….</a:t>
            </a:r>
            <a:endParaRPr/>
          </a:p>
        </p:txBody>
      </p:sp>
      <p:sp>
        <p:nvSpPr>
          <p:cNvPr id="261" name="Google Shape;261;p46"/>
          <p:cNvSpPr txBox="1"/>
          <p:nvPr>
            <p:ph idx="1" type="body"/>
          </p:nvPr>
        </p:nvSpPr>
        <p:spPr>
          <a:xfrm>
            <a:off x="311700" y="1266325"/>
            <a:ext cx="46491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rgbClr val="000000"/>
              </a:buClr>
              <a:buSzPts val="1800"/>
              <a:buFont typeface="Arial"/>
              <a:buChar char="●"/>
            </a:pPr>
            <a:r>
              <a:rPr lang="en">
                <a:solidFill>
                  <a:srgbClr val="000000"/>
                </a:solidFill>
                <a:latin typeface="Arial"/>
                <a:ea typeface="Arial"/>
                <a:cs typeface="Arial"/>
                <a:sym typeface="Arial"/>
              </a:rPr>
              <a:t>Research Paper</a:t>
            </a:r>
            <a:endParaRPr>
              <a:solidFill>
                <a:srgbClr val="000000"/>
              </a:solidFill>
              <a:latin typeface="Arial"/>
              <a:ea typeface="Arial"/>
              <a:cs typeface="Arial"/>
              <a:sym typeface="Arial"/>
            </a:endParaRPr>
          </a:p>
          <a:p>
            <a:pPr indent="-342900" lvl="0" marL="457200" rtl="0" algn="l">
              <a:spcBef>
                <a:spcPts val="0"/>
              </a:spcBef>
              <a:spcAft>
                <a:spcPts val="0"/>
              </a:spcAft>
              <a:buClr>
                <a:srgbClr val="000000"/>
              </a:buClr>
              <a:buSzPts val="1800"/>
              <a:buFont typeface="Arial"/>
              <a:buChar char="●"/>
            </a:pPr>
            <a:r>
              <a:rPr lang="en">
                <a:solidFill>
                  <a:srgbClr val="000000"/>
                </a:solidFill>
                <a:latin typeface="Arial"/>
                <a:ea typeface="Arial"/>
                <a:cs typeface="Arial"/>
                <a:sym typeface="Arial"/>
              </a:rPr>
              <a:t>Basic Website </a:t>
            </a:r>
            <a:r>
              <a:rPr lang="en">
                <a:solidFill>
                  <a:srgbClr val="000000"/>
                </a:solidFill>
                <a:latin typeface="Arial"/>
                <a:ea typeface="Arial"/>
                <a:cs typeface="Arial"/>
                <a:sym typeface="Arial"/>
              </a:rPr>
              <a:t>Deployment</a:t>
            </a:r>
            <a:r>
              <a:rPr lang="en">
                <a:solidFill>
                  <a:srgbClr val="000000"/>
                </a:solidFill>
                <a:latin typeface="Arial"/>
                <a:ea typeface="Arial"/>
                <a:cs typeface="Arial"/>
                <a:sym typeface="Arial"/>
              </a:rPr>
              <a:t> using Flask</a:t>
            </a:r>
            <a:endParaRPr>
              <a:solidFill>
                <a:srgbClr val="000000"/>
              </a:solidFill>
              <a:latin typeface="Arial"/>
              <a:ea typeface="Arial"/>
              <a:cs typeface="Arial"/>
              <a:sym typeface="Arial"/>
            </a:endParaRPr>
          </a:p>
          <a:p>
            <a:pPr indent="-342900" lvl="0" marL="457200" rtl="0" algn="l">
              <a:spcBef>
                <a:spcPts val="0"/>
              </a:spcBef>
              <a:spcAft>
                <a:spcPts val="0"/>
              </a:spcAft>
              <a:buClr>
                <a:srgbClr val="000000"/>
              </a:buClr>
              <a:buSzPts val="1800"/>
              <a:buFont typeface="Arial"/>
              <a:buChar char="●"/>
            </a:pPr>
            <a:r>
              <a:rPr lang="en">
                <a:solidFill>
                  <a:srgbClr val="000000"/>
                </a:solidFill>
                <a:latin typeface="Arial"/>
                <a:ea typeface="Arial"/>
                <a:cs typeface="Arial"/>
                <a:sym typeface="Arial"/>
              </a:rPr>
              <a:t>Running previously built models </a:t>
            </a:r>
            <a:endParaRPr>
              <a:solidFill>
                <a:srgbClr val="000000"/>
              </a:solidFill>
              <a:latin typeface="Arial"/>
              <a:ea typeface="Arial"/>
              <a:cs typeface="Arial"/>
              <a:sym typeface="Arial"/>
            </a:endParaRPr>
          </a:p>
          <a:p>
            <a:pPr indent="-342900" lvl="0" marL="457200" rtl="0" algn="l">
              <a:spcBef>
                <a:spcPts val="0"/>
              </a:spcBef>
              <a:spcAft>
                <a:spcPts val="0"/>
              </a:spcAft>
              <a:buClr>
                <a:srgbClr val="000000"/>
              </a:buClr>
              <a:buSzPts val="1800"/>
              <a:buFont typeface="Arial"/>
              <a:buChar char="●"/>
            </a:pPr>
            <a:r>
              <a:rPr lang="en">
                <a:solidFill>
                  <a:srgbClr val="000000"/>
                </a:solidFill>
                <a:latin typeface="Arial"/>
                <a:ea typeface="Arial"/>
                <a:cs typeface="Arial"/>
                <a:sym typeface="Arial"/>
              </a:rPr>
              <a:t>Used three Embedding(BOW, TF-IDF, Word2Vec)</a:t>
            </a:r>
            <a:endParaRPr>
              <a:solidFill>
                <a:srgbClr val="000000"/>
              </a:solidFill>
              <a:latin typeface="Arial"/>
              <a:ea typeface="Arial"/>
              <a:cs typeface="Arial"/>
              <a:sym typeface="Arial"/>
            </a:endParaRPr>
          </a:p>
          <a:p>
            <a:pPr indent="0" lvl="0" marL="0" rtl="0" algn="l">
              <a:spcBef>
                <a:spcPts val="1200"/>
              </a:spcBef>
              <a:spcAft>
                <a:spcPts val="1200"/>
              </a:spcAft>
              <a:buNone/>
            </a:pPr>
            <a:r>
              <a:t/>
            </a:r>
            <a:endParaRPr/>
          </a:p>
        </p:txBody>
      </p:sp>
      <p:pic>
        <p:nvPicPr>
          <p:cNvPr id="262" name="Google Shape;262;p46"/>
          <p:cNvPicPr preferRelativeResize="0"/>
          <p:nvPr/>
        </p:nvPicPr>
        <p:blipFill>
          <a:blip r:embed="rId3">
            <a:alphaModFix/>
          </a:blip>
          <a:stretch>
            <a:fillRect/>
          </a:stretch>
        </p:blipFill>
        <p:spPr>
          <a:xfrm>
            <a:off x="5180450" y="169875"/>
            <a:ext cx="3842849" cy="472239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Updates </a:t>
            </a:r>
            <a:endParaRPr/>
          </a:p>
        </p:txBody>
      </p:sp>
      <p:sp>
        <p:nvSpPr>
          <p:cNvPr id="85" name="Google Shape;85;p16"/>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arenR"/>
            </a:pPr>
            <a:r>
              <a:rPr lang="en"/>
              <a:t>Creating the UI of the website</a:t>
            </a:r>
            <a:endParaRPr/>
          </a:p>
          <a:p>
            <a:pPr indent="-342900" lvl="0" marL="457200" rtl="0" algn="l">
              <a:spcBef>
                <a:spcPts val="0"/>
              </a:spcBef>
              <a:spcAft>
                <a:spcPts val="0"/>
              </a:spcAft>
              <a:buSzPts val="1800"/>
              <a:buAutoNum type="arabicParenR"/>
            </a:pPr>
            <a:r>
              <a:rPr lang="en"/>
              <a:t>Completed the report</a:t>
            </a:r>
            <a:endParaRPr/>
          </a:p>
          <a:p>
            <a:pPr indent="-342900" lvl="0" marL="457200" rtl="0" algn="l">
              <a:spcBef>
                <a:spcPts val="0"/>
              </a:spcBef>
              <a:spcAft>
                <a:spcPts val="0"/>
              </a:spcAft>
              <a:buSzPts val="1800"/>
              <a:buAutoNum type="arabicParenR"/>
            </a:pPr>
            <a:r>
              <a:rPr lang="en"/>
              <a:t>Model applied in website(Tried)</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7"/>
          <p:cNvSpPr txBox="1"/>
          <p:nvPr>
            <p:ph type="title"/>
          </p:nvPr>
        </p:nvSpPr>
        <p:spPr>
          <a:xfrm>
            <a:off x="246825" y="287900"/>
            <a:ext cx="2403900" cy="707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Block Diagram</a:t>
            </a:r>
            <a:endParaRPr/>
          </a:p>
        </p:txBody>
      </p:sp>
      <p:sp>
        <p:nvSpPr>
          <p:cNvPr id="91" name="Google Shape;91;p17"/>
          <p:cNvSpPr txBox="1"/>
          <p:nvPr>
            <p:ph idx="1" type="body"/>
          </p:nvPr>
        </p:nvSpPr>
        <p:spPr>
          <a:xfrm>
            <a:off x="3536825" y="459125"/>
            <a:ext cx="4442700" cy="6627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SzPts val="852"/>
              <a:buNone/>
            </a:pPr>
            <a:r>
              <a:rPr lang="en" sz="1100">
                <a:solidFill>
                  <a:srgbClr val="202124"/>
                </a:solidFill>
                <a:highlight>
                  <a:srgbClr val="FFFFFF"/>
                </a:highlight>
                <a:latin typeface="Arial"/>
                <a:ea typeface="Arial"/>
                <a:cs typeface="Arial"/>
                <a:sym typeface="Arial"/>
              </a:rPr>
              <a:t>A block diagram is a </a:t>
            </a:r>
            <a:r>
              <a:rPr lang="en" sz="1100">
                <a:solidFill>
                  <a:srgbClr val="202124"/>
                </a:solidFill>
                <a:highlight>
                  <a:srgbClr val="FFFFFF"/>
                </a:highlight>
                <a:uFill>
                  <a:noFill/>
                </a:uFill>
                <a:latin typeface="Arial"/>
                <a:ea typeface="Arial"/>
                <a:cs typeface="Arial"/>
                <a:sym typeface="Arial"/>
                <a:hlinkClick r:id="rId3">
                  <a:extLst>
                    <a:ext uri="{A12FA001-AC4F-418D-AE19-62706E023703}">
                      <ahyp:hlinkClr val="tx"/>
                    </a:ext>
                  </a:extLst>
                </a:hlinkClick>
              </a:rPr>
              <a:t>diagram</a:t>
            </a:r>
            <a:r>
              <a:rPr lang="en" sz="1100">
                <a:solidFill>
                  <a:srgbClr val="202124"/>
                </a:solidFill>
                <a:highlight>
                  <a:srgbClr val="FFFFFF"/>
                </a:highlight>
                <a:latin typeface="Arial"/>
                <a:ea typeface="Arial"/>
                <a:cs typeface="Arial"/>
                <a:sym typeface="Arial"/>
              </a:rPr>
              <a:t> of a </a:t>
            </a:r>
            <a:r>
              <a:rPr lang="en" sz="1100">
                <a:solidFill>
                  <a:srgbClr val="202124"/>
                </a:solidFill>
                <a:highlight>
                  <a:srgbClr val="FFFFFF"/>
                </a:highlight>
                <a:uFill>
                  <a:noFill/>
                </a:uFill>
                <a:latin typeface="Arial"/>
                <a:ea typeface="Arial"/>
                <a:cs typeface="Arial"/>
                <a:sym typeface="Arial"/>
                <a:hlinkClick r:id="rId4">
                  <a:extLst>
                    <a:ext uri="{A12FA001-AC4F-418D-AE19-62706E023703}">
                      <ahyp:hlinkClr val="tx"/>
                    </a:ext>
                  </a:extLst>
                </a:hlinkClick>
              </a:rPr>
              <a:t>system</a:t>
            </a:r>
            <a:r>
              <a:rPr lang="en" sz="1100">
                <a:solidFill>
                  <a:srgbClr val="202124"/>
                </a:solidFill>
                <a:highlight>
                  <a:srgbClr val="FFFFFF"/>
                </a:highlight>
                <a:latin typeface="Arial"/>
                <a:ea typeface="Arial"/>
                <a:cs typeface="Arial"/>
                <a:sym typeface="Arial"/>
              </a:rPr>
              <a:t> in which the principal parts or functions are represented by blocks connected by lines that show the relationships of the blocks.</a:t>
            </a:r>
            <a:endParaRPr sz="1100">
              <a:solidFill>
                <a:srgbClr val="202124"/>
              </a:solidFill>
              <a:latin typeface="Arial"/>
              <a:ea typeface="Arial"/>
              <a:cs typeface="Arial"/>
              <a:sym typeface="Arial"/>
            </a:endParaRPr>
          </a:p>
        </p:txBody>
      </p:sp>
      <p:pic>
        <p:nvPicPr>
          <p:cNvPr id="92" name="Google Shape;92;p17"/>
          <p:cNvPicPr preferRelativeResize="0"/>
          <p:nvPr/>
        </p:nvPicPr>
        <p:blipFill>
          <a:blip r:embed="rId5">
            <a:alphaModFix/>
          </a:blip>
          <a:stretch>
            <a:fillRect/>
          </a:stretch>
        </p:blipFill>
        <p:spPr>
          <a:xfrm>
            <a:off x="330725" y="1724375"/>
            <a:ext cx="8813276" cy="2594925"/>
          </a:xfrm>
          <a:prstGeom prst="rect">
            <a:avLst/>
          </a:prstGeom>
          <a:noFill/>
          <a:ln>
            <a:noFill/>
          </a:ln>
        </p:spPr>
      </p:pic>
      <p:sp>
        <p:nvSpPr>
          <p:cNvPr id="93" name="Google Shape;93;p17"/>
          <p:cNvSpPr txBox="1"/>
          <p:nvPr/>
        </p:nvSpPr>
        <p:spPr>
          <a:xfrm>
            <a:off x="3592425" y="4682100"/>
            <a:ext cx="16020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latin typeface="Open Sans"/>
                <a:ea typeface="Open Sans"/>
                <a:cs typeface="Open Sans"/>
                <a:sym typeface="Open Sans"/>
              </a:rPr>
              <a:t>Figure: Block Diagram</a:t>
            </a:r>
            <a:endParaRPr sz="1100">
              <a:latin typeface="Open Sans"/>
              <a:ea typeface="Open Sans"/>
              <a:cs typeface="Open Sans"/>
              <a:sym typeface="Open San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8"/>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DataSet</a:t>
            </a:r>
            <a:endParaRPr/>
          </a:p>
        </p:txBody>
      </p:sp>
      <p:sp>
        <p:nvSpPr>
          <p:cNvPr id="99" name="Google Shape;99;p18"/>
          <p:cNvSpPr txBox="1"/>
          <p:nvPr>
            <p:ph idx="1" type="body"/>
          </p:nvPr>
        </p:nvSpPr>
        <p:spPr>
          <a:xfrm>
            <a:off x="311700" y="1266325"/>
            <a:ext cx="85785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Data set consist of  6 columns namely “id”, “quid1”, “quid2”, “question1”, “question2”, “is_duplicate” and </a:t>
            </a:r>
            <a:r>
              <a:rPr lang="en"/>
              <a:t>contains 404290 rows. The id of the dataset show the no. of set which we are checking for duplicates and quid1 and quid2 are there respective id and “question1” and “question2” are questions pair for duplicate checking in “string” format. Is_duplicate columns tells us if these questions are duplicates or not.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pic>
        <p:nvPicPr>
          <p:cNvPr id="104" name="Google Shape;104;p19"/>
          <p:cNvPicPr preferRelativeResize="0"/>
          <p:nvPr/>
        </p:nvPicPr>
        <p:blipFill rotWithShape="1">
          <a:blip r:embed="rId3">
            <a:alphaModFix/>
          </a:blip>
          <a:srcRect b="0" l="0" r="14104" t="0"/>
          <a:stretch/>
        </p:blipFill>
        <p:spPr>
          <a:xfrm>
            <a:off x="1293250" y="0"/>
            <a:ext cx="6620002" cy="507600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0"/>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New Dataset</a:t>
            </a:r>
            <a:endParaRPr/>
          </a:p>
        </p:txBody>
      </p:sp>
      <p:sp>
        <p:nvSpPr>
          <p:cNvPr id="110" name="Google Shape;110;p20"/>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Set Contains 9 </a:t>
            </a:r>
            <a:r>
              <a:rPr lang="en"/>
              <a:t>column</a:t>
            </a:r>
            <a:endParaRPr/>
          </a:p>
          <a:p>
            <a:pPr indent="-311150" lvl="0" marL="457200" rtl="0" algn="l">
              <a:spcBef>
                <a:spcPts val="1200"/>
              </a:spcBef>
              <a:spcAft>
                <a:spcPts val="0"/>
              </a:spcAft>
              <a:buSzPts val="1300"/>
              <a:buAutoNum type="arabicParenR"/>
            </a:pPr>
            <a:r>
              <a:rPr lang="en" sz="1300"/>
              <a:t>Id</a:t>
            </a:r>
            <a:endParaRPr sz="1300"/>
          </a:p>
          <a:p>
            <a:pPr indent="-311150" lvl="0" marL="457200" rtl="0" algn="l">
              <a:spcBef>
                <a:spcPts val="0"/>
              </a:spcBef>
              <a:spcAft>
                <a:spcPts val="0"/>
              </a:spcAft>
              <a:buSzPts val="1300"/>
              <a:buAutoNum type="arabicParenR"/>
            </a:pPr>
            <a:r>
              <a:rPr lang="en" sz="1300"/>
              <a:t>Subject</a:t>
            </a:r>
            <a:endParaRPr sz="1300"/>
          </a:p>
          <a:p>
            <a:pPr indent="-311150" lvl="0" marL="457200" rtl="0" algn="l">
              <a:spcBef>
                <a:spcPts val="0"/>
              </a:spcBef>
              <a:spcAft>
                <a:spcPts val="0"/>
              </a:spcAft>
              <a:buSzPts val="1300"/>
              <a:buAutoNum type="arabicParenR"/>
            </a:pPr>
            <a:r>
              <a:rPr lang="en" sz="1300"/>
              <a:t>Content</a:t>
            </a:r>
            <a:endParaRPr sz="1300"/>
          </a:p>
          <a:p>
            <a:pPr indent="-311150" lvl="0" marL="457200" rtl="0" algn="l">
              <a:spcBef>
                <a:spcPts val="0"/>
              </a:spcBef>
              <a:spcAft>
                <a:spcPts val="0"/>
              </a:spcAft>
              <a:buSzPts val="1300"/>
              <a:buAutoNum type="arabicParenR"/>
            </a:pPr>
            <a:r>
              <a:rPr lang="en" sz="1300"/>
              <a:t>Document</a:t>
            </a:r>
            <a:endParaRPr sz="1300"/>
          </a:p>
          <a:p>
            <a:pPr indent="-311150" lvl="0" marL="457200" rtl="0" algn="l">
              <a:spcBef>
                <a:spcPts val="0"/>
              </a:spcBef>
              <a:spcAft>
                <a:spcPts val="0"/>
              </a:spcAft>
              <a:buSzPts val="1300"/>
              <a:buAutoNum type="arabicParenR"/>
            </a:pPr>
            <a:r>
              <a:rPr lang="en" sz="1300"/>
              <a:t>Maincat</a:t>
            </a:r>
            <a:endParaRPr sz="1300"/>
          </a:p>
          <a:p>
            <a:pPr indent="-311150" lvl="0" marL="457200" rtl="0" algn="l">
              <a:spcBef>
                <a:spcPts val="0"/>
              </a:spcBef>
              <a:spcAft>
                <a:spcPts val="0"/>
              </a:spcAft>
              <a:buSzPts val="1300"/>
              <a:buAutoNum type="arabicParenR"/>
            </a:pPr>
            <a:r>
              <a:rPr lang="en" sz="1300"/>
              <a:t>Cat</a:t>
            </a:r>
            <a:endParaRPr sz="1300"/>
          </a:p>
          <a:p>
            <a:pPr indent="-311150" lvl="0" marL="457200" rtl="0" algn="l">
              <a:spcBef>
                <a:spcPts val="0"/>
              </a:spcBef>
              <a:spcAft>
                <a:spcPts val="0"/>
              </a:spcAft>
              <a:buSzPts val="1300"/>
              <a:buAutoNum type="arabicParenR"/>
            </a:pPr>
            <a:r>
              <a:rPr lang="en" sz="1300"/>
              <a:t>BestId</a:t>
            </a:r>
            <a:endParaRPr sz="1300"/>
          </a:p>
          <a:p>
            <a:pPr indent="-311150" lvl="0" marL="457200" rtl="0" algn="l">
              <a:spcBef>
                <a:spcPts val="0"/>
              </a:spcBef>
              <a:spcAft>
                <a:spcPts val="0"/>
              </a:spcAft>
              <a:buSzPts val="1300"/>
              <a:buAutoNum type="arabicParenR"/>
            </a:pPr>
            <a:r>
              <a:rPr lang="en" sz="1300"/>
              <a:t>BestAnswer</a:t>
            </a:r>
            <a:endParaRPr sz="1300"/>
          </a:p>
          <a:p>
            <a:pPr indent="-311150" lvl="0" marL="457200" rtl="0" algn="l">
              <a:spcBef>
                <a:spcPts val="0"/>
              </a:spcBef>
              <a:spcAft>
                <a:spcPts val="0"/>
              </a:spcAft>
              <a:buSzPts val="1300"/>
              <a:buAutoNum type="arabicParenR"/>
            </a:pPr>
            <a:r>
              <a:rPr lang="en" sz="1300"/>
              <a:t>NbestAnswers</a:t>
            </a:r>
            <a:endParaRPr sz="1300"/>
          </a:p>
          <a:p>
            <a:pPr indent="0" lvl="0" marL="0" rtl="0" algn="l">
              <a:spcBef>
                <a:spcPts val="1200"/>
              </a:spcBef>
              <a:spcAft>
                <a:spcPts val="1200"/>
              </a:spcAft>
              <a:buNone/>
            </a:pPr>
            <a:r>
              <a:rPr lang="en" sz="1300"/>
              <a:t>Here “Subject” Contains the question “BestAnswer” the best answer for that question given by the person with id as “BestID” and “NbestAnswer” are the answers for the same question</a:t>
            </a:r>
            <a:endParaRPr sz="13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pic>
        <p:nvPicPr>
          <p:cNvPr id="115" name="Google Shape;115;p21"/>
          <p:cNvPicPr preferRelativeResize="0"/>
          <p:nvPr/>
        </p:nvPicPr>
        <p:blipFill>
          <a:blip r:embed="rId3">
            <a:alphaModFix/>
          </a:blip>
          <a:stretch>
            <a:fillRect/>
          </a:stretch>
        </p:blipFill>
        <p:spPr>
          <a:xfrm>
            <a:off x="61125" y="419900"/>
            <a:ext cx="8938102" cy="41427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