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Lora"/>
      <p:regular r:id="rId28"/>
      <p:bold r:id="rId29"/>
      <p:italic r:id="rId30"/>
      <p:boldItalic r:id="rId31"/>
    </p:embeddedFont>
    <p:embeddedFont>
      <p:font typeface="Gil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96E0D3-3418-4FBC-A5B7-64787875C650}">
  <a:tblStyle styleId="{0296E0D3-3418-4FBC-A5B7-64787875C6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or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5.xml"/><Relationship Id="rId33" Type="http://schemas.openxmlformats.org/officeDocument/2006/relationships/font" Target="fonts/GillSans-bold.fntdata"/><Relationship Id="rId10" Type="http://schemas.openxmlformats.org/officeDocument/2006/relationships/slide" Target="slides/slide4.xml"/><Relationship Id="rId32" Type="http://schemas.openxmlformats.org/officeDocument/2006/relationships/font" Target="fonts/GillSan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498b5c6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57498b5c68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2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2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9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9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90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90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>
            <a:off x="1562783" y="570214"/>
            <a:ext cx="10769094" cy="2753116"/>
            <a:chOff x="-728402" y="-343788"/>
            <a:chExt cx="11107885" cy="3026400"/>
          </a:xfrm>
        </p:grpSpPr>
        <p:sp>
          <p:nvSpPr>
            <p:cNvPr id="89" name="Google Shape;89;p13"/>
            <p:cNvSpPr/>
            <p:nvPr/>
          </p:nvSpPr>
          <p:spPr>
            <a:xfrm>
              <a:off x="-728402" y="32263"/>
              <a:ext cx="10600800" cy="2274300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-221317" y="-343788"/>
              <a:ext cx="10600800" cy="30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247650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Predictive Maintenance for Industrial Equipment</a:t>
              </a:r>
              <a:endParaRPr b="0" i="0" sz="6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6540275" y="3828825"/>
            <a:ext cx="7056000" cy="25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by</a:t>
            </a:r>
            <a:r>
              <a:rPr lang="en-US" sz="1800">
                <a:solidFill>
                  <a:schemeClr val="dk1"/>
                </a:solidFill>
              </a:rPr>
              <a:t>  </a:t>
            </a: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Guide </a:t>
            </a:r>
            <a:endParaRPr b="1" sz="2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-Dr.V.Auxilla Osvin Nancy.,M.Tech.,Ph.D.,</a:t>
            </a:r>
            <a:endParaRPr b="1" sz="2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Done </a:t>
            </a: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by</a:t>
            </a:r>
            <a:endParaRPr b="1" sz="2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-MADHAVV N S</a:t>
            </a:r>
            <a:endParaRPr b="1" sz="2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-CSE-B</a:t>
            </a:r>
            <a:endParaRPr b="1" sz="2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-Rajalakshmi Engineering College </a:t>
            </a:r>
            <a:endParaRPr b="1" sz="2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75730"/>
            <a:ext cx="36195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838201" y="365126"/>
            <a:ext cx="8795286" cy="105543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897450" y="1567450"/>
            <a:ext cx="10397100" cy="5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Goal: Predict equipment failure using supervised machine learning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Pipeline structured in 5 phases: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collection and preprocessing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Model selection and training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Objective: High accuracy, real-world usability, and scalability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160317" y="245974"/>
            <a:ext cx="10515600" cy="88023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62625" y="1190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entire implementation was carried out using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Python programming language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due to its rich ecosystem of data science libraries.</a:t>
            </a:r>
            <a:b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Development and testing were performed on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, providing GPU support, scalability, and cloud-based reproducibility.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The following </a:t>
            </a: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Python libraries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were used: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data manipulation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matplotlib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seaborn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visualization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machine learning models and evaluation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imbalanced-learn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for handling class imbalance (SMOTE, etc.)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Step-by-step Implementation Flow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Data Loading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 Imported CSV dataset into pandas DataFrame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Removed duplicates and null values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Handled outliers using interquartile range (IQR) method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Created features like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temp_diff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torque_speed_interaction</a:t>
            </a:r>
            <a:endParaRPr sz="15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Performed correlation analysis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latin typeface="Times New Roman"/>
                <a:ea typeface="Times New Roman"/>
                <a:cs typeface="Times New Roman"/>
                <a:sym typeface="Times New Roman"/>
              </a:rPr>
              <a:t>Data Normalization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Applied </a:t>
            </a:r>
            <a:r>
              <a:rPr lang="en-US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StandardScaler</a:t>
            </a: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 to scale features for SVM and Logistic Regression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432650" y="1337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76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17"/>
              <a:buAutoNum type="arabicPeriod"/>
            </a:pPr>
            <a:r>
              <a:rPr b="1" lang="en-US" sz="1717">
                <a:latin typeface="Times New Roman"/>
                <a:ea typeface="Times New Roman"/>
                <a:cs typeface="Times New Roman"/>
                <a:sym typeface="Times New Roman"/>
              </a:rPr>
              <a:t>Train-Test Split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Split data into 80% training and 20% testing using 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train_test_split(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17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b="1" lang="en-US" sz="1717"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Trained Logistic Regression, Random Forest, and SVM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-US" sz="1717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GridSearchCV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 for hyperparameter tuning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b="1" lang="en-US" sz="1717"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Calculated MAE, MSE, and R² Score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Compared model performance visually using bar charts and confusion matrices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AutoNum type="arabicPeriod"/>
            </a:pPr>
            <a:r>
              <a:rPr b="1" lang="en-US" sz="1717">
                <a:latin typeface="Times New Roman"/>
                <a:ea typeface="Times New Roman"/>
                <a:cs typeface="Times New Roman"/>
                <a:sym typeface="Times New Roman"/>
              </a:rPr>
              <a:t>Data Augmentation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Added Gaussian noise to training features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766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17"/>
              <a:buFont typeface="Times New Roman"/>
              <a:buChar char="○"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Retrained models to improve robustness and generalization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Final models were saved and ready for integration with real-time sensor dashboards or edge computing devices.</a:t>
            </a:r>
            <a:b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The system is designed to be modular and </a:t>
            </a:r>
            <a:r>
              <a:rPr b="1" lang="en-US" sz="1717">
                <a:latin typeface="Times New Roman"/>
                <a:ea typeface="Times New Roman"/>
                <a:cs typeface="Times New Roman"/>
                <a:sym typeface="Times New Roman"/>
              </a:rPr>
              <a:t>easily deployable</a:t>
            </a:r>
            <a:r>
              <a:rPr lang="en-US" sz="1717">
                <a:latin typeface="Times New Roman"/>
                <a:ea typeface="Times New Roman"/>
                <a:cs typeface="Times New Roman"/>
                <a:sym typeface="Times New Roman"/>
              </a:rPr>
              <a:t> in industrial monitoring setups.</a:t>
            </a:r>
            <a:endParaRPr sz="171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32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25"/>
          <p:cNvGraphicFramePr/>
          <p:nvPr/>
        </p:nvGraphicFramePr>
        <p:xfrm>
          <a:off x="2337550" y="97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{0296E0D3-3418-4FBC-A5B7-64787875C650}</a:tableStyleId>
              </a:tblPr>
              <a:tblGrid>
                <a:gridCol w="1152525"/>
                <a:gridCol w="990600"/>
                <a:gridCol w="1076325"/>
                <a:gridCol w="981075"/>
                <a:gridCol w="809625"/>
                <a:gridCol w="714375"/>
                <a:gridCol w="723900"/>
              </a:tblGrid>
              <a:tr h="1303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indent="0" lvl="0" marL="50800" marR="508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Model</a:t>
                      </a:r>
                      <a:endParaRPr b="1"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50"/>
                        <a:t> </a:t>
                      </a:r>
                      <a:endParaRPr sz="95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	Accuracy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9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	(↑ Better)</a:t>
                      </a:r>
                      <a:endParaRPr b="1" sz="9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Precision</a:t>
                      </a:r>
                      <a:endParaRPr b="1"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/>
                        <a:t> </a:t>
                      </a:r>
                      <a:endParaRPr sz="1050"/>
                    </a:p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	Recall</a:t>
                      </a:r>
                      <a:endParaRPr b="1"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F1 Score</a:t>
                      </a:r>
                      <a:endParaRPr b="1"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/>
                        <a:t>ROC 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</a:t>
                      </a:r>
                      <a:r>
                        <a:rPr b="1" lang="en-US" sz="1100"/>
                        <a:t>RANK</a:t>
                      </a:r>
                      <a:endParaRPr b="1"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02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indent="165100" lvl="0" marL="215900" rtl="0" algn="l">
                        <a:lnSpc>
                          <a:spcPct val="171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Logistic</a:t>
                      </a:r>
                      <a:endParaRPr b="1"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71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   	Regression</a:t>
                      </a:r>
                      <a:endParaRPr b="1"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0.86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0.83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0.84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  	0.90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 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     3</a:t>
                      </a:r>
                      <a:endParaRPr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3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indent="0" lvl="0" marL="0" marR="508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 Forest</a:t>
                      </a:r>
                      <a:endParaRPr b="1"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0.94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0.93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0.92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        0.96</a:t>
                      </a:r>
                      <a:endParaRPr sz="11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	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   	1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50"/>
                        <a:t> </a:t>
                      </a:r>
                      <a:endParaRPr sz="1150"/>
                    </a:p>
                    <a:p>
                      <a:pPr indent="0" lvl="0" marL="50800" marR="508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50">
                          <a:latin typeface="Roboto"/>
                          <a:ea typeface="Roboto"/>
                          <a:cs typeface="Roboto"/>
                          <a:sym typeface="Roboto"/>
                        </a:rPr>
                        <a:t>SVM</a:t>
                      </a:r>
                      <a:endParaRPr b="1" sz="11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0.91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0.89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127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0.88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  	0.93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 	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200"/>
                        <a:t>     	2</a:t>
                      </a:r>
                      <a:endParaRPr sz="1200"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605"/>
            <a:ext cx="5964970" cy="4727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9770" y="1278605"/>
            <a:ext cx="5769831" cy="45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/>
          <p:nvPr/>
        </p:nvSpPr>
        <p:spPr>
          <a:xfrm>
            <a:off x="174317" y="-1"/>
            <a:ext cx="10515600" cy="88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/>
          <p:nvPr/>
        </p:nvSpPr>
        <p:spPr>
          <a:xfrm>
            <a:off x="160317" y="245974"/>
            <a:ext cx="10515600" cy="88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Work 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54379" y="1415822"/>
            <a:ext cx="11805300" cy="573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08175" y="1126175"/>
            <a:ext cx="9963900" cy="5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supervised machine learning system for predictive maintenance using real-time sensor data.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three models: Random Forest, Logistic Regression, and SVM, each offering unique strengths in classification performance.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torque, temperature, and rotational speed as key indicators of equipment failure.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 and Gaussian noise augmentation significantly improved model robustness and generalization.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delivered the best overall performance, while Logistic Regression provided interpretability.</a:t>
            </a:r>
            <a:b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the model to support real-time prediction using IoT-based sensor feeds.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 trained models on edge devices for faster inference in on-site environments.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 deep learning architectures (e.g., LSTM, GRU) to handle sequential and time-series data more effectively.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dataset coverage by integrating multiple machine types and failure modes.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768201" y="127001"/>
            <a:ext cx="8970900" cy="1076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838201" y="1906293"/>
            <a:ext cx="10515600" cy="2464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990600" y="2058692"/>
            <a:ext cx="5286214" cy="293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635025" y="1312051"/>
            <a:ext cx="10578600" cy="45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924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Lee, J., Kao, H. A., &amp; Yang, S. (2014). Service innovation and smart analytics for industry 4.0 and big data environment.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Procedia CIRP, 16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, 3–8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Zhang, W., Yang, D., &amp; Wang, H. (2019). Data-driven methods for predictive maintenance of industrial equipment: A survey.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IEEE Systems Journal, 13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(3), 2213–2227.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Jardine, A. K. S., Lin, D., &amp; Banjevic, D. (2006). A review on machinery diagnostics and prognostics implementing condition-based maintenance.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20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(7), 1483–1510.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Wen, L., Li, X., Gao, L., &amp; Zhang, Y. (2017). A new convolutional neural network-based data-driven fault diagnosis method.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Electronics, 65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(7), 5990–5998.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Achouch, M., Dimitrova, M., Ziane, K., Sattarpanah Karganroudi, S., Dhouib, R., Ibrahim, H., &amp; Adda, M. (2022). On predictive maintenance in industry 4.0: Overview, models, and challenges.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Applied Sciences, 12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(16), 8081.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Grall, A., Dieulle, L., Bérenguer, C., &amp; Roussignol, M. (2002). Continuous-time predictive-maintenance scheduling for a deteriorating system.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IEEE Transactions on Reliability, 51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(2), 141–150.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Vlasov, A. I., Grigoriev, P. V., Krivoshein, A. I., Shakhnov, V. A., Filin, S. S., &amp; Migalin, V. S. (2018). Smart management of technologies: predictive maintenance of industrial equipment using wireless sensor networks.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Entrepreneurship and Sustainability Issues, 6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(2), 489–502.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Goodfellow, I., Bengio, Y., &amp; Courville, A. (2016).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Deep Learning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. MIT Press.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Vijay Kumar, E., Chaturvedi, S. K., &amp; Deshpandé, A. W. (2009). Maintenance of industrial equipment: Degree of certainty with fuzzy modelling using predictive maintenance.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International Journal of Quality &amp; Reliability Management, 26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(2), 196–211.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Carvalho, T. P., Soares, F. A., Vita, R., Francisco, R. D. P., Basto, J. P., &amp; Alcalá, S. G. (2019). A systematic literature review of machine learning methods applied to predictive maintenance.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Computers &amp; Industrial Engineering, 137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, 106024.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Susto, G. A., Schirru, A., Pampuri, S., McLoone, S., &amp; Beghi, A. (2015). Machine learning for predictive maintenance: A multiple classifier approach.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IEEE Transactions on Industrial Informatics, 11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(3), 812–820.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Wang, K., &amp; Yu, D. (2014). Dimensionality reduction of high-dimensional data using PCA and SVM.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Journal of Computers, 9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(4), 971–979.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Lei, Y., Li, N., Guo, L., Li, N., Yan, T., &amp; Lin, J. (2020). Machinery health prognostics: A systematic review from data acquisition to RUL prediction.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Mechanical Systems and Signal Processing, 104761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Bergstra, J., &amp; Bengio, Y. (2012). Random search for hyper-parameter optimization.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Journal of Machine Learning Research, 13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, 281–305.</a:t>
            </a: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924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70"/>
              <a:buFont typeface="Times New Roman"/>
              <a:buAutoNum type="arabicPeriod"/>
            </a:pP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Lundberg, S. M., &amp; Lee, S.-I. (2017). A unified approach to interpreting model predictions. </a:t>
            </a:r>
            <a:r>
              <a:rPr i="1" lang="en-US" sz="1270">
                <a:latin typeface="Times New Roman"/>
                <a:ea typeface="Times New Roman"/>
                <a:cs typeface="Times New Roman"/>
                <a:sym typeface="Times New Roman"/>
              </a:rPr>
              <a:t>Advances in Neural Information Processing Systems, 30</a:t>
            </a:r>
            <a: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27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7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24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838200" y="1906296"/>
            <a:ext cx="4791748" cy="3487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719450" y="3244332"/>
            <a:ext cx="68283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 cap="none">
                <a:solidFill>
                  <a:srgbClr val="71A1D9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4"/>
          <p:cNvGrpSpPr/>
          <p:nvPr/>
        </p:nvGrpSpPr>
        <p:grpSpPr>
          <a:xfrm>
            <a:off x="755076" y="166393"/>
            <a:ext cx="9315202" cy="1031354"/>
            <a:chOff x="0" y="8341"/>
            <a:chExt cx="9315202" cy="1031354"/>
          </a:xfrm>
        </p:grpSpPr>
        <p:sp>
          <p:nvSpPr>
            <p:cNvPr id="98" name="Google Shape;98;p14"/>
            <p:cNvSpPr/>
            <p:nvPr/>
          </p:nvSpPr>
          <p:spPr>
            <a:xfrm>
              <a:off x="0" y="8341"/>
              <a:ext cx="9315202" cy="1031354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50347" y="58688"/>
              <a:ext cx="9214508" cy="93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3825" lIns="163825" spcFirstLastPara="1" rIns="163825" wrap="square" tIns="16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</a:t>
              </a:r>
              <a:endParaRPr sz="4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755075" y="1289102"/>
            <a:ext cx="11323800" cy="54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Industry 4.0 demands uninterrupted machine operations.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2.Unplanned downtime costs $50+ billion annually (ISA).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3.Traditional maintenance (reactive/preventive) is cost-inefficient.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4.Need for data-driven, proactive strategies.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5.Predictive Maintenance (PdM) = monitor + predict failures using data.Uses sensor data, machine learning, and IIoT.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Reduces downtime and costs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Enhances safety and efficiency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○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Improves spare parts and labor planning</a:t>
            </a:r>
            <a:b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06" name="Google Shape;106;p15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Literature Survey</a:t>
              </a:r>
              <a:endParaRPr sz="4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405225" y="1375350"/>
            <a:ext cx="11786700" cy="48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Predictive maintenance (PdM) helps forecast equipment failures using sensor data and machine learning.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Widodo &amp; Yang (2007) used SVM and RVM on vibration signals for early machinery fault prediction.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Zhang et al. (2019) applied deep learning to time-series sensor data; emphasized the importance of temporal feature extraction.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Ahmed et al. (2020) found Random Forest and Gradient Boosting outperform traditional classifiers on manufacturing datasets.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Liu et al. (2021) combined Random Forest with Fast Fourier Transform (FFT) to detect real-time mechanical anomalies.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Logistic Regression remains popular due to simplicity, interpretability, and successful use in safety-critical industries (Khan et al., 2018).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SVMs are suitable for high-dimensional sensor data and can define non-linear decision boundaries.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Gao &amp; Chen (2017) applied SVM to diagnose rotating machinery using vibration and current data features.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Data augmentation techniques like Gaussian noise, SMOTE, and bootstrapping are used to improve model generalization (Shorten &amp; Khoshgoftaar, 2019).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Gaussian noise was used in this project to simulate operational variability and improve robustness.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Common benchmark datasets include NASA’s C-MAPSS and Kaggle/UCI Predictive Maintenance datasets.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1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20"/>
              <a:buFont typeface="Times New Roman"/>
              <a:buChar char="•"/>
            </a:pPr>
            <a:r>
              <a:rPr lang="en-US" sz="1820">
                <a:latin typeface="Times New Roman"/>
                <a:ea typeface="Times New Roman"/>
                <a:cs typeface="Times New Roman"/>
                <a:sym typeface="Times New Roman"/>
              </a:rPr>
              <a:t>These datasets typically contain sensor data such as temperature, torque, pressure, and machine age.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778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t/>
            </a:r>
            <a:endParaRPr sz="17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6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14" name="Google Shape;114;p16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  <a:endParaRPr sz="5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201" y="1425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>
                <a:latin typeface="Lora"/>
                <a:ea typeface="Lora"/>
                <a:cs typeface="Lora"/>
                <a:sym typeface="Lora"/>
              </a:rPr>
              <a:t>Build a predictive maintenance model to forecast equipment failures using sensor data, aiming to reduce downtime and maintenance costs.</a:t>
            </a:r>
            <a:endParaRPr sz="318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>
                <a:latin typeface="Lora"/>
                <a:ea typeface="Lora"/>
                <a:cs typeface="Lora"/>
                <a:sym typeface="Lora"/>
              </a:rPr>
              <a:t>Use the "Predictive Maintenance Dataset" with machine operational settings, sensor measurements, and historical failure events.</a:t>
            </a:r>
            <a:endParaRPr sz="318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>
                <a:latin typeface="Lora"/>
                <a:ea typeface="Lora"/>
                <a:cs typeface="Lora"/>
                <a:sym typeface="Lora"/>
              </a:rPr>
              <a:t>Clean the data, handle missing values, engineer features, and normalize the sensor data for analysis.</a:t>
            </a:r>
            <a:endParaRPr sz="318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>
                <a:latin typeface="Lora"/>
                <a:ea typeface="Lora"/>
                <a:cs typeface="Lora"/>
                <a:sym typeface="Lora"/>
              </a:rPr>
              <a:t>Evaluate machine learning models such as Random Forest Classifier, Logistic Regression, and SVM for optimizing through hyperparameter tuning and cross-validation.</a:t>
            </a:r>
            <a:endParaRPr sz="318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26312"/>
              <a:buFont typeface="Arial"/>
              <a:buNone/>
            </a:pPr>
            <a:r>
              <a:rPr lang="en-US" sz="4180">
                <a:solidFill>
                  <a:srgbClr val="FFCD00"/>
                </a:solidFill>
                <a:latin typeface="Arial"/>
                <a:ea typeface="Arial"/>
                <a:cs typeface="Arial"/>
                <a:sym typeface="Arial"/>
              </a:rPr>
              <a:t>◉</a:t>
            </a:r>
            <a:r>
              <a:rPr lang="en-US" sz="3180">
                <a:latin typeface="Lora"/>
                <a:ea typeface="Lora"/>
                <a:cs typeface="Lora"/>
                <a:sym typeface="Lora"/>
              </a:rPr>
              <a:t>Extract insights from the model to develop predictive maintenance schedules and strategies to improve equipment reliability and reduce costs.</a:t>
            </a:r>
            <a:endParaRPr sz="3180">
              <a:latin typeface="Lora"/>
              <a:ea typeface="Lora"/>
              <a:cs typeface="Lora"/>
              <a:sym typeface="Lora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766949" y="224858"/>
            <a:ext cx="8780812" cy="1009657"/>
            <a:chOff x="0" y="48878"/>
            <a:chExt cx="8780812" cy="1009657"/>
          </a:xfrm>
        </p:grpSpPr>
        <p:sp>
          <p:nvSpPr>
            <p:cNvPr id="122" name="Google Shape;122;p17"/>
            <p:cNvSpPr/>
            <p:nvPr/>
          </p:nvSpPr>
          <p:spPr>
            <a:xfrm>
              <a:off x="0" y="48878"/>
              <a:ext cx="8780812" cy="1009657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49287" y="98165"/>
              <a:ext cx="8682238" cy="91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0000" lIns="160000" spcFirstLastPara="1" rIns="160000" wrap="square" tIns="16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Dataset Source and Structure</a:t>
              </a:r>
              <a:endParaRPr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4" name="Google Shape;124;p17"/>
          <p:cNvGraphicFramePr/>
          <p:nvPr/>
        </p:nvGraphicFramePr>
        <p:xfrm>
          <a:off x="1390650" y="169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{0296E0D3-3418-4FBC-A5B7-64787875C650}</a:tableStyleId>
              </a:tblPr>
              <a:tblGrid>
                <a:gridCol w="4438650"/>
                <a:gridCol w="4438650"/>
              </a:tblGrid>
              <a:tr h="1172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Dataset Source</a:t>
                      </a:r>
                      <a:endParaRPr b="1" sz="28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</a:rPr>
                        <a:t> </a:t>
                      </a:r>
                      <a:endParaRPr b="1" sz="2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97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 of Features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 columns</a:t>
                      </a:r>
                      <a:endParaRPr sz="2800"/>
                    </a:p>
                  </a:txBody>
                  <a:tcPr marT="91425" marB="91425" marR="91425" marL="91425"/>
                </a:tc>
              </a:tr>
              <a:tr h="97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No of Records</a:t>
                      </a:r>
                      <a:endParaRPr sz="2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10,000 rows</a:t>
                      </a:r>
                      <a:endParaRPr sz="2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8"/>
          <p:cNvGrpSpPr/>
          <p:nvPr/>
        </p:nvGrpSpPr>
        <p:grpSpPr>
          <a:xfrm>
            <a:off x="838201" y="368319"/>
            <a:ext cx="8795286" cy="1319175"/>
            <a:chOff x="0" y="3193"/>
            <a:chExt cx="8795286" cy="1319175"/>
          </a:xfrm>
        </p:grpSpPr>
        <p:sp>
          <p:nvSpPr>
            <p:cNvPr id="130" name="Google Shape;130;p18"/>
            <p:cNvSpPr/>
            <p:nvPr/>
          </p:nvSpPr>
          <p:spPr>
            <a:xfrm>
              <a:off x="0" y="3193"/>
              <a:ext cx="8795286" cy="1319175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64397" y="67590"/>
              <a:ext cx="8666492" cy="1190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rPr>
                <a:t>Dataset Feature Description</a:t>
              </a:r>
              <a:endParaRPr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8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609600" y="1828800"/>
            <a:ext cx="115824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identifier for each record, ensuring traceability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ID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categorical identifier representing the specific product or machine.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of product, which can impact operational characteristics. (M,L and H)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 Temperature [K]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Ambient air temperature, measured in Kelvin, influencing operational conditions.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Temperature [K]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Internal process temperature in Kelvin, key for understanding internal heating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Speed [rpm]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Speed of the equipment’s rotation in revolutions per minute, reflecting workload levels.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[Nm]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Torque applied, measured in Newton meters.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Wear [min]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Time (in minutes) of tool usage, indicating wear over time.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Target: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Binary indicator if there’s a failure (1) or not (0).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Type :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failure category (No Failure, Power Failure, Tool wear Failure, Overstrain Failure, Random Failure and Heat Dissipation Failure)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609601" y="79376"/>
            <a:ext cx="8795400" cy="105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Dataset and Preprocessing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09600" y="1581900"/>
            <a:ext cx="11049000" cy="45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includes time-series and tabular data from industrial machines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Vibration levels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Pressure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and current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hours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steps: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values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features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and remove outliers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data consistency for ML models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659000" y="25633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Model Uesd: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Logistic Regression (LR)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Random Forest (RF)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Support Vector Machine (SVM)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/>
          <p:nvPr/>
        </p:nvSpPr>
        <p:spPr>
          <a:xfrm>
            <a:off x="609601" y="79376"/>
            <a:ext cx="8795400" cy="1055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Data Acquisition and Cleaning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9633487" y="6158313"/>
            <a:ext cx="190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396900"/>
            <a:ext cx="5790240" cy="334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250" y="1396900"/>
            <a:ext cx="5536525" cy="1348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250" y="3165825"/>
            <a:ext cx="5536525" cy="12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787400" y="4832075"/>
            <a:ext cx="110490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captures the difference between "Process temperature [K]" and "Air temperature [K]".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transformation highlights the temperature gradient, which could influence the system's behavior or failure rates.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captures the interaction feature, torque_speed_interaction, by multiplying "Torque [Nm]" and "Rotational speed [rpm]".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feature represents the combined effect of torque and rotational speed, which could directly correlate with the machine’s Stress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66050" y="117475"/>
            <a:ext cx="10197300" cy="993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4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9633487" y="6158313"/>
            <a:ext cx="1906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050" y="1111375"/>
            <a:ext cx="8115299" cy="5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