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75" r:id="rId4"/>
    <p:sldId id="258" r:id="rId5"/>
    <p:sldId id="276" r:id="rId6"/>
    <p:sldId id="259" r:id="rId7"/>
    <p:sldId id="264" r:id="rId8"/>
    <p:sldId id="265" r:id="rId9"/>
    <p:sldId id="266" r:id="rId10"/>
    <p:sldId id="267" r:id="rId11"/>
    <p:sldId id="260" r:id="rId12"/>
    <p:sldId id="261" r:id="rId13"/>
    <p:sldId id="262" r:id="rId14"/>
    <p:sldId id="263" r:id="rId15"/>
    <p:sldId id="268" r:id="rId16"/>
    <p:sldId id="269" r:id="rId17"/>
    <p:sldId id="274" r:id="rId18"/>
    <p:sldId id="270" r:id="rId19"/>
    <p:sldId id="271" r:id="rId20"/>
    <p:sldId id="272" r:id="rId21"/>
  </p:sldIdLst>
  <p:sldSz cx="12192000" cy="6858000"/>
  <p:notesSz cx="6858000" cy="9144000"/>
  <p:embeddedFontLst>
    <p:embeddedFont>
      <p:font typeface="Algerian" panose="04020705040A02060702" pitchFamily="82" charset="0"/>
      <p:regular r:id="rId23"/>
    </p:embeddedFont>
    <p:embeddedFont>
      <p:font typeface="Gill Sans" panose="020B0604020202020204" charset="0"/>
      <p:regular r:id="rId24"/>
      <p:bold r:id="rId25"/>
    </p:embeddedFont>
    <p:embeddedFont>
      <p:font typeface="Lora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96E0D3-3418-4FBC-A5B7-64787875C650}">
  <a:tblStyle styleId="{0296E0D3-3418-4FBC-A5B7-64787875C6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7498b5c68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57498b5c6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2F785578-984A-D878-82BB-DD8B44BF2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>
            <a:extLst>
              <a:ext uri="{FF2B5EF4-FFF2-40B4-BE49-F238E27FC236}">
                <a16:creationId xmlns:a16="http://schemas.microsoft.com/office/drawing/2014/main" id="{CA50E5FD-A42C-E708-0E7C-A539D4439B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>
            <a:extLst>
              <a:ext uri="{FF2B5EF4-FFF2-40B4-BE49-F238E27FC236}">
                <a16:creationId xmlns:a16="http://schemas.microsoft.com/office/drawing/2014/main" id="{CADFB86B-A0B9-46F4-881D-8D173A116C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618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1DC0CDD3-24D3-72E7-539F-CB69E4BF9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29DD41A4-8EE0-0AD7-0EB8-72CFE544B4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E1E96658-A152-742B-0E74-354643F73D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989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AED88C56-619C-79BF-D033-366EABA71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D1643845-DDEB-05E4-C5CA-64E7CB57DA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65E83FD0-6C9E-5972-781C-44AA753DA4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4136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2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1562783" y="570214"/>
            <a:ext cx="10769094" cy="2753116"/>
            <a:chOff x="-728402" y="-343788"/>
            <a:chExt cx="11107885" cy="3026400"/>
          </a:xfrm>
        </p:grpSpPr>
        <p:sp>
          <p:nvSpPr>
            <p:cNvPr id="89" name="Google Shape;89;p13"/>
            <p:cNvSpPr/>
            <p:nvPr/>
          </p:nvSpPr>
          <p:spPr>
            <a:xfrm>
              <a:off x="-728402" y="32263"/>
              <a:ext cx="10600800" cy="22743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-221317" y="-343788"/>
              <a:ext cx="10600800" cy="302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247650" rIns="247650" bIns="2476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b="1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Predictive Maintenance for Industrial Equipment</a:t>
              </a:r>
              <a:endParaRPr sz="6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3"/>
          <p:cNvSpPr/>
          <p:nvPr/>
        </p:nvSpPr>
        <p:spPr>
          <a:xfrm>
            <a:off x="5048036" y="3828830"/>
            <a:ext cx="7500275" cy="25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Guide by</a:t>
            </a:r>
            <a:endParaRPr sz="24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-</a:t>
            </a:r>
            <a:r>
              <a:rPr lang="en-US" sz="2400" b="1" dirty="0" err="1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Dr.V.Auxilla</a:t>
            </a:r>
            <a:r>
              <a:rPr lang="en-US" sz="24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 Osvin Nancy.,M.Tech.,</a:t>
            </a:r>
            <a:r>
              <a:rPr lang="en-US" sz="2400" b="1" dirty="0" err="1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Ph.D</a:t>
            </a:r>
            <a:r>
              <a:rPr lang="en-US" sz="24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.,</a:t>
            </a:r>
            <a:endParaRPr sz="24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Done by</a:t>
            </a:r>
            <a:endParaRPr sz="24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-MADHAVV N S</a:t>
            </a:r>
            <a:endParaRPr sz="24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-CSE-B</a:t>
            </a:r>
            <a:endParaRPr sz="24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-Rajalakshmi Engineering College </a:t>
            </a:r>
            <a:endParaRPr sz="24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75730"/>
            <a:ext cx="36195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432650" y="13374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766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17"/>
              <a:buAutoNum type="arabicPeriod"/>
            </a:pPr>
            <a:r>
              <a:rPr lang="en-US" sz="1717" b="1">
                <a:latin typeface="Times New Roman"/>
                <a:ea typeface="Times New Roman"/>
                <a:cs typeface="Times New Roman"/>
                <a:sym typeface="Times New Roman"/>
              </a:rPr>
              <a:t>Train-Test Split</a:t>
            </a: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Split data into 80% training and 20% testing using </a:t>
            </a:r>
            <a:r>
              <a:rPr lang="en-US" sz="1717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train_test_split()</a:t>
            </a:r>
            <a:endParaRPr sz="1717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AutoNum type="arabicPeriod"/>
            </a:pPr>
            <a:r>
              <a:rPr lang="en-US" sz="1717" b="1">
                <a:latin typeface="Times New Roman"/>
                <a:ea typeface="Times New Roman"/>
                <a:cs typeface="Times New Roman"/>
                <a:sym typeface="Times New Roman"/>
              </a:rPr>
              <a:t>Model Training</a:t>
            </a: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Font typeface="Times New Roman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Trained Logistic Regression, Random Forest, and SVM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Used </a:t>
            </a:r>
            <a:r>
              <a:rPr lang="en-US" sz="1717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GridSearchCV</a:t>
            </a: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 for hyperparameter tuning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AutoNum type="arabicPeriod"/>
            </a:pPr>
            <a:r>
              <a:rPr lang="en-US" sz="1717" b="1"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Font typeface="Times New Roman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Calculated MAE, MSE, and R² Score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Font typeface="Times New Roman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Compared model performance visually using bar charts and confusion matrices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AutoNum type="arabicPeriod"/>
            </a:pPr>
            <a:r>
              <a:rPr lang="en-US" sz="1717" b="1">
                <a:latin typeface="Times New Roman"/>
                <a:ea typeface="Times New Roman"/>
                <a:cs typeface="Times New Roman"/>
                <a:sym typeface="Times New Roman"/>
              </a:rPr>
              <a:t>Data Augmentation</a:t>
            </a: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Font typeface="Times New Roman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Added Gaussian noise to training features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76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Font typeface="Times New Roman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Retrained models to improve robustness and generalization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Final models were saved and ready for integration with real-time sensor dashboards or edge computing devices.</a:t>
            </a:r>
            <a:b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The system is designed to be modular and </a:t>
            </a:r>
            <a:r>
              <a:rPr lang="en-US" sz="1717" b="1">
                <a:latin typeface="Times New Roman"/>
                <a:ea typeface="Times New Roman"/>
                <a:cs typeface="Times New Roman"/>
                <a:sym typeface="Times New Roman"/>
              </a:rPr>
              <a:t>easily deployable</a:t>
            </a: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 in industrial monitoring setups.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329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160317" y="245974"/>
            <a:ext cx="105156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41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22" name="Google Shape;122;p17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Implementation</a:t>
              </a:r>
            </a:p>
          </p:txBody>
        </p:sp>
      </p:grpSp>
      <p:graphicFrame>
        <p:nvGraphicFramePr>
          <p:cNvPr id="124" name="Google Shape;124;p17"/>
          <p:cNvGraphicFramePr/>
          <p:nvPr/>
        </p:nvGraphicFramePr>
        <p:xfrm>
          <a:off x="1390650" y="1695450"/>
          <a:ext cx="8877300" cy="3116550"/>
        </p:xfrm>
        <a:graphic>
          <a:graphicData uri="http://schemas.openxmlformats.org/drawingml/2006/table">
            <a:tbl>
              <a:tblPr>
                <a:noFill/>
                <a:tableStyleId>{0296E0D3-3418-4FBC-A5B7-64787875C650}</a:tableStyleId>
              </a:tblPr>
              <a:tblGrid>
                <a:gridCol w="443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2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/>
                        <a:t>Dataset Source</a:t>
                      </a:r>
                      <a:endParaRPr sz="2800" b="1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solidFill>
                            <a:srgbClr val="FFFFFF"/>
                          </a:solidFill>
                        </a:rPr>
                        <a:t> </a:t>
                      </a:r>
                      <a:endParaRPr sz="2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No of Features</a:t>
                      </a:r>
                      <a:endParaRPr sz="2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10 columns</a:t>
                      </a:r>
                      <a:endParaRPr sz="2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No of Records</a:t>
                      </a:r>
                      <a:endParaRPr sz="2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10,000 rows</a:t>
                      </a:r>
                      <a:endParaRPr sz="2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8"/>
          <p:cNvGrpSpPr/>
          <p:nvPr/>
        </p:nvGrpSpPr>
        <p:grpSpPr>
          <a:xfrm>
            <a:off x="838201" y="368319"/>
            <a:ext cx="8795286" cy="1319175"/>
            <a:chOff x="0" y="3193"/>
            <a:chExt cx="8795286" cy="1319175"/>
          </a:xfrm>
        </p:grpSpPr>
        <p:sp>
          <p:nvSpPr>
            <p:cNvPr id="130" name="Google Shape;130;p18"/>
            <p:cNvSpPr/>
            <p:nvPr/>
          </p:nvSpPr>
          <p:spPr>
            <a:xfrm>
              <a:off x="0" y="3193"/>
              <a:ext cx="8795286" cy="1319175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64397" y="67590"/>
              <a:ext cx="8666492" cy="11903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9550" tIns="209550" rIns="209550" bIns="209550" anchor="ctr" anchorCtr="0">
              <a:no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Implementation</a:t>
              </a:r>
            </a:p>
          </p:txBody>
        </p:sp>
      </p:grpSp>
      <p:sp>
        <p:nvSpPr>
          <p:cNvPr id="132" name="Google Shape;132;p18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609600" y="1828800"/>
            <a:ext cx="115824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UDI 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identifier for each record, ensuring traceability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ID 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categorical identifier representing the specific product or machine.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Category of product, which can impact operational characteristics. (M,L and H)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 Temperature [K]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Ambient air temperature, measured in Kelvin, influencing operational conditions.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Temperature [K]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Internal process temperature in Kelvin, key for understanding internal heating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Rotational Speed [rpm]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Speed of the equipment’s rotation in revolutions per minute, reflecting workload levels.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Torque [Nm] 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Torque applied, measured in Newton meters.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 Wear [min]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Time (in minutes) of tool usage, indicating wear over time.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Binary indicator if there’s a failure (1) or not (0).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Failure Type 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Specifies failure category (No Failure, Power Failure, Tool wear Failure, Overstrain Failure, Random Failure and Heat Dissipation Failure)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609601" y="79376"/>
            <a:ext cx="8795400" cy="105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</a:p>
        </p:txBody>
      </p:sp>
      <p:sp>
        <p:nvSpPr>
          <p:cNvPr id="139" name="Google Shape;139;p19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609600" y="1581900"/>
            <a:ext cx="11049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286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includes time-series and tabular data from industrial machines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Vibration levels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Pressure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RPM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 and current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hours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steps: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missing values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Normalize features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 and remove outliers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data consistency for ML models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5659000" y="256335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Model Uesd: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Logistic Regression (LR)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Random Forest (RF)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Support Vector Machine (SVM)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>
            <a:off x="609601" y="79376"/>
            <a:ext cx="8795400" cy="1055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Results: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9633487" y="6158313"/>
            <a:ext cx="190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396900"/>
            <a:ext cx="5790240" cy="33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5250" y="1396900"/>
            <a:ext cx="5536525" cy="1348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5250" y="3165825"/>
            <a:ext cx="5536525" cy="124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787400" y="4832075"/>
            <a:ext cx="11049000" cy="19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captures the difference between "Process temperature [K]" and "Air temperature [K]".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transformation highlights the temperature gradient, which could influence the system's behavior or failure rates.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captures the interaction feature, torque_speed_interaction, by multiplying "Torque [Nm]" and "Rotational speed [rpm]".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feature represents the combined effect of torque and rotational speed, which could directly correlate with the machine’s Stress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/>
          <p:nvPr/>
        </p:nvSpPr>
        <p:spPr>
          <a:xfrm>
            <a:off x="174317" y="-1"/>
            <a:ext cx="105156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6" name="Google Shape;186;p25"/>
          <p:cNvGraphicFramePr/>
          <p:nvPr>
            <p:extLst>
              <p:ext uri="{D42A27DB-BD31-4B8C-83A1-F6EECF244321}">
                <p14:modId xmlns:p14="http://schemas.microsoft.com/office/powerpoint/2010/main" val="1905839885"/>
              </p:ext>
            </p:extLst>
          </p:nvPr>
        </p:nvGraphicFramePr>
        <p:xfrm>
          <a:off x="2096918" y="1331166"/>
          <a:ext cx="6448425" cy="4827147"/>
        </p:xfrm>
        <a:graphic>
          <a:graphicData uri="http://schemas.openxmlformats.org/drawingml/2006/table">
            <a:tbl>
              <a:tblPr>
                <a:noFill/>
                <a:tableStyleId>{0296E0D3-3418-4FBC-A5B7-64787875C650}</a:tableStyleId>
              </a:tblPr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03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dirty="0"/>
                        <a:t> </a:t>
                      </a:r>
                      <a:endParaRPr sz="1150" dirty="0"/>
                    </a:p>
                    <a:p>
                      <a:pPr marL="50800" marR="508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sz="115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50" dirty="0"/>
                        <a:t> </a:t>
                      </a:r>
                      <a:endParaRPr sz="950" dirty="0"/>
                    </a:p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5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	Accuracy</a:t>
                      </a:r>
                      <a:endParaRPr sz="95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95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	(↑ Better)</a:t>
                      </a:r>
                      <a:endParaRPr sz="95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5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Precision</a:t>
                      </a:r>
                      <a:endParaRPr sz="115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 </a:t>
                      </a:r>
                      <a:endParaRPr sz="1050"/>
                    </a:p>
                    <a:p>
                      <a:pPr marL="6350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05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  	Recall</a:t>
                      </a:r>
                      <a:endParaRPr sz="105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5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F1 Score</a:t>
                      </a:r>
                      <a:endParaRPr sz="115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 b="1"/>
                        <a:t>ROC AUC</a:t>
                      </a:r>
                      <a:endParaRPr sz="1100" b="1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     </a:t>
                      </a:r>
                      <a:r>
                        <a:rPr lang="en-US" sz="1100" b="1"/>
                        <a:t>RANK</a:t>
                      </a:r>
                      <a:endParaRPr sz="1100" b="1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39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dirty="0"/>
                        <a:t> </a:t>
                      </a:r>
                      <a:endParaRPr sz="1150" dirty="0"/>
                    </a:p>
                    <a:p>
                      <a:pPr marL="215900" lvl="0" indent="165100" algn="l" rtl="0">
                        <a:lnSpc>
                          <a:spcPct val="171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LogisticRegression</a:t>
                      </a:r>
                      <a:endParaRPr sz="115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0.88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 </a:t>
                      </a:r>
                      <a:endParaRPr sz="12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 0.86</a:t>
                      </a:r>
                      <a:endParaRPr sz="1200" dirty="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 </a:t>
                      </a:r>
                      <a:endParaRPr sz="12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 0.83</a:t>
                      </a:r>
                      <a:endParaRPr sz="1200" dirty="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 </a:t>
                      </a:r>
                      <a:endParaRPr sz="12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 0.84</a:t>
                      </a:r>
                      <a:endParaRPr sz="1200" dirty="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 </a:t>
                      </a:r>
                      <a:endParaRPr sz="12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  0.90</a:t>
                      </a:r>
                      <a:endParaRPr sz="12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dirty="0"/>
                        <a:t>  </a:t>
                      </a:r>
                      <a:endParaRPr sz="1200" dirty="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 </a:t>
                      </a:r>
                      <a:endParaRPr sz="12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 </a:t>
                      </a:r>
                      <a:r>
                        <a:rPr lang="en-US" sz="1200" dirty="0"/>
                        <a:t> </a:t>
                      </a:r>
                      <a:r>
                        <a:rPr lang="en-US" sz="1100" dirty="0"/>
                        <a:t>    3</a:t>
                      </a:r>
                      <a:endParaRPr sz="1100" dirty="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3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marL="0" marR="508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5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sz="115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0.94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0.93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 </a:t>
                      </a:r>
                      <a:endParaRPr sz="1200" dirty="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dirty="0"/>
                        <a:t>0.92</a:t>
                      </a:r>
                      <a:endParaRPr sz="1200" dirty="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0.92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 </a:t>
                      </a:r>
                      <a:endParaRPr sz="12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 dirty="0"/>
                        <a:t>  0.96</a:t>
                      </a:r>
                      <a:endParaRPr sz="1100" dirty="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	</a:t>
                      </a:r>
                      <a:endParaRPr sz="12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dirty="0"/>
                        <a:t>     1</a:t>
                      </a:r>
                      <a:endParaRPr sz="1200" dirty="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3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marL="50800" marR="508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SVM</a:t>
                      </a:r>
                      <a:endParaRPr sz="115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0.91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0.89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1270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0.88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0.88</a:t>
                      </a:r>
                      <a:endParaRPr sz="120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 </a:t>
                      </a:r>
                      <a:endParaRPr sz="12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dirty="0"/>
                        <a:t>    0.93</a:t>
                      </a:r>
                      <a:endParaRPr sz="1200" dirty="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 	</a:t>
                      </a:r>
                      <a:endParaRPr sz="12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 dirty="0"/>
                        <a:t>     2</a:t>
                      </a:r>
                      <a:endParaRPr sz="1200" dirty="0"/>
                    </a:p>
                  </a:txBody>
                  <a:tcPr marL="91425" marR="9142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8605"/>
            <a:ext cx="5964970" cy="4727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9770" y="1278605"/>
            <a:ext cx="5769831" cy="45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/>
          <p:nvPr/>
        </p:nvSpPr>
        <p:spPr>
          <a:xfrm>
            <a:off x="174317" y="-1"/>
            <a:ext cx="105156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8DFDB34E-2B59-BE69-2051-9D59BA5DC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>
            <a:extLst>
              <a:ext uri="{FF2B5EF4-FFF2-40B4-BE49-F238E27FC236}">
                <a16:creationId xmlns:a16="http://schemas.microsoft.com/office/drawing/2014/main" id="{71E38065-72DC-B870-72E7-DD60B3427A44}"/>
              </a:ext>
            </a:extLst>
          </p:cNvPr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>
            <a:extLst>
              <a:ext uri="{FF2B5EF4-FFF2-40B4-BE49-F238E27FC236}">
                <a16:creationId xmlns:a16="http://schemas.microsoft.com/office/drawing/2014/main" id="{2B2863D0-2E27-36BD-A554-A2AD2AAC9D33}"/>
              </a:ext>
            </a:extLst>
          </p:cNvPr>
          <p:cNvSpPr/>
          <p:nvPr/>
        </p:nvSpPr>
        <p:spPr>
          <a:xfrm>
            <a:off x="174317" y="-1"/>
            <a:ext cx="105156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existing work</a:t>
            </a:r>
            <a:endParaRPr sz="4200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8D1E5A-8545-8233-30B6-045AD54E9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911133"/>
              </p:ext>
            </p:extLst>
          </p:nvPr>
        </p:nvGraphicFramePr>
        <p:xfrm>
          <a:off x="476961" y="1251720"/>
          <a:ext cx="11062818" cy="5566537"/>
        </p:xfrm>
        <a:graphic>
          <a:graphicData uri="http://schemas.openxmlformats.org/drawingml/2006/table">
            <a:tbl>
              <a:tblPr>
                <a:tableStyleId>{0296E0D3-3418-4FBC-A5B7-64787875C650}</a:tableStyleId>
              </a:tblPr>
              <a:tblGrid>
                <a:gridCol w="3687606">
                  <a:extLst>
                    <a:ext uri="{9D8B030D-6E8A-4147-A177-3AD203B41FA5}">
                      <a16:colId xmlns:a16="http://schemas.microsoft.com/office/drawing/2014/main" val="1621342099"/>
                    </a:ext>
                  </a:extLst>
                </a:gridCol>
                <a:gridCol w="3687606">
                  <a:extLst>
                    <a:ext uri="{9D8B030D-6E8A-4147-A177-3AD203B41FA5}">
                      <a16:colId xmlns:a16="http://schemas.microsoft.com/office/drawing/2014/main" val="680205461"/>
                    </a:ext>
                  </a:extLst>
                </a:gridCol>
                <a:gridCol w="3687606">
                  <a:extLst>
                    <a:ext uri="{9D8B030D-6E8A-4147-A177-3AD203B41FA5}">
                      <a16:colId xmlns:a16="http://schemas.microsoft.com/office/drawing/2014/main" val="310814351"/>
                    </a:ext>
                  </a:extLst>
                </a:gridCol>
              </a:tblGrid>
              <a:tr h="343883">
                <a:tc>
                  <a:txBody>
                    <a:bodyPr/>
                    <a:lstStyle/>
                    <a:p>
                      <a:r>
                        <a:rPr lang="en-IN" b="1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Previous Studies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This Project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707596"/>
                  </a:ext>
                </a:extLst>
              </a:tr>
              <a:tr h="586214">
                <a:tc>
                  <a:txBody>
                    <a:bodyPr/>
                    <a:lstStyle/>
                    <a:p>
                      <a:r>
                        <a:rPr lang="en-IN"/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Focused on individual models (e.g., SVM, RF)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Integrated approach with Logistic Regression, Random Forest, and SVM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669863"/>
                  </a:ext>
                </a:extLst>
              </a:tr>
              <a:tr h="586214">
                <a:tc>
                  <a:txBody>
                    <a:bodyPr/>
                    <a:lstStyle/>
                    <a:p>
                      <a:r>
                        <a:rPr lang="en-IN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NASA C-MAPSS, UCI 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Multi-sensor industrial dataset with engineered features and Gaussian noise augmentation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4532991"/>
                  </a:ext>
                </a:extLst>
              </a:tr>
              <a:tr h="586214">
                <a:tc>
                  <a:txBody>
                    <a:bodyPr/>
                    <a:lstStyle/>
                    <a:p>
                      <a:r>
                        <a:rPr lang="en-IN"/>
                        <a:t>Feature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Basic or automated (PCA, FFT)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Domain-based features like temp_diff and torque_speed_interaction created manually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905588"/>
                  </a:ext>
                </a:extLst>
              </a:tr>
              <a:tr h="586214">
                <a:tc>
                  <a:txBody>
                    <a:bodyPr/>
                    <a:lstStyle/>
                    <a:p>
                      <a:r>
                        <a:rPr lang="en-IN" dirty="0"/>
                        <a:t>Models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Standalone models (SVM, Decision Tree, Deep Learning)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Comparative ML model study to balance accuracy and interpretability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122092"/>
                  </a:ext>
                </a:extLst>
              </a:tr>
              <a:tr h="586214">
                <a:tc>
                  <a:txBody>
                    <a:bodyPr/>
                    <a:lstStyle/>
                    <a:p>
                      <a:r>
                        <a:rPr lang="en-IN"/>
                        <a:t>Data Challenges Addressed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Class imbalance partially handled (e.g., SMOTE)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Actively addressed class imbalance, noise, and missing data with preprocessing and augmentation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143507"/>
                  </a:ext>
                </a:extLst>
              </a:tr>
              <a:tr h="586214">
                <a:tc>
                  <a:txBody>
                    <a:bodyPr/>
                    <a:lstStyle/>
                    <a:p>
                      <a:r>
                        <a:rPr lang="en-IN"/>
                        <a:t>Augmentation Techniques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SMOTE, bootstrapping for synthetic examples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Gaussian noise injection to simulate real-world variability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431817"/>
                  </a:ext>
                </a:extLst>
              </a:tr>
              <a:tr h="828544">
                <a:tc>
                  <a:txBody>
                    <a:bodyPr/>
                    <a:lstStyle/>
                    <a:p>
                      <a:r>
                        <a:rPr lang="en-IN"/>
                        <a:t>Evaluation 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Accuracy, Precision, AUC-ROC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MAE, MSE, and R² for regression-style evaluation and model 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011137"/>
                  </a:ext>
                </a:extLst>
              </a:tr>
              <a:tr h="586214">
                <a:tc>
                  <a:txBody>
                    <a:bodyPr/>
                    <a:lstStyle/>
                    <a:p>
                      <a:r>
                        <a:rPr lang="en-IN" dirty="0"/>
                        <a:t>Interpretability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Low; deep models less explainable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 included for transparency and feature contribution clarity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77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06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/>
          <p:nvPr/>
        </p:nvSpPr>
        <p:spPr>
          <a:xfrm>
            <a:off x="160317" y="245974"/>
            <a:ext cx="10515600" cy="880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Future Work </a:t>
            </a:r>
            <a:endParaRPr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7"/>
          <p:cNvSpPr txBox="1">
            <a:spLocks noGrp="1"/>
          </p:cNvSpPr>
          <p:nvPr>
            <p:ph type="body" idx="1"/>
          </p:nvPr>
        </p:nvSpPr>
        <p:spPr>
          <a:xfrm>
            <a:off x="154379" y="1415822"/>
            <a:ext cx="11805300" cy="57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308175" y="1126175"/>
            <a:ext cx="9963900" cy="58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a supervised machine learning system for predictive maintenance using real-time sensor data.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three models: Random Forest, Logistic Regression, and SVM, each offering unique strengths in classification performance.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torque, temperature, and rotational speed as key indicators of equipment failure.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 and Gaussian noise augmentation significantly improved model robustness and generalization.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delivered the best overall performance, while Logistic Regression provided interpretability.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 the model to support real-time prediction using IoT-based sensor feeds.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 trained models on edge devices for faster inference in on-site environments.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Incorporate deep learning architectures (e.g., LSTM, GRU) to handle sequential and time-series data more effectively.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 dataset coverage by integrating multiple machine types and failure modes.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/>
          <p:nvPr/>
        </p:nvSpPr>
        <p:spPr>
          <a:xfrm>
            <a:off x="768201" y="127001"/>
            <a:ext cx="8970900" cy="1076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838201" y="1906293"/>
            <a:ext cx="10515600" cy="246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990600" y="2058692"/>
            <a:ext cx="5286214" cy="293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8"/>
          <p:cNvSpPr txBox="1">
            <a:spLocks noGrp="1"/>
          </p:cNvSpPr>
          <p:nvPr>
            <p:ph type="body" idx="1"/>
          </p:nvPr>
        </p:nvSpPr>
        <p:spPr>
          <a:xfrm>
            <a:off x="635025" y="1312051"/>
            <a:ext cx="10578600" cy="45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9245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Lee, J., Kao, H. A., &amp; Yang, S. (2014). Service innovation and smart analytics for industry 4.0 and big data environment.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Procedia CIRP, 16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3–8.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Zhang, W., Yang, D., &amp; Wang, H. (2019). Data-driven methods for predictive maintenance of industrial equipment: A survey.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IEEE Systems Journal, 13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(3), 2213–2227.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Jardine, A. K. S., Lin, D., &amp; </a:t>
            </a: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Banjevic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D. (2006). A review on machinery diagnostics and prognostics implementing condition-based maintenance.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Mechanical Systems and Signal Processing, 20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(7), 1483–1510.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Wen, L., Li, X., Gao, L., &amp; Zhang, Y. (2017). A new convolutional neural network-based data-driven fault diagnosis method.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IEEE Transactions on Industrial Electronics, 65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(7), 5990–5998.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Achouch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M., Dimitrova, M., Ziane, K., </a:t>
            </a: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Sattarpanah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Karganroudi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S., </a:t>
            </a: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Dhouib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R., Ibrahim, H., &amp; Adda, M. (2022). On predictive maintenance in industry 4.0: Overview, models, and challenges.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Applied Sciences, 12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(16), 8081.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Grall, A., </a:t>
            </a: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Dieulle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L., </a:t>
            </a: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Bérenguer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C., &amp; </a:t>
            </a: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Roussignol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M. (2002). Continuous-time predictive-maintenance scheduling for a deteriorating system.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IEEE Transactions on Reliability, 51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(2), 141–150.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Vlasov, A. I., Grigoriev, P. V., Krivoshein, A. I., </a:t>
            </a: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Shakhnov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V. A., Filin, S. S., &amp; </a:t>
            </a: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Migalin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V. S. (2018). Smart management of technologies: predictive maintenance of industrial equipment using wireless sensor networks.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Entrepreneurship and Sustainability Issues, 6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(2), 489–502.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Goodfellow, I., Bengio, Y., &amp; Courville, A. (2016).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Deep Learning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. MIT Press.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Vijay Kumar, E., Chaturvedi, S. K., &amp; </a:t>
            </a: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Deshpandé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A. W. (2009). Maintenance of industrial equipment: Degree of certainty with fuzzy modelling using predictive maintenance.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International Journal of Quality &amp; Reliability Management, 26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(2), 196–211.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Carvalho, T. P., Soares, F. A., Vita, R., Francisco, R. D. P., Basto, J. P., &amp; Alcalá, S. G. (2019). A systematic literature review of machine learning methods applied to predictive maintenance.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Computers &amp; Industrial Engineering, 137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106024.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Susto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G. A., Schirru, A., </a:t>
            </a: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Pampuri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S., McLoone, S., &amp; </a:t>
            </a: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Beghi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A. (2015). Machine learning for predictive maintenance: A multiple classifier approach.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IEEE Transactions on Industrial Informatics, 11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(3), 812–820.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Wang, K., &amp; Yu, D. (2014). Dimensionality reduction of high-dimensional data using PCA and SVM.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Journal of Computers, 9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(4), 971–979.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Lei, Y., Li, N., Guo, L., Li, N., Yan, T., &amp; Lin, J. (2020). Machinery health prognostics: A systematic review from data acquisition to RUL prediction.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Mechanical Systems and Signal Processing, 104761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 err="1">
                <a:latin typeface="Times New Roman"/>
                <a:ea typeface="Times New Roman"/>
                <a:cs typeface="Times New Roman"/>
                <a:sym typeface="Times New Roman"/>
              </a:rPr>
              <a:t>Bergstra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J., &amp; Bengio, Y. (2012). Random search for hyper-parameter optimization.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Journal of Machine Learning Research, 13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, 281–305.</a:t>
            </a: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924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Lundberg, S. M., &amp; Lee, S.-I. (2017). A unified approach to interpreting model predictions. </a:t>
            </a:r>
            <a:r>
              <a:rPr lang="en-US" sz="1270" i="1" dirty="0">
                <a:latin typeface="Times New Roman"/>
                <a:ea typeface="Times New Roman"/>
                <a:cs typeface="Times New Roman"/>
                <a:sym typeface="Times New Roman"/>
              </a:rPr>
              <a:t>Advances in Neural Information Processing Systems, 30</a:t>
            </a:r>
            <a: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27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7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endParaRPr sz="246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4"/>
          <p:cNvGrpSpPr/>
          <p:nvPr/>
        </p:nvGrpSpPr>
        <p:grpSpPr>
          <a:xfrm>
            <a:off x="755076" y="166393"/>
            <a:ext cx="9315202" cy="1031354"/>
            <a:chOff x="0" y="8341"/>
            <a:chExt cx="9315202" cy="1031354"/>
          </a:xfrm>
        </p:grpSpPr>
        <p:sp>
          <p:nvSpPr>
            <p:cNvPr id="98" name="Google Shape;98;p14"/>
            <p:cNvSpPr/>
            <p:nvPr/>
          </p:nvSpPr>
          <p:spPr>
            <a:xfrm>
              <a:off x="0" y="8341"/>
              <a:ext cx="9315202" cy="1031354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50347" y="58688"/>
              <a:ext cx="9214508" cy="9306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  <a:endParaRPr sz="4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755075" y="1289102"/>
            <a:ext cx="11323800" cy="5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1.Industry 4.0 demands uninterrupted machine operations.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2.Unplanned downtime costs $50+ billion annually (ISA).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3.Traditional maintenance (reactive/preventive) is cost-inefficient.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4.Need for data-driven, proactive strategies.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5.Predictive Maintenance (PdM) = monitor + predict failures using data.Uses sensor data, machine learning, and IIoT.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Reduces downtime and costs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Enhances safety and efficiency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Improves spare parts and labor planning</a:t>
            </a:r>
            <a:b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/>
        </p:nvSpPr>
        <p:spPr>
          <a:xfrm>
            <a:off x="838200" y="1906296"/>
            <a:ext cx="4791748" cy="348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2526945" y="2233679"/>
            <a:ext cx="682831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cap="none" dirty="0">
                <a:solidFill>
                  <a:srgbClr val="71A1D9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7A74ABFA-B85E-D65C-2472-D43AF1714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>
            <a:extLst>
              <a:ext uri="{FF2B5EF4-FFF2-40B4-BE49-F238E27FC236}">
                <a16:creationId xmlns:a16="http://schemas.microsoft.com/office/drawing/2014/main" id="{C609E42F-DCB1-E481-7678-79A3CFA2676B}"/>
              </a:ext>
            </a:extLst>
          </p:cNvPr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06" name="Google Shape;106;p15">
              <a:extLst>
                <a:ext uri="{FF2B5EF4-FFF2-40B4-BE49-F238E27FC236}">
                  <a16:creationId xmlns:a16="http://schemas.microsoft.com/office/drawing/2014/main" id="{16FFFBEE-FB1F-DA5A-AF69-7E48EA457F53}"/>
                </a:ext>
              </a:extLst>
            </p:cNvPr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>
              <a:extLst>
                <a:ext uri="{FF2B5EF4-FFF2-40B4-BE49-F238E27FC236}">
                  <a16:creationId xmlns:a16="http://schemas.microsoft.com/office/drawing/2014/main" id="{CCB1BCD2-6821-6337-17FA-3F007D48E19B}"/>
                </a:ext>
              </a:extLst>
            </p:cNvPr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Objective</a:t>
              </a: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BB7B01E4-6A41-3F74-FD20-F8B661C89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6949" y="1318324"/>
            <a:ext cx="10473646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predictive maintenance system using machine learning models to anticipate equipment failures before they occur.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reduce unplanned downtime and maintenance costs by accurately classifying machinery health status based on sensor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and compare multiple supervised learning algorithms (Random Forest, Logistic Regression, and SVM) for failure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perform data preprocessing and feature engineering for improving the quality and relevance of input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enhance model performance and generalization by applying data augmentation techniques like Gaussian noise injection.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evaluate model accuracy and reliability using metrics such as MAE, MSE, and R²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most influential features (e.g., temperature, torque, vibration) contributing to machine failure.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simulate a real-world industrial environment using a labeled sensor dataset for training and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design a scalable and deployable machine learning pipeline for future integration into IoT-based monitoring systems.</a:t>
            </a:r>
          </a:p>
        </p:txBody>
      </p:sp>
    </p:spTree>
    <p:extLst>
      <p:ext uri="{BB962C8B-B14F-4D97-AF65-F5344CB8AC3E}">
        <p14:creationId xmlns:p14="http://schemas.microsoft.com/office/powerpoint/2010/main" val="282686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06" name="Google Shape;106;p15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Literature Survey</a:t>
              </a:r>
              <a:endParaRPr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37F9EC-E697-D183-65AD-00446C4AB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4813" y="1283802"/>
            <a:ext cx="11643254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Lee, J., Kao, H. A., &amp; Yang, S. (2014). Service innovation and smart analytics for industry 4.0 and big data environment. </a:t>
            </a:r>
            <a:r>
              <a:rPr lang="en-US" sz="2300" i="1" dirty="0">
                <a:latin typeface="Times New Roman"/>
                <a:ea typeface="Times New Roman"/>
                <a:cs typeface="Times New Roman"/>
                <a:sym typeface="Times New Roman"/>
              </a:rPr>
              <a:t>Procedia CIRP, 16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, 3–8 </a:t>
            </a: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(2014).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 innovation and smart analytics for industry 4.0 and big data environment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Highlights the transformation in manufacturing through Industry 4.0, integrating smart analytics and service innovations to support predictive maintenance strategies in data-rich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Zhang, W., Yang, D., &amp; Wang, H. (2019). Data-driven methods for predictive maintenance of industrial equipment: A survey. </a:t>
            </a:r>
            <a:r>
              <a:rPr lang="en-US" sz="2300" i="1" dirty="0">
                <a:latin typeface="Times New Roman"/>
                <a:ea typeface="Times New Roman"/>
                <a:cs typeface="Times New Roman"/>
                <a:sym typeface="Times New Roman"/>
              </a:rPr>
              <a:t>IEEE Systems Journal, 13</a:t>
            </a: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(3), 2213–2227 </a:t>
            </a: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(2019).</a:t>
            </a:r>
            <a:r>
              <a:rPr kumimoji="0" lang="en-US" altLang="en-US" sz="2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methods for predictive maintenance of industrial equipment: A survey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Offers a comprehensive review of data-driven predictive maintenance techniques, classifying machine learning and statistical approaches for fault prediction in industrial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E9791C3B-1D0B-5BBA-EE1C-1B7E65B01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>
            <a:extLst>
              <a:ext uri="{FF2B5EF4-FFF2-40B4-BE49-F238E27FC236}">
                <a16:creationId xmlns:a16="http://schemas.microsoft.com/office/drawing/2014/main" id="{8B8F1144-D0F1-541E-8BEF-51EFBA695789}"/>
              </a:ext>
            </a:extLst>
          </p:cNvPr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06" name="Google Shape;106;p15">
              <a:extLst>
                <a:ext uri="{FF2B5EF4-FFF2-40B4-BE49-F238E27FC236}">
                  <a16:creationId xmlns:a16="http://schemas.microsoft.com/office/drawing/2014/main" id="{98D420EE-004B-ACF9-8EF9-121CD3FF2203}"/>
                </a:ext>
              </a:extLst>
            </p:cNvPr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>
              <a:extLst>
                <a:ext uri="{FF2B5EF4-FFF2-40B4-BE49-F238E27FC236}">
                  <a16:creationId xmlns:a16="http://schemas.microsoft.com/office/drawing/2014/main" id="{09E98113-D43F-2612-04C7-FD6F0359F80C}"/>
                </a:ext>
              </a:extLst>
            </p:cNvPr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Literature Survey</a:t>
              </a:r>
              <a:endParaRPr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0EC4F1-2676-EDCF-6B26-30A8E5761F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4813" y="1225325"/>
            <a:ext cx="11643254" cy="516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3. Jardine, A. K. S., Lin, D., &amp;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Banjevic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 D. (2006). A review on machinery diagnostics and prognostics implementing condition-based maintenance. </a:t>
            </a: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Mechanical Systems and Signal Processing, 20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(7), 1483–1510.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Discusses early frameworks of condition-based maintenance with diagnostics and prognostics models, laying the foundation for predictive maintenance evolution.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7955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4. Wen, L., Li, X., Gao, L., &amp; Zhang, Y. (2017). A new convolutional neural network-based data-driven fault diagnosis method. </a:t>
            </a:r>
            <a:r>
              <a:rPr lang="en-US" sz="2400" i="1" dirty="0">
                <a:latin typeface="Times New Roman"/>
                <a:ea typeface="Times New Roman"/>
                <a:cs typeface="Times New Roman"/>
                <a:sym typeface="Times New Roman"/>
              </a:rPr>
              <a:t>IEEE Transactions on Industrial Electronics, 65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(7), 5990–5998.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Proposes a CNN-based model for industrial fault diagnosis, proving the capability of deep learning in detecting anomalies in complex machine signals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5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6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14" name="Google Shape;114;p16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Problem Statement</a:t>
              </a:r>
              <a:endParaRPr sz="5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838201" y="14255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6312"/>
              <a:buFont typeface="Arial"/>
              <a:buNone/>
            </a:pPr>
            <a:r>
              <a:rPr lang="en-US" sz="4180" dirty="0">
                <a:solidFill>
                  <a:srgbClr val="FFCD00"/>
                </a:solidFill>
                <a:latin typeface="Arial"/>
                <a:ea typeface="Arial"/>
                <a:cs typeface="Arial"/>
                <a:sym typeface="Arial"/>
              </a:rPr>
              <a:t>◉</a:t>
            </a:r>
            <a:r>
              <a:rPr lang="en-US" sz="3180" dirty="0">
                <a:latin typeface="Lora"/>
                <a:ea typeface="Lora"/>
                <a:cs typeface="Lora"/>
                <a:sym typeface="Lora"/>
              </a:rPr>
              <a:t>Build a predictive maintenance model to forecast equipment failures using sensor data, aiming to reduce downtime and maintenance costs.</a:t>
            </a:r>
            <a:endParaRPr sz="3180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6312"/>
              <a:buFont typeface="Arial"/>
              <a:buNone/>
            </a:pPr>
            <a:r>
              <a:rPr lang="en-US" sz="4180" dirty="0">
                <a:solidFill>
                  <a:srgbClr val="FFCD00"/>
                </a:solidFill>
                <a:latin typeface="Arial"/>
                <a:ea typeface="Arial"/>
                <a:cs typeface="Arial"/>
                <a:sym typeface="Arial"/>
              </a:rPr>
              <a:t>◉</a:t>
            </a:r>
            <a:r>
              <a:rPr lang="en-US" sz="3180" dirty="0">
                <a:latin typeface="Lora"/>
                <a:ea typeface="Lora"/>
                <a:cs typeface="Lora"/>
                <a:sym typeface="Lora"/>
              </a:rPr>
              <a:t>Use the "Predictive Maintenance Dataset" with machine operational settings, sensor measurements, and historical failure events.</a:t>
            </a:r>
            <a:endParaRPr sz="3180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6312"/>
              <a:buFont typeface="Arial"/>
              <a:buNone/>
            </a:pPr>
            <a:r>
              <a:rPr lang="en-US" sz="4180" dirty="0">
                <a:solidFill>
                  <a:srgbClr val="FFCD00"/>
                </a:solidFill>
                <a:latin typeface="Arial"/>
                <a:ea typeface="Arial"/>
                <a:cs typeface="Arial"/>
                <a:sym typeface="Arial"/>
              </a:rPr>
              <a:t>◉</a:t>
            </a:r>
            <a:r>
              <a:rPr lang="en-US" sz="3180" dirty="0">
                <a:latin typeface="Lora"/>
                <a:ea typeface="Lora"/>
                <a:cs typeface="Lora"/>
                <a:sym typeface="Lora"/>
              </a:rPr>
              <a:t>Clean the data, handle missing values, engineer features, and normalize the sensor data for analysis.</a:t>
            </a:r>
            <a:endParaRPr sz="3180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6312"/>
              <a:buFont typeface="Arial"/>
              <a:buNone/>
            </a:pPr>
            <a:r>
              <a:rPr lang="en-US" sz="4180" dirty="0">
                <a:solidFill>
                  <a:srgbClr val="FFCD00"/>
                </a:solidFill>
                <a:latin typeface="Arial"/>
                <a:ea typeface="Arial"/>
                <a:cs typeface="Arial"/>
                <a:sym typeface="Arial"/>
              </a:rPr>
              <a:t>◉</a:t>
            </a:r>
            <a:r>
              <a:rPr lang="en-US" sz="3180" dirty="0">
                <a:latin typeface="Lora"/>
                <a:ea typeface="Lora"/>
                <a:cs typeface="Lora"/>
                <a:sym typeface="Lora"/>
              </a:rPr>
              <a:t>Evaluate machine learning models such as Random Forest Classifier, Logistic Regression, and SVM for optimizing through hyperparameter tuning and cross-validation.</a:t>
            </a:r>
            <a:endParaRPr sz="3180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6312"/>
              <a:buFont typeface="Arial"/>
              <a:buNone/>
            </a:pPr>
            <a:r>
              <a:rPr lang="en-US" sz="4180" dirty="0">
                <a:solidFill>
                  <a:srgbClr val="FFCD00"/>
                </a:solidFill>
                <a:latin typeface="Arial"/>
                <a:ea typeface="Arial"/>
                <a:cs typeface="Arial"/>
                <a:sym typeface="Arial"/>
              </a:rPr>
              <a:t>◉</a:t>
            </a:r>
            <a:r>
              <a:rPr lang="en-US" sz="3180" dirty="0">
                <a:latin typeface="Lora"/>
                <a:ea typeface="Lora"/>
                <a:cs typeface="Lora"/>
                <a:sym typeface="Lora"/>
              </a:rPr>
              <a:t>Extract insights from the model to develop predictive maintenance schedules and strategies to improve equipment reliability and reduce costs.</a:t>
            </a:r>
            <a:endParaRPr sz="3180" dirty="0">
              <a:latin typeface="Lora"/>
              <a:ea typeface="Lora"/>
              <a:cs typeface="Lora"/>
              <a:sym typeface="Lora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566050" y="117475"/>
            <a:ext cx="9670150" cy="4921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sz="4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6CE915-E810-7EAC-00AE-F0ADC8AC17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676638"/>
            <a:ext cx="5562599" cy="611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838201" y="365126"/>
            <a:ext cx="8795286" cy="105543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897450" y="1567450"/>
            <a:ext cx="10397100" cy="52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Goal: Predict equipment failure using supervised machine learning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Pipeline structured in 5 phases: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 collection and preprocessing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Model selection and training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 augmentation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Objective: High accuracy, real-world usability, and scalability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4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 txBox="1">
            <a:spLocks noGrp="1"/>
          </p:cNvSpPr>
          <p:nvPr>
            <p:ph type="body" idx="1"/>
          </p:nvPr>
        </p:nvSpPr>
        <p:spPr>
          <a:xfrm>
            <a:off x="362625" y="11906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The entire implementation was carried out using </a:t>
            </a: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Python programming language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due to its rich ecosystem of data science libraries.</a:t>
            </a:r>
            <a:b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Development and testing were performed on </a:t>
            </a: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Google Colab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, providing GPU support, scalability, and cloud-based reproducibility.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The following </a:t>
            </a: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Python libraries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were used: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for data manipulation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seaborn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for visualization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scikit-learn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for machine learning models and evaluation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imbalanced-learn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for handling class imbalance (SMOTE, etc.)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Step-by-step Implementation Flow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Data Loading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: Imported CSV dataset into pandas DataFrame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Removed duplicates and null values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Handled outliers using interquartile range (IQR) method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Created features like </a:t>
            </a: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temp_diff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torque_speed_interaction</a:t>
            </a:r>
            <a:endParaRPr sz="15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Performed correlation analysis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Data Normalization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Applied </a:t>
            </a: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StandardScaler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to scale features for SVM and Logistic Regression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2368</Words>
  <Application>Microsoft Office PowerPoint</Application>
  <PresentationFormat>Widescreen</PresentationFormat>
  <Paragraphs>247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Times New Roman</vt:lpstr>
      <vt:lpstr>Arial</vt:lpstr>
      <vt:lpstr>Calibri</vt:lpstr>
      <vt:lpstr>Lora</vt:lpstr>
      <vt:lpstr>Roboto</vt:lpstr>
      <vt:lpstr>Gill Sans</vt:lpstr>
      <vt:lpstr>Algerian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Madhavv NS</cp:lastModifiedBy>
  <cp:revision>16</cp:revision>
  <dcterms:modified xsi:type="dcterms:W3CDTF">2025-05-12T05:55:54Z</dcterms:modified>
</cp:coreProperties>
</file>