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Gill Sans" panose="020B0604020202020204" charset="0"/>
      <p:regular r:id="rId24"/>
      <p:bold r:id="rId25"/>
    </p:embeddedFont>
    <p:embeddedFont>
      <p:font typeface="Lora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6E0D3-3418-4FBC-A5B7-64787875C650}">
  <a:tblStyle styleId="{0296E0D3-3418-4FBC-A5B7-64787875C6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498b5c68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57498b5c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F785578-984A-D878-82BB-DD8B44BF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CA50E5FD-A42C-E708-0E7C-A539D4439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>
            <a:extLst>
              <a:ext uri="{FF2B5EF4-FFF2-40B4-BE49-F238E27FC236}">
                <a16:creationId xmlns:a16="http://schemas.microsoft.com/office/drawing/2014/main" id="{CADFB86B-A0B9-46F4-881D-8D173A116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618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ED88C56-619C-79BF-D033-366EABA7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1643845-DDEB-05E4-C5CA-64E7CB57D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5E83FD0-6C9E-5972-781C-44AA753DA4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13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DC0CDD3-24D3-72E7-539F-CB69E4BF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9DD41A4-8EE0-0AD7-0EB8-72CFE544B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1E96658-A152-742B-0E74-354643F73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89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62783" y="570214"/>
            <a:ext cx="10769094" cy="2753116"/>
            <a:chOff x="-728402" y="-343788"/>
            <a:chExt cx="11107885" cy="3026400"/>
          </a:xfrm>
        </p:grpSpPr>
        <p:sp>
          <p:nvSpPr>
            <p:cNvPr id="89" name="Google Shape;89;p13"/>
            <p:cNvSpPr/>
            <p:nvPr/>
          </p:nvSpPr>
          <p:spPr>
            <a:xfrm>
              <a:off x="-728402" y="32263"/>
              <a:ext cx="10600800" cy="22743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-221317" y="-343788"/>
              <a:ext cx="10600800" cy="30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Predictive Maintenance for Industrial Equipment</a:t>
              </a:r>
              <a:endParaRPr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5048036" y="3828830"/>
            <a:ext cx="7500275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Dr.V.Auxilla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Osvin Nancy.,M.Tech.,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Ph.D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.,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Done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-MADHAVV N S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-CSE-B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-Rajalakshmi Engineering College 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5730"/>
            <a:ext cx="3619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 Acquisition and Cleaning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6900"/>
            <a:ext cx="579024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0" y="1396900"/>
            <a:ext cx="5536525" cy="13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0" y="3165825"/>
            <a:ext cx="5536525" cy="12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87400" y="4832075"/>
            <a:ext cx="110490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difference between "Process temperature [K]" and "Air temperature [K]".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transformation highlights the temperature gradient, which could influence the system's behavior or failure rates.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interaction feature, torque_speed_interaction, by multiplying "Torque [Nm]" and "Rotational speed [rpm]".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represents the combined effect of torque and rotational speed, which could directly correlate with the machine’s Stress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66050" y="117475"/>
            <a:ext cx="10197300" cy="99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4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50" y="1111375"/>
            <a:ext cx="8115299" cy="5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97450" y="1567450"/>
            <a:ext cx="103971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Predict equipment failure using supervised machine learning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Pipeline structured in 5 phases: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 High accuracy, real-world usability, and scalability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362625" y="119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entire implementation was carried out using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programming language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due to its rich ecosystem of data science libraries.</a:t>
            </a: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Development and testing were performed on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, providing GPU support, scalability, and cloud-based reproducibility.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following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were used: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data manipulation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visualization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machine learning models and evaluation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handling class imbalance (SMOTE, etc.)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Step-by-step Implementation Flow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Loading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 Imported CSV dataset into pandas DataFrame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Removed duplicates and null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Handled outliers using interquartile range (IQR) method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Created features like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temp_diff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torque_speed_interaction</a:t>
            </a:r>
            <a:endParaRPr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Performed correlation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StandardScaler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to scale features for SVM and Logistic Regression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32650" y="133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66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Train-Test Split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Split data into 80% training and 20% testing using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train_test_split()</a:t>
            </a:r>
            <a:endParaRPr sz="1717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Trained Logistic Regression, Random Forest, and SVM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GridSearchCV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for hyperparameter tuning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Calculated MAE, MSE, and R² Score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Compared model performance visually using bar charts and confusion matrices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Added Gaussian noise to training features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Retrained models to improve robustness and generalization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Final models were saved and ready for integration with real-time sensor dashboards or edge computing devices.</a:t>
            </a:r>
            <a:b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The system is designed to be modular and </a:t>
            </a: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easily deployable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in industrial monitoring setups.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3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2337550" y="975975"/>
          <a:ext cx="6448425" cy="605340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/>
                        <a:t> </a:t>
                      </a:r>
                      <a:endParaRPr sz="1150" dirty="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15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 </a:t>
                      </a:r>
                      <a:endParaRPr sz="9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	Accuracy</a:t>
                      </a:r>
                      <a:endParaRPr sz="9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9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	(↑ Better)</a:t>
                      </a:r>
                      <a:endParaRPr sz="9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Precision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endParaRPr sz="10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	Recall</a:t>
                      </a:r>
                      <a:endParaRPr sz="10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ROC AUC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</a:t>
                      </a:r>
                      <a:r>
                        <a:rPr lang="en-US" sz="1100" b="1"/>
                        <a:t>RANK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215900" lvl="0" indent="165100" algn="l" rtl="0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	Regression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	0.90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 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  3</a:t>
                      </a:r>
                      <a:endParaRPr sz="11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0.96</a:t>
                      </a:r>
                      <a:endParaRPr sz="11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	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 	1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	0.93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	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     	2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605"/>
            <a:ext cx="5964970" cy="47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70" y="1278605"/>
            <a:ext cx="5769831" cy="45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8DFDB34E-2B59-BE69-2051-9D59BA5D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71E38065-72DC-B870-72E7-DD60B3427A44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>
            <a:extLst>
              <a:ext uri="{FF2B5EF4-FFF2-40B4-BE49-F238E27FC236}">
                <a16:creationId xmlns:a16="http://schemas.microsoft.com/office/drawing/2014/main" id="{2B2863D0-2E27-36BD-A554-A2AD2AAC9D33}"/>
              </a:ext>
            </a:extLst>
          </p:cNvPr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  <a:endParaRPr sz="4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8D1E5A-8545-8233-30B6-045AD54E9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11133"/>
              </p:ext>
            </p:extLst>
          </p:nvPr>
        </p:nvGraphicFramePr>
        <p:xfrm>
          <a:off x="476961" y="1251720"/>
          <a:ext cx="11062818" cy="5566537"/>
        </p:xfrm>
        <a:graphic>
          <a:graphicData uri="http://schemas.openxmlformats.org/drawingml/2006/table">
            <a:tbl>
              <a:tblPr>
                <a:tableStyleId>{0296E0D3-3418-4FBC-A5B7-64787875C650}</a:tableStyleId>
              </a:tblPr>
              <a:tblGrid>
                <a:gridCol w="3687606">
                  <a:extLst>
                    <a:ext uri="{9D8B030D-6E8A-4147-A177-3AD203B41FA5}">
                      <a16:colId xmlns:a16="http://schemas.microsoft.com/office/drawing/2014/main" val="1621342099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680205461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310814351"/>
                    </a:ext>
                  </a:extLst>
                </a:gridCol>
              </a:tblGrid>
              <a:tr h="343883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Previous Studies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This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707596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Focused on individual models (e.g., SVM, RF)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Integrated approach with Logistic Regression, Random Forest, and 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69863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NASA C-MAPSS, UCI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Multi-sensor industrial dataset with engineered features and Gaussian noise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32991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 or automated (PCA, FFT)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Domain-based features like temp_diff and torque_speed_interaction created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05588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dirty="0"/>
                        <a:t>Models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Standalone models (SVM, Decision Tree, Deep Learning)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Comparative ML model study to balance accuracy and interpretability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22092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Data Challenges Addressed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 imbalance partially handled (e.g., SMOTE)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Actively addressed class imbalance, noise, and missing data with preprocessing and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4350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Augmentation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SMOTE, bootstrapping for synthetic 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Gaussian noise injection to simulate real-world variability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31817"/>
                  </a:ext>
                </a:extLst>
              </a:tr>
              <a:tr h="828544">
                <a:tc>
                  <a:txBody>
                    <a:bodyPr/>
                    <a:lstStyle/>
                    <a:p>
                      <a:r>
                        <a:rPr lang="en-IN"/>
                        <a:t>Evaluation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Accuracy, Precision, 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MAE, MSE, and R² for regression-style evaluation and model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01113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dirty="0"/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Low; deep models less explainable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included for transparency and feature contribution clarity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7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08175" y="1126175"/>
            <a:ext cx="9963900" cy="5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supervised machine learning system for predictive maintenance using real-time sensor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three models: Random Forest, Logistic Regression, and SVM, each offering unique strengths in classification performance.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torque, temperature, and rotational speed as key indicators of equipment failure.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Gaussian noise augmentation significantly improved model robustness and generalization.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delivered the best overall performance, while Logistic Regression provided interpretability.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model to support real-time prediction using IoT-based sensor feeds.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trained models on edge devices for faster inference in on-site environments.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deep learning architectures (e.g., LSTM, GRU) to handle sequential and time-series data more effectively.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dataset coverage by integrating multiple machine types and failure modes.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768201" y="127001"/>
            <a:ext cx="8970900" cy="107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635025" y="1312051"/>
            <a:ext cx="10578600" cy="4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92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3–8.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(3), 2213–2227.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Jardine, A. K. S., Lin, D.,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Banjevic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D. (2006). A review on machinery diagnostics and prognostics implementing condition-based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Wen, L., Li, X., Gao, L., &amp; Zhang, Y. (2017). A new convolutional neural network-based data-driven fault diagnosis method.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Achouch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M., Dimitrova, M., Ziane, K.,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Sattarpanah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Karganroudi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Dhouib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R., Ibrahim, H., &amp; Adda, M. (2022). On predictive maintenance in industry 4.0: Overview, models, and challenges.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Applied Sciences, 12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(16), 8081.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Grall, A.,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Dieulle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L.,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Bérenguer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C.,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Roussignol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M. (2002). Continuous-time predictive-maintenance scheduling for a deteriorating system.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Reliability, 51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141–150.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Vlasov, A. I., Grigoriev, P. V., Krivoshein, A. I.,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Shakhnov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V. A., Filin, S. S.,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Migalin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V. S. (2018). Smart management of technologies: predictive maintenance of industrial equipment using wireless sensor networks.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Entrepreneurship and Sustainability Issues, 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489–502.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Goodfellow, I., Bengio, Y., &amp; Courville, A. (2016).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 MIT Press.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Vijay Kumar, E., Chaturvedi, S. K.,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Deshpandé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A. W. (2009). Maintenance of industrial equipment: Degree of certainty with fuzzy modelling using predictive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of Quality &amp; Reliability Management, 26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196–211.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Carvalho, T. P., Soares, F. A., Vita, R., Francisco, R. D. P., Basto, J. P., &amp; Alcalá, S. G. (2019). A systematic literature review of machine learning methods applied to predictive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Computers &amp; Industrial Engineering, 137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106024.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Susto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G. A., Schirru, A.,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Pampuri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S., McLoone, S.,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Beghi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A. (2015). Machine learning for predictive maintenance: A multiple classifier approach.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Informatics, 11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(3), 812–820.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Wang, K., &amp; Yu, D. (2014). Dimensionality reduction of high-dimensional data using PCA and SVM.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Computers, 9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(4), 971–979.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Lei, Y., Li, N., Guo, L., Li, N., Yan, T., &amp; Lin, J. (2020). Machinery health prognostics: A systematic review from data acquisition to RUL prediction.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104761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Bergstra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J., &amp; Bengio, Y. (2012). Random search for hyper-parameter optimization.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Machine Learning Research, 13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281–305.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Lundberg, S. M., &amp; Lee, S.-I. (2017). A unified approach to interpreting model predictions.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Systems, 30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46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755076" y="166393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4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289102"/>
            <a:ext cx="11323800" cy="5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1.Industry 4.0 demands uninterrupted machine operations.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2.Unplanned downtime costs $50+ billion annually (ISA).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3.Traditional maintenance (reactive/preventive) is cost-inefficient.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4.Need for data-driven, proactive strategies.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5.Predictive Maintenance (PdM) = monitor + predict failures using data.Uses sensor data, machine learning, and IIoT.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Reduces downtime and costs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Enhances safety and efficiency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Improves spare parts and labor planning</a:t>
            </a: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7F9EC-E697-D183-65AD-00446C4A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283802"/>
            <a:ext cx="1164325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, 3–8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(2014).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innovation and smart analytics for industry 4.0 and big data environment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Highlights the transformation in manufacturing through Industry 4.0, integrating smart analytics and service innovations to support predictive maintenance strategies in data-rich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(3), 2213–2227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(2019).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 for predictive maintenance of industrial equipment: A survey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Offers a comprehensive review of data-driven predictive maintenance techniques, classifying machine learning and statistical approaches for fault prediction in industrial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9791C3B-1D0B-5BBA-EE1C-1B7E65B01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>
            <a:extLst>
              <a:ext uri="{FF2B5EF4-FFF2-40B4-BE49-F238E27FC236}">
                <a16:creationId xmlns:a16="http://schemas.microsoft.com/office/drawing/2014/main" id="{8B8F1144-D0F1-541E-8BEF-51EFBA695789}"/>
              </a:ext>
            </a:extLst>
          </p:cNvPr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>
              <a:extLst>
                <a:ext uri="{FF2B5EF4-FFF2-40B4-BE49-F238E27FC236}">
                  <a16:creationId xmlns:a16="http://schemas.microsoft.com/office/drawing/2014/main" id="{98D420EE-004B-ACF9-8EF9-121CD3FF2203}"/>
                </a:ext>
              </a:extLst>
            </p:cNvPr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>
              <a:extLst>
                <a:ext uri="{FF2B5EF4-FFF2-40B4-BE49-F238E27FC236}">
                  <a16:creationId xmlns:a16="http://schemas.microsoft.com/office/drawing/2014/main" id="{09E98113-D43F-2612-04C7-FD6F0359F80C}"/>
                </a:ext>
              </a:extLst>
            </p:cNvPr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0EC4F1-2676-EDCF-6B26-30A8E5761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225325"/>
            <a:ext cx="11643254" cy="516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3. Jardine, A. K. S., Lin, D., &amp;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Banjevic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D. (2006). A review on machinery diagnostics and prognostics implementing condition-based maintenance.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Discusses early frameworks of condition-based maintenance with diagnostics and prognostics models, laying the foundation for predictive maintenance evolution.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955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Wen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L., Li, X., Gao, L., &amp; Zhang, Y. (2017). A new convolutional neural network-based data-driven fault diagnosis method.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a CNN-based model for industrial fault diagnosis, proving the capability of deep learning in detecting anomalies in complex machine signals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A74ABFA-B85E-D65C-2472-D43AF171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>
            <a:extLst>
              <a:ext uri="{FF2B5EF4-FFF2-40B4-BE49-F238E27FC236}">
                <a16:creationId xmlns:a16="http://schemas.microsoft.com/office/drawing/2014/main" id="{C609E42F-DCB1-E481-7678-79A3CFA2676B}"/>
              </a:ext>
            </a:extLst>
          </p:cNvPr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>
              <a:extLst>
                <a:ext uri="{FF2B5EF4-FFF2-40B4-BE49-F238E27FC236}">
                  <a16:creationId xmlns:a16="http://schemas.microsoft.com/office/drawing/2014/main" id="{16FFFBEE-FB1F-DA5A-AF69-7E48EA457F53}"/>
                </a:ext>
              </a:extLst>
            </p:cNvPr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>
              <a:extLst>
                <a:ext uri="{FF2B5EF4-FFF2-40B4-BE49-F238E27FC236}">
                  <a16:creationId xmlns:a16="http://schemas.microsoft.com/office/drawing/2014/main" id="{CCB1BCD2-6821-6337-17FA-3F007D48E19B}"/>
                </a:ext>
              </a:extLst>
            </p:cNvPr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B7B01E4-6A41-3F74-FD20-F8B661C89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6949" y="1318324"/>
            <a:ext cx="1047364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maintenance system using machine learning models to anticipate equipment failures before they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unplanned downtime and maintenance costs by accurately classifying machinery health status based on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and compare multiple supervised learning algorithms (Random Forest, Logistic Regression, and SVM) for failure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data preprocessing and feature engineering for improving the quality and relevance of input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model performance and generalization by applying data augmentation techniques like Gaussian noise injection.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accuracy and reliability using metrics such as MAE, MSE, and R²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influential features (e.g., temperature, torque, vibration) contributing to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real-world industrial environment using a labeled sensor dataset for training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scalable and deployable machine learning pipeline for future integration into IoT-based monitoring systems.</a:t>
            </a:r>
          </a:p>
        </p:txBody>
      </p:sp>
    </p:spTree>
    <p:extLst>
      <p:ext uri="{BB962C8B-B14F-4D97-AF65-F5344CB8AC3E}">
        <p14:creationId xmlns:p14="http://schemas.microsoft.com/office/powerpoint/2010/main" val="28268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1" y="1425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Build a predictive maintenance model to forecast equipment failures using sensor data, aiming to reduce downtime and maintenance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Use the "Predictive Maintenance Dataset" with machine operational settings, sensor measurements, and historical failure events.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Clean the data, handle missing values, engineer features, and normalize the sensor data for analysis.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Evaluate machine learning models such as Random Forest Classifier, Logistic Regression, and SVM for optimizing through hyperparameter tuning and cross-validation.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Extract insights from the model to develop predictive maintenance schedules and strategies to improve equipment reliability and reduce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Source and Structure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4" name="Google Shape;124;p17"/>
          <p:cNvGraphicFramePr/>
          <p:nvPr/>
        </p:nvGraphicFramePr>
        <p:xfrm>
          <a:off x="1390650" y="1695450"/>
          <a:ext cx="8877300" cy="311655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2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Dataset Source</a:t>
                      </a:r>
                      <a:endParaRPr sz="2800" b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 </a:t>
                      </a:r>
                      <a:endParaRPr sz="2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Features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 columns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Records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10,000 rows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Feature Description</a:t>
              </a:r>
              <a:endParaRPr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1828800"/>
            <a:ext cx="11582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identifier for each record, ensuring traceability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ID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categorical identifier representing the specific product or machine.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product, which can impact operational characteristics. (M,L and 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Temperature [K]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Ambient air temperature, measured in Kelvin, influencing operational 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Temperature [K]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Internal process temperature in Kelvin, key for understanding internal heating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Speed [rpm]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Speed of the equipment’s rotation in revolutions per minute, reflecting workload levels.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[Nm]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applied, measured in Newton meters.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Wear [min]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(in minutes) of tool usage, indicating wear over time.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indicator if there’s a failure (1) or not (0).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failure category (No Failure, Power Failure, Tool wear Failure, Overstrain Failure, Random Failure and Heat Dissipation Failure)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Dataset and Preprocessing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9600" y="1581900"/>
            <a:ext cx="11049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includes time-series and tabular data from industrial machines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levels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hours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features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and remove outliers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consistency for ML models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59000" y="25633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Model Uesd: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Logistic Regression (LR)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 Forest (RF)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Support Vector Machine (SVM)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2387</Words>
  <Application>Microsoft Office PowerPoint</Application>
  <PresentationFormat>Widescreen</PresentationFormat>
  <Paragraphs>254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Calibri</vt:lpstr>
      <vt:lpstr>Lora</vt:lpstr>
      <vt:lpstr>Roboto</vt:lpstr>
      <vt:lpstr>Gill Sans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Madhavv NS</cp:lastModifiedBy>
  <cp:revision>10</cp:revision>
  <dcterms:modified xsi:type="dcterms:W3CDTF">2025-05-12T05:34:33Z</dcterms:modified>
</cp:coreProperties>
</file>