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Gill Sans" panose="020B0604020202020204" charset="0"/>
      <p:regular r:id="rId24"/>
      <p:bold r:id="rId25"/>
    </p:embeddedFont>
    <p:embeddedFont>
      <p:font typeface="Lora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6E0D3-3418-4FBC-A5B7-64787875C650}">
  <a:tblStyle styleId="{0296E0D3-3418-4FBC-A5B7-64787875C6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098FD0C6-477B-CB4A-DB29-C0924E17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3BB3CE63-DBD1-0AC3-D520-BBFF8515D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>
            <a:extLst>
              <a:ext uri="{FF2B5EF4-FFF2-40B4-BE49-F238E27FC236}">
                <a16:creationId xmlns:a16="http://schemas.microsoft.com/office/drawing/2014/main" id="{425F2C5C-7911-AFDC-7A17-89D6A1DEA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337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2F785578-984A-D878-82BB-DD8B44BF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CA50E5FD-A42C-E708-0E7C-A539D4439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>
            <a:extLst>
              <a:ext uri="{FF2B5EF4-FFF2-40B4-BE49-F238E27FC236}">
                <a16:creationId xmlns:a16="http://schemas.microsoft.com/office/drawing/2014/main" id="{CADFB86B-A0B9-46F4-881D-8D173A116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618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DC0CDD3-24D3-72E7-539F-CB69E4BF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9DD41A4-8EE0-0AD7-0EB8-72CFE544B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1E96658-A152-742B-0E74-354643F73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895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498b5c68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57498b5c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62783" y="570214"/>
            <a:ext cx="10769094" cy="2753116"/>
            <a:chOff x="-728402" y="-343788"/>
            <a:chExt cx="11107885" cy="3026400"/>
          </a:xfrm>
        </p:grpSpPr>
        <p:sp>
          <p:nvSpPr>
            <p:cNvPr id="89" name="Google Shape;89;p13"/>
            <p:cNvSpPr/>
            <p:nvPr/>
          </p:nvSpPr>
          <p:spPr>
            <a:xfrm>
              <a:off x="-728402" y="32263"/>
              <a:ext cx="10600800" cy="22743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-221317" y="-343788"/>
              <a:ext cx="10600800" cy="30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Predictive Maintenance for Industrial Equipment</a:t>
              </a:r>
              <a:endParaRPr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5048036" y="3828830"/>
            <a:ext cx="7500275" cy="2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 by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lang="en-US" sz="24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Dr.V.Auxilla</a:t>
            </a: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Osvin Nancy.,M.Tech.,</a:t>
            </a:r>
            <a:r>
              <a:rPr lang="en-US" sz="24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Ph.D</a:t>
            </a: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.,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Done by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-MADHAVV N S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-CSE-B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-Rajalakshmi Engineering College 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5730"/>
            <a:ext cx="3619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66050" y="117475"/>
            <a:ext cx="10197300" cy="993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4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50" y="1111375"/>
            <a:ext cx="8115299" cy="5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97450" y="1567450"/>
            <a:ext cx="103971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Goal: Predict equipment failure using supervised machine learning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Pipeline structured in 5 phases: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Objective: High accuracy, real-world usability, and scalability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362625" y="119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entire implementation was carried out using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Python programming language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due to its rich ecosystem of data science libraries.</a:t>
            </a: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Development and testing were performed on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, providing GPU support, scalability, and cloud-based reproducibility.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following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were used: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data manipulation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visualization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machine learning models and evaluation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handling class imbalance (SMOTE, etc.)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Step-by-step Implementation Flow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Loading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 Imported CSV dataset into pandas DataFrame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Removed duplicates and null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Handled outliers using interquartile range (IQR) method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Created features like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temp_diff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torque_speed_interaction</a:t>
            </a:r>
            <a:endParaRPr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Performed correlation analysis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Applied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StandardScaler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to scale features for SVM and Logistic Regression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32650" y="133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766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Train-Test Split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Split data into 80% training and 20% testing using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train_test_split()</a:t>
            </a:r>
            <a:endParaRPr sz="1717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Trained Logistic Regression, Random Forest, and SVM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GridSearchCV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for hyperparameter tuning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Calculated MAE, MSE, and R² Score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Compared model performance visually using bar charts and confusion matrices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Added Gaussian noise to training features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Retrained models to improve robustness and generalization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Final models were saved and ready for integration with real-time sensor dashboards or edge computing devices.</a:t>
            </a:r>
            <a:b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The system is designed to be modular and </a:t>
            </a: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easily deployable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in industrial monitoring setups.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3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2337550" y="975975"/>
          <a:ext cx="6448425" cy="605340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3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5080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/>
                        <a:t> </a:t>
                      </a:r>
                      <a:endParaRPr sz="9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	Accuracy</a:t>
                      </a:r>
                      <a:endParaRPr sz="9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9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	(↑ Better)</a:t>
                      </a:r>
                      <a:endParaRPr sz="9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Precision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endParaRPr sz="10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	Recall</a:t>
                      </a:r>
                      <a:endParaRPr sz="10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ROC AUC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</a:t>
                      </a:r>
                      <a:r>
                        <a:rPr lang="en-US" sz="1100" b="1"/>
                        <a:t>RANK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215900" lvl="0" indent="165100" algn="l" rtl="0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	Regression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	0.90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 </a:t>
                      </a:r>
                      <a:endParaRPr sz="11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     3</a:t>
                      </a:r>
                      <a:endParaRPr sz="11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   0.96</a:t>
                      </a:r>
                      <a:endParaRPr sz="11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	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 	1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5080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	0.93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	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 	2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605"/>
            <a:ext cx="5964970" cy="472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70" y="1278605"/>
            <a:ext cx="5769831" cy="45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5D1B0D39-3891-EE72-6027-5AFD6103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A4A41A43-0573-44DE-8C29-112063944901}"/>
              </a:ext>
            </a:extLst>
          </p:cNvPr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>
            <a:extLst>
              <a:ext uri="{FF2B5EF4-FFF2-40B4-BE49-F238E27FC236}">
                <a16:creationId xmlns:a16="http://schemas.microsoft.com/office/drawing/2014/main" id="{6005CFA7-09E6-2CCD-E7D1-3EEF8DB68B6A}"/>
              </a:ext>
            </a:extLst>
          </p:cNvPr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  <a:endParaRPr sz="42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7F2AC2-25FD-A12E-5F9B-7BD972D80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42475"/>
              </p:ext>
            </p:extLst>
          </p:nvPr>
        </p:nvGraphicFramePr>
        <p:xfrm>
          <a:off x="267129" y="1089061"/>
          <a:ext cx="11722812" cy="5749404"/>
        </p:xfrm>
        <a:graphic>
          <a:graphicData uri="http://schemas.openxmlformats.org/drawingml/2006/table">
            <a:tbl>
              <a:tblPr/>
              <a:tblGrid>
                <a:gridCol w="3907604">
                  <a:extLst>
                    <a:ext uri="{9D8B030D-6E8A-4147-A177-3AD203B41FA5}">
                      <a16:colId xmlns:a16="http://schemas.microsoft.com/office/drawing/2014/main" val="1899368520"/>
                    </a:ext>
                  </a:extLst>
                </a:gridCol>
                <a:gridCol w="3907604">
                  <a:extLst>
                    <a:ext uri="{9D8B030D-6E8A-4147-A177-3AD203B41FA5}">
                      <a16:colId xmlns:a16="http://schemas.microsoft.com/office/drawing/2014/main" val="90716957"/>
                    </a:ext>
                  </a:extLst>
                </a:gridCol>
                <a:gridCol w="3907604">
                  <a:extLst>
                    <a:ext uri="{9D8B030D-6E8A-4147-A177-3AD203B41FA5}">
                      <a16:colId xmlns:a16="http://schemas.microsoft.com/office/drawing/2014/main" val="16630387"/>
                    </a:ext>
                  </a:extLst>
                </a:gridCol>
              </a:tblGrid>
              <a:tr h="205108">
                <a:tc>
                  <a:txBody>
                    <a:bodyPr/>
                    <a:lstStyle/>
                    <a:p>
                      <a:r>
                        <a:rPr lang="en-IN" sz="1200" b="1"/>
                        <a:t>Aspect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Previous Studies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This Project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015490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Approach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Mostly focused on individual algorithms (e.g., only SVM, only RF)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Uses an integrated approach with </a:t>
                      </a:r>
                      <a:r>
                        <a:rPr lang="en-US" sz="1200" b="1"/>
                        <a:t>Logistic Regression, Random Forest, and SVM</a:t>
                      </a:r>
                      <a:r>
                        <a:rPr lang="en-US" sz="1200"/>
                        <a:t> for comprehensive analysis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335929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Dataset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NASA C-MAPSS, UCI datasets with limited real-time simulation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Uses a </a:t>
                      </a:r>
                      <a:r>
                        <a:rPr lang="en-US" sz="1200" b="1"/>
                        <a:t>multi-sensor industrial dataset</a:t>
                      </a:r>
                      <a:r>
                        <a:rPr lang="en-US" sz="1200"/>
                        <a:t> with </a:t>
                      </a:r>
                      <a:r>
                        <a:rPr lang="en-US" sz="1200" b="1"/>
                        <a:t>engineered features</a:t>
                      </a:r>
                      <a:r>
                        <a:rPr lang="en-US" sz="1200"/>
                        <a:t> and </a:t>
                      </a:r>
                      <a:r>
                        <a:rPr lang="en-US" sz="1200" b="1"/>
                        <a:t>augmented noise</a:t>
                      </a:r>
                      <a:endParaRPr lang="en-US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228915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Feature Engineering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 or automated using PCA/FFT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 </a:t>
                      </a:r>
                      <a:r>
                        <a:rPr lang="en-US" sz="1200" b="1"/>
                        <a:t>domain-driven features</a:t>
                      </a:r>
                      <a:r>
                        <a:rPr lang="en-US" sz="1200"/>
                        <a:t> like temp_diff, torque_speed_interaction created manually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369748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Models Used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SVM, Decision Tree, or standalone Deep Learning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Comparative analysis using </a:t>
                      </a:r>
                      <a:r>
                        <a:rPr lang="en-US" sz="1200" b="1"/>
                        <a:t>three ML models</a:t>
                      </a:r>
                      <a:r>
                        <a:rPr lang="en-US" sz="1200"/>
                        <a:t> to find optimal balance between performance and interpretability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57568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Data Challenges Addressed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Some works handled class imbalance using SMOTE or ignored imbalance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Actively addressed </a:t>
                      </a:r>
                      <a:r>
                        <a:rPr lang="en-US" sz="1200" b="1"/>
                        <a:t>class imbalance, noise, and missing data</a:t>
                      </a:r>
                      <a:r>
                        <a:rPr lang="en-US" sz="1200"/>
                        <a:t> through preprocessing and augmentation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5876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 dirty="0"/>
                        <a:t>Augmentation Techniques</a:t>
                      </a:r>
                      <a:endParaRPr lang="en-IN" sz="12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Often used SMOTE or bootstrapping for synthetic data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Applied </a:t>
                      </a:r>
                      <a:r>
                        <a:rPr lang="en-US" sz="1200" b="1"/>
                        <a:t>Gaussian noise injection</a:t>
                      </a:r>
                      <a:r>
                        <a:rPr lang="en-US" sz="1200"/>
                        <a:t> to improve generalization under real-world noise conditions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72364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Evaluation Metrics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Accuracy, Precision, sometimes AUC-ROC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Used </a:t>
                      </a:r>
                      <a:r>
                        <a:rPr lang="en-US" sz="1200" b="1"/>
                        <a:t>MAE, MSE, and R²</a:t>
                      </a:r>
                      <a:r>
                        <a:rPr lang="en-US" sz="1200"/>
                        <a:t> for continuous performance analysis and generalization check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810908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Interpretability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Limited; deep learning and ensemble models lacked explainability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Balanced performance and explainability by including </a:t>
                      </a:r>
                      <a:r>
                        <a:rPr lang="en-US" sz="1200" b="1"/>
                        <a:t>Logistic Regression</a:t>
                      </a:r>
                      <a:r>
                        <a:rPr lang="en-US" sz="1200"/>
                        <a:t> for transparency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631868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Deployment Readiness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Mostly academic prototypes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Designed for </a:t>
                      </a:r>
                      <a:r>
                        <a:rPr lang="en-US" sz="1200" b="1"/>
                        <a:t>real-world deployment</a:t>
                      </a:r>
                      <a:r>
                        <a:rPr lang="en-US" sz="1200"/>
                        <a:t> on platforms like </a:t>
                      </a:r>
                      <a:r>
                        <a:rPr lang="en-US" sz="1200" b="1"/>
                        <a:t>Google Colab</a:t>
                      </a:r>
                      <a:r>
                        <a:rPr lang="en-US" sz="1200"/>
                        <a:t>, scalable to IoT or edge systems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816282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Real-Time Capability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Not always addressed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Emphasizes future </a:t>
                      </a:r>
                      <a:r>
                        <a:rPr lang="en-US" sz="1200" b="1"/>
                        <a:t>integration with real-time monitoring systems</a:t>
                      </a:r>
                      <a:r>
                        <a:rPr lang="en-US" sz="1200"/>
                        <a:t> and industrial dashboards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753793"/>
                  </a:ext>
                </a:extLst>
              </a:tr>
              <a:tr h="492260">
                <a:tc>
                  <a:txBody>
                    <a:bodyPr/>
                    <a:lstStyle/>
                    <a:p>
                      <a:r>
                        <a:rPr lang="en-IN" sz="1200" b="1"/>
                        <a:t>Conclusion Focus</a:t>
                      </a:r>
                      <a:endParaRPr lang="en-IN" sz="12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Showcased model performance without industrial feedback loop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</a:t>
                      </a:r>
                      <a:r>
                        <a:rPr lang="en-US" sz="1200" b="1" dirty="0"/>
                        <a:t>actionable insights</a:t>
                      </a:r>
                      <a:r>
                        <a:rPr lang="en-US" sz="1200" dirty="0"/>
                        <a:t>, strong </a:t>
                      </a:r>
                      <a:r>
                        <a:rPr lang="en-US" sz="1200" b="1" dirty="0"/>
                        <a:t>failure predictors</a:t>
                      </a:r>
                      <a:r>
                        <a:rPr lang="en-US" sz="1200" dirty="0"/>
                        <a:t>, and adaptability to </a:t>
                      </a:r>
                      <a:r>
                        <a:rPr lang="en-US" sz="1200" b="1" dirty="0"/>
                        <a:t>smart manufacturing</a:t>
                      </a:r>
                      <a:endParaRPr lang="en-US" sz="12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44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8DFDB34E-2B59-BE69-2051-9D59BA5D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71E38065-72DC-B870-72E7-DD60B3427A44}"/>
              </a:ext>
            </a:extLst>
          </p:cNvPr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>
            <a:extLst>
              <a:ext uri="{FF2B5EF4-FFF2-40B4-BE49-F238E27FC236}">
                <a16:creationId xmlns:a16="http://schemas.microsoft.com/office/drawing/2014/main" id="{2B2863D0-2E27-36BD-A554-A2AD2AAC9D33}"/>
              </a:ext>
            </a:extLst>
          </p:cNvPr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  <a:endParaRPr sz="42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8D1E5A-8545-8233-30B6-045AD54E9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66952"/>
              </p:ext>
            </p:extLst>
          </p:nvPr>
        </p:nvGraphicFramePr>
        <p:xfrm>
          <a:off x="476961" y="1251720"/>
          <a:ext cx="11062818" cy="5275925"/>
        </p:xfrm>
        <a:graphic>
          <a:graphicData uri="http://schemas.openxmlformats.org/drawingml/2006/table">
            <a:tbl>
              <a:tblPr/>
              <a:tblGrid>
                <a:gridCol w="3687606">
                  <a:extLst>
                    <a:ext uri="{9D8B030D-6E8A-4147-A177-3AD203B41FA5}">
                      <a16:colId xmlns:a16="http://schemas.microsoft.com/office/drawing/2014/main" val="1621342099"/>
                    </a:ext>
                  </a:extLst>
                </a:gridCol>
                <a:gridCol w="3687606">
                  <a:extLst>
                    <a:ext uri="{9D8B030D-6E8A-4147-A177-3AD203B41FA5}">
                      <a16:colId xmlns:a16="http://schemas.microsoft.com/office/drawing/2014/main" val="680205461"/>
                    </a:ext>
                  </a:extLst>
                </a:gridCol>
                <a:gridCol w="3687606">
                  <a:extLst>
                    <a:ext uri="{9D8B030D-6E8A-4147-A177-3AD203B41FA5}">
                      <a16:colId xmlns:a16="http://schemas.microsoft.com/office/drawing/2014/main" val="310814351"/>
                    </a:ext>
                  </a:extLst>
                </a:gridCol>
              </a:tblGrid>
              <a:tr h="343883">
                <a:tc>
                  <a:txBody>
                    <a:bodyPr/>
                    <a:lstStyle/>
                    <a:p>
                      <a:r>
                        <a:rPr lang="en-IN" sz="1400" b="1"/>
                        <a:t>Aspect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Previous Studies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Your Project: Predictive Maintenance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707596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/>
                        <a:t>Objective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Detecting equipment failure using sensor data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Predict maintenance needs before failure using machine learning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669863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/>
                        <a:t>Algorithms Used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Traditional methods (Decision Trees, SVM, Rule-based logic)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Logistic Regression, Random Forest Classifier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32991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/>
                        <a:t>Data Handling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Manual feature selection, limited preprocessing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engineering using correlation analysis, StandardScaler normalization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905588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/>
                        <a:t>Augmentation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Often not used or limited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Gaussian noise added for robustness and better generalization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22092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/>
                        <a:t>Model Evaluation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Focused mostly on Accuracy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Multiple metrics: Accuracy, Precision, Recall, F1 Score, ROC AUC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143507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 dirty="0" err="1"/>
                        <a:t>Performanc</a:t>
                      </a:r>
                      <a:endParaRPr lang="en-IN" sz="1400" dirty="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Moderate accuracy (~80%)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Achieved higher accuracy (Random Forest: 94%, Logistic Regression: 88%)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431817"/>
                  </a:ext>
                </a:extLst>
              </a:tr>
              <a:tr h="828544">
                <a:tc>
                  <a:txBody>
                    <a:bodyPr/>
                    <a:lstStyle/>
                    <a:p>
                      <a:r>
                        <a:rPr lang="en-IN" sz="1400" b="1"/>
                        <a:t>Visualization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Basic charts or tables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Used scatter plots for model performance, actual vs predicted comparisons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011137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sz="1400" b="1"/>
                        <a:t>Practical Deployment</a:t>
                      </a:r>
                      <a:endParaRPr lang="en-IN" sz="1400"/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Mostly research-focused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Designed for potential integration into real-time industrial environments</a:t>
                      </a:r>
                    </a:p>
                  </a:txBody>
                  <a:tcPr marL="89411" marR="89411" marT="44706" marB="44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77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08175" y="1126175"/>
            <a:ext cx="9963900" cy="5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supervised machine learning system for predictive maintenance using real-time sensor data.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three models: Random Forest, Logistic Regression, and SVM, each offering unique strengths in classification performance.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torque, temperature, and rotational speed as key indicators of equipment failure.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Gaussian noise augmentation significantly improved model robustness and generalization.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delivered the best overall performance, while Logistic Regression provided interpretability.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model to support real-time prediction using IoT-based sensor feeds.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trained models on edge devices for faster inference in on-site environments.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deep learning architectures (e.g., LSTM, GRU) to handle sequential and time-series data more effectively.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dataset coverage by integrating multiple machine types and failure modes.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768201" y="127001"/>
            <a:ext cx="8970900" cy="107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635025" y="1312051"/>
            <a:ext cx="10578600" cy="4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92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Lee, J., Kao, H. A., &amp; Yang, S. (2014). Service innovation and smart analytics for industry 4.0 and big data environment.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Procedia CIRP, 16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, 3–8.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Zhang, W., Yang, D., &amp; Wang, H. (2019). Data-driven methods for predictive maintenance of industrial equipment: A survey.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IEEE Systems Journal, 13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(3), 2213–2227.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Jardine, A. K. S., Lin, D., &amp; Banjevic, D. (2006). A review on machinery diagnostics and prognostics implementing condition-based maintenance.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20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(7), 1483–1510.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Wen, L., Li, X., Gao, L., &amp; Zhang, Y. (2017). A new convolutional neural network-based data-driven fault diagnosis method.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Electronics, 65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(7), 5990–5998.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Achouch, M., Dimitrova, M., Ziane, K., Sattarpanah Karganroudi, S., Dhouib, R., Ibrahim, H., &amp; Adda, M. (2022). On predictive maintenance in industry 4.0: Overview, models, and challenges.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Applied Sciences, 12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(16), 8081.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Grall, A., Dieulle, L., Bérenguer, C., &amp; Roussignol, M. (2002). Continuous-time predictive-maintenance scheduling for a deteriorating system.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IEEE Transactions on Reliability, 51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(2), 141–150.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Vlasov, A. I., Grigoriev, P. V., Krivoshein, A. I., Shakhnov, V. A., Filin, S. S., &amp; Migalin, V. S. (2018). Smart management of technologies: predictive maintenance of industrial equipment using wireless sensor networks.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Entrepreneurship and Sustainability Issues, 6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(2), 489–502.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Goodfellow, I., Bengio, Y., &amp; Courville, A. (2016).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 MIT Press.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Vijay Kumar, E., Chaturvedi, S. K., &amp; Deshpandé, A. W. (2009). Maintenance of industrial equipment: Degree of certainty with fuzzy modelling using predictive maintenance.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International Journal of Quality &amp; Reliability Management, 26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(2), 196–211.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Carvalho, T. P., Soares, F. A., Vita, R., Francisco, R. D. P., Basto, J. P., &amp; Alcalá, S. G. (2019). A systematic literature review of machine learning methods applied to predictive maintenance.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Computers &amp; Industrial Engineering, 137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, 106024.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Susto, G. A., Schirru, A., Pampuri, S., McLoone, S., &amp; Beghi, A. (2015). Machine learning for predictive maintenance: A multiple classifier approach.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Informatics, 11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(3), 812–820.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Wang, K., &amp; Yu, D. (2014). Dimensionality reduction of high-dimensional data using PCA and SVM.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Journal of Computers, 9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(4), 971–979.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Lei, Y., Li, N., Guo, L., Li, N., Yan, T., &amp; Lin, J. (2020). Machinery health prognostics: A systematic review from data acquisition to RUL prediction.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104761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Bergstra, J., &amp; Bengio, Y. (2012). Random search for hyper-parameter optimization.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Journal of Machine Learning Research, 13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, 281–305.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Lundberg, S. M., &amp; Lee, S.-I. (2017). A unified approach to interpreting model predictions. </a:t>
            </a:r>
            <a:r>
              <a:rPr lang="en-US" sz="1270" i="1"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Systems, 30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4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755076" y="166393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4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289102"/>
            <a:ext cx="11323800" cy="5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1.Industry 4.0 demands uninterrupted machine operations.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2.Unplanned downtime costs $50+ billion annually (ISA).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3.Traditional maintenance (reactive/preventive) is cost-inefficient.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4.Need for data-driven, proactive strategies.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5.Predictive Maintenance (PdM) = monitor + predict failures using data.Uses sensor data, machine learning, and IIoT.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Reduces downtime and costs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Enhances safety and efficiency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Improves spare parts and labor planning</a:t>
            </a: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719450" y="3244332"/>
            <a:ext cx="68283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Survey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05225" y="1375350"/>
            <a:ext cx="11786700" cy="48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Predictive maintenance (</a:t>
            </a:r>
            <a:r>
              <a:rPr lang="en-US" sz="1820" dirty="0" err="1">
                <a:latin typeface="Times New Roman"/>
                <a:ea typeface="Times New Roman"/>
                <a:cs typeface="Times New Roman"/>
                <a:sym typeface="Times New Roman"/>
              </a:rPr>
              <a:t>PdM</a:t>
            </a: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) helps forecast equipment failures using sensor data and machine learning.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Widodo &amp; Yang (2007) used SVM and RVM on vibration signals for early machinery fault prediction.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Zhang et al. (2019) applied deep learning to time-series sensor data; emphasized the importance of temporal feature extraction.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Ahmed et al. (2020) found Random Forest and Gradient Boosting outperform traditional classifiers on manufacturing datasets.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Liu et al. (2021) combined Random Forest with Fast Fourier Transform (FFT) to detect real-time mechanical anomalies.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Logistic Regression remains popular due to simplicity, interpretability, and successful use in safety-critical industries (Khan et al., 2018).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SVMs are suitable for high-dimensional sensor data and can define non-linear decision boundaries.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Gao &amp; Chen (2017) applied SVM to diagnose rotating machinery using vibration and current data features.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Data augmentation techniques like Gaussian noise, SMOTE, and bootstrapping are used to improve model generalization (Shorten &amp; </a:t>
            </a:r>
            <a:r>
              <a:rPr lang="en-US" sz="1820" dirty="0" err="1">
                <a:latin typeface="Times New Roman"/>
                <a:ea typeface="Times New Roman"/>
                <a:cs typeface="Times New Roman"/>
                <a:sym typeface="Times New Roman"/>
              </a:rPr>
              <a:t>Khoshgoftaar</a:t>
            </a: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, 2019).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Gaussian noise was used in this project to simulate operational variability and improve robustness.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Common benchmark datasets include NASA’s C-MAPSS and Kaggle/UCI Predictive Maintenance datasets.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41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 dirty="0">
                <a:latin typeface="Times New Roman"/>
                <a:ea typeface="Times New Roman"/>
                <a:cs typeface="Times New Roman"/>
                <a:sym typeface="Times New Roman"/>
              </a:rPr>
              <a:t>These datasets typically contain sensor data such as temperature, torque, pressure, and machine age.</a:t>
            </a:r>
            <a:endParaRPr sz="18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endParaRPr sz="17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A74ABFA-B85E-D65C-2472-D43AF171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>
            <a:extLst>
              <a:ext uri="{FF2B5EF4-FFF2-40B4-BE49-F238E27FC236}">
                <a16:creationId xmlns:a16="http://schemas.microsoft.com/office/drawing/2014/main" id="{C609E42F-DCB1-E481-7678-79A3CFA2676B}"/>
              </a:ext>
            </a:extLst>
          </p:cNvPr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>
              <a:extLst>
                <a:ext uri="{FF2B5EF4-FFF2-40B4-BE49-F238E27FC236}">
                  <a16:creationId xmlns:a16="http://schemas.microsoft.com/office/drawing/2014/main" id="{16FFFBEE-FB1F-DA5A-AF69-7E48EA457F53}"/>
                </a:ext>
              </a:extLst>
            </p:cNvPr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>
              <a:extLst>
                <a:ext uri="{FF2B5EF4-FFF2-40B4-BE49-F238E27FC236}">
                  <a16:creationId xmlns:a16="http://schemas.microsoft.com/office/drawing/2014/main" id="{CCB1BCD2-6821-6337-17FA-3F007D48E19B}"/>
                </a:ext>
              </a:extLst>
            </p:cNvPr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BB7B01E4-6A41-3F74-FD20-F8B661C89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6949" y="1318324"/>
            <a:ext cx="1047364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maintenance system using machine learning models to anticipate equipment failures before they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unplanned downtime and maintenance costs by accurately classifying machinery health status based on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and compare multiple supervised learning algorithms (Random Forest, Logistic Regression, and SVM) for failure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data preprocessing and feature engineering for improving the quality and relevance of input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model performance and generalization by applying data augmentation techniques like Gaussian noise injection.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accuracy and reliability using metrics such as MAE, MSE, and R²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influential features (e.g., temperature, torque, vibration) contributing to machine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 real-world industrial environment using a labeled sensor dataset for training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scalable and deployable machine learning pipeline for future integration into IoT-based monitoring systems.</a:t>
            </a:r>
          </a:p>
        </p:txBody>
      </p:sp>
    </p:spTree>
    <p:extLst>
      <p:ext uri="{BB962C8B-B14F-4D97-AF65-F5344CB8AC3E}">
        <p14:creationId xmlns:p14="http://schemas.microsoft.com/office/powerpoint/2010/main" val="28268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  <a:endParaRPr sz="5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1" y="1425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Build a predictive maintenance model to forecast equipment failures using sensor data, aiming to reduce downtime and maintenance costs.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Use the "Predictive Maintenance Dataset" with machine operational settings, sensor measurements, and historical failure events.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Clean the data, handle missing values, engineer features, and normalize the sensor data for analysis.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Evaluate machine learning models such as Random Forest Classifier, Logistic Regression, and SVM for optimizing through hyperparameter tuning and cross-validation.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Extract insights from the model to develop predictive maintenance schedules and strategies to improve equipment reliability and reduce costs.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Dataset Source and Structure</a:t>
              </a:r>
              <a:endParaRPr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4" name="Google Shape;124;p17"/>
          <p:cNvGraphicFramePr/>
          <p:nvPr/>
        </p:nvGraphicFramePr>
        <p:xfrm>
          <a:off x="1390650" y="1695450"/>
          <a:ext cx="8877300" cy="311655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2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Dataset Source</a:t>
                      </a:r>
                      <a:endParaRPr sz="2800" b="1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 </a:t>
                      </a:r>
                      <a:endParaRPr sz="2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Features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 columns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Records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10,000 rows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838201" y="368319"/>
            <a:ext cx="8795286" cy="1319175"/>
            <a:chOff x="0" y="3193"/>
            <a:chExt cx="8795286" cy="1319175"/>
          </a:xfrm>
        </p:grpSpPr>
        <p:sp>
          <p:nvSpPr>
            <p:cNvPr id="130" name="Google Shape;130;p18"/>
            <p:cNvSpPr/>
            <p:nvPr/>
          </p:nvSpPr>
          <p:spPr>
            <a:xfrm>
              <a:off x="0" y="3193"/>
              <a:ext cx="8795286" cy="131917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64397" y="67590"/>
              <a:ext cx="8666492" cy="119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Dataset Feature Description</a:t>
              </a:r>
              <a:endParaRPr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1828800"/>
            <a:ext cx="115824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identifier for each record, ensuring traceability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ID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categorical identifier representing the specific product or machine.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of product, which can impact operational characteristics. (M,L and 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Temperature [K]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Ambient air temperature, measured in Kelvin, influencing operational conditions.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Temperature [K]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Internal process temperature in Kelvin, key for understanding internal heating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Speed [rpm]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Speed of the equipment’s rotation in revolutions per minute, reflecting workload levels.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[Nm]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applied, measured in Newton meters.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Wear [min]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(in minutes) of tool usage, indicating wear over time.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indicator if there’s a failure (1) or not (0).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failure category (No Failure, Power Failure, Tool wear Failure, Overstrain Failure, Random Failure and Heat Dissipation Failure)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Dataset and Preprocessing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9600" y="1581900"/>
            <a:ext cx="11049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includes time-series and tabular data from industrial machines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 levels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and current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hours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features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and remove outliers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consistency for ML models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659000" y="25633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Model Uesd: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Logistic Regression (LR)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 Forest (RF)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 Acquisition and Cleaning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6900"/>
            <a:ext cx="579024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250" y="1396900"/>
            <a:ext cx="5536525" cy="13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50" y="3165825"/>
            <a:ext cx="5536525" cy="12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87400" y="4832075"/>
            <a:ext cx="110490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difference between "Process temperature [K]" and "Air temperature [K]".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transformation highlights the temperature gradient, which could influence the system's behavior or failure rates.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interaction feature, torque_speed_interaction, by multiplying "Torque [Nm]" and "Rotational speed [rpm]".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represents the combined effect of torque and rotational speed, which could directly correlate with the machine’s Stress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2556</Words>
  <Application>Microsoft Office PowerPoint</Application>
  <PresentationFormat>Widescreen</PresentationFormat>
  <Paragraphs>292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Times New Roman</vt:lpstr>
      <vt:lpstr>Roboto</vt:lpstr>
      <vt:lpstr>Arial</vt:lpstr>
      <vt:lpstr>Calibri</vt:lpstr>
      <vt:lpstr>Gill Sans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Madhavv NS</cp:lastModifiedBy>
  <cp:revision>8</cp:revision>
  <dcterms:modified xsi:type="dcterms:W3CDTF">2025-05-12T04:26:13Z</dcterms:modified>
</cp:coreProperties>
</file>