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23/05/2023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23/05/2023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23/05/2023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23/05/2023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23/05/2023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23/05/2023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23/05/2023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23/05/2023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23/05/2023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23/05/2023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23/05/2023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23/05/2023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23/05/2023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23/05/2023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FBF747-3F72-7250-2697-60F540D2B91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2800" y="2878166"/>
            <a:ext cx="7711250" cy="3298699"/>
          </a:xfrm>
          <a:prstGeom prst="rect">
            <a:avLst/>
          </a:prstGeom>
          <a:effectLst>
            <a:softEdge rad="317500"/>
          </a:effectLst>
          <a:scene3d>
            <a:camera prst="perspectiveLeft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5CDAC7-9727-D4C7-D3CE-55F2A25A7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854200"/>
            <a:ext cx="8791575" cy="92538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FIRST COME FIRST SERVE (FCFS)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A9BA8-276E-3D5D-AE81-43DBC627C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738" y="2779583"/>
            <a:ext cx="8791575" cy="1655762"/>
          </a:xfrm>
        </p:spPr>
        <p:txBody>
          <a:bodyPr/>
          <a:lstStyle/>
          <a:p>
            <a:r>
              <a:rPr lang="en-US" b="1" i="1" u="sng" dirty="0">
                <a:solidFill>
                  <a:schemeClr val="bg1"/>
                </a:solidFill>
              </a:rPr>
              <a:t>Group No 06</a:t>
            </a:r>
          </a:p>
        </p:txBody>
      </p:sp>
    </p:spTree>
    <p:extLst>
      <p:ext uri="{BB962C8B-B14F-4D97-AF65-F5344CB8AC3E}">
        <p14:creationId xmlns:p14="http://schemas.microsoft.com/office/powerpoint/2010/main" val="2376390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545E-B924-4F05-B7BF-CE1AC94C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Advantages and disadvantages…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FC8F6-D2C4-C23B-9FEF-1F59B18E9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Advantages…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Simple implementation with First In First Out (FIFO) queue.</a:t>
            </a:r>
          </a:p>
          <a:p>
            <a:r>
              <a:rPr lang="en-US" dirty="0">
                <a:solidFill>
                  <a:schemeClr val="bg1"/>
                </a:solidFill>
              </a:rPr>
              <a:t>Disadvantages…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Response time depend on arrival order. (unfair to later jobs; specially if the system has long jobs.) </a:t>
            </a:r>
          </a:p>
        </p:txBody>
      </p:sp>
    </p:spTree>
    <p:extLst>
      <p:ext uri="{BB962C8B-B14F-4D97-AF65-F5344CB8AC3E}">
        <p14:creationId xmlns:p14="http://schemas.microsoft.com/office/powerpoint/2010/main" val="376072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C21B-9645-F360-049E-7C0E7A57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43874"/>
            <a:ext cx="9905998" cy="147857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Comparison…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88E7A8-9974-F7C0-7E76-9D7CA8F7F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706433"/>
              </p:ext>
            </p:extLst>
          </p:nvPr>
        </p:nvGraphicFramePr>
        <p:xfrm>
          <a:off x="1141416" y="1822369"/>
          <a:ext cx="990599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142">
                  <a:extLst>
                    <a:ext uri="{9D8B030D-6E8A-4147-A177-3AD203B41FA5}">
                      <a16:colId xmlns:a16="http://schemas.microsoft.com/office/drawing/2014/main" val="2998873460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252429916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1683237143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14155425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2705656408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2380188626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179516509"/>
                    </a:ext>
                  </a:extLst>
                </a:gridCol>
              </a:tblGrid>
              <a:tr h="5105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 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Waiting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 emption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Starvation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372497"/>
                  </a:ext>
                </a:extLst>
              </a:tr>
              <a:tr h="5105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10" dirty="0">
                          <a:effectLst/>
                        </a:rPr>
                        <a:t>According to the arrival time of the processes, the CPU is allocated.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10" dirty="0">
                          <a:effectLst/>
                        </a:rPr>
                        <a:t>Not complex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10" dirty="0">
                          <a:effectLst/>
                        </a:rPr>
                        <a:t>Large.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10" dirty="0">
                          <a:effectLst/>
                        </a:rPr>
                        <a:t>Slow performance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209638"/>
                  </a:ext>
                </a:extLst>
              </a:tr>
              <a:tr h="5105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SJF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10" dirty="0">
                          <a:effectLst/>
                        </a:rPr>
                        <a:t>Based on the lowest CPU burst time  (BT).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10" dirty="0">
                          <a:effectLst/>
                        </a:rPr>
                        <a:t>More complex than FCFS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0" spc="10" dirty="0">
                          <a:effectLst/>
                        </a:rPr>
                        <a:t>Smaller than FCFS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0" spc="10" dirty="0">
                          <a:effectLst/>
                        </a:rPr>
                        <a:t>Minimum Average Waiting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06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12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1E575B-7E81-5CC5-F7F0-2944A4140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28734"/>
              </p:ext>
            </p:extLst>
          </p:nvPr>
        </p:nvGraphicFramePr>
        <p:xfrm>
          <a:off x="1184988" y="189051"/>
          <a:ext cx="10226355" cy="6445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713">
                  <a:extLst>
                    <a:ext uri="{9D8B030D-6E8A-4147-A177-3AD203B41FA5}">
                      <a16:colId xmlns:a16="http://schemas.microsoft.com/office/drawing/2014/main" val="3924290213"/>
                    </a:ext>
                  </a:extLst>
                </a:gridCol>
                <a:gridCol w="1490107">
                  <a:extLst>
                    <a:ext uri="{9D8B030D-6E8A-4147-A177-3AD203B41FA5}">
                      <a16:colId xmlns:a16="http://schemas.microsoft.com/office/drawing/2014/main" val="718478795"/>
                    </a:ext>
                  </a:extLst>
                </a:gridCol>
                <a:gridCol w="1490107">
                  <a:extLst>
                    <a:ext uri="{9D8B030D-6E8A-4147-A177-3AD203B41FA5}">
                      <a16:colId xmlns:a16="http://schemas.microsoft.com/office/drawing/2014/main" val="216021915"/>
                    </a:ext>
                  </a:extLst>
                </a:gridCol>
                <a:gridCol w="1490107">
                  <a:extLst>
                    <a:ext uri="{9D8B030D-6E8A-4147-A177-3AD203B41FA5}">
                      <a16:colId xmlns:a16="http://schemas.microsoft.com/office/drawing/2014/main" val="2569054400"/>
                    </a:ext>
                  </a:extLst>
                </a:gridCol>
                <a:gridCol w="1490107">
                  <a:extLst>
                    <a:ext uri="{9D8B030D-6E8A-4147-A177-3AD203B41FA5}">
                      <a16:colId xmlns:a16="http://schemas.microsoft.com/office/drawing/2014/main" val="3241497887"/>
                    </a:ext>
                  </a:extLst>
                </a:gridCol>
                <a:gridCol w="1490107">
                  <a:extLst>
                    <a:ext uri="{9D8B030D-6E8A-4147-A177-3AD203B41FA5}">
                      <a16:colId xmlns:a16="http://schemas.microsoft.com/office/drawing/2014/main" val="3645020625"/>
                    </a:ext>
                  </a:extLst>
                </a:gridCol>
                <a:gridCol w="1490107">
                  <a:extLst>
                    <a:ext uri="{9D8B030D-6E8A-4147-A177-3AD203B41FA5}">
                      <a16:colId xmlns:a16="http://schemas.microsoft.com/office/drawing/2014/main" val="4119375814"/>
                    </a:ext>
                  </a:extLst>
                </a:gridCol>
              </a:tblGrid>
              <a:tr h="684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 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Waiting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 emption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97482"/>
                  </a:ext>
                </a:extLst>
              </a:tr>
              <a:tr h="150635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0" spc="10" dirty="0">
                          <a:effectLst/>
                        </a:rPr>
                        <a:t>According to the order of the process arrives with fixed time quantum  (TQ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10" dirty="0">
                          <a:effectLst/>
                        </a:rPr>
                        <a:t>The complexity depends on TQ  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0" spc="10" dirty="0">
                          <a:effectLst/>
                        </a:rPr>
                        <a:t>Large as compared to SJF and Priority scheduling.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0" spc="10" dirty="0">
                          <a:effectLst/>
                        </a:rPr>
                        <a:t>Each process has given a fairly fixed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831411"/>
                  </a:ext>
                </a:extLst>
              </a:tr>
              <a:tr h="1506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0" spc="10" dirty="0">
                          <a:effectLst/>
                        </a:rPr>
                        <a:t>Priority Pre-emptive </a:t>
                      </a:r>
                      <a:endParaRPr lang="en-US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10" dirty="0">
                          <a:effectLst/>
                        </a:rPr>
                        <a:t>According to the priority. The bigger priority task executes first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10" dirty="0">
                          <a:effectLst/>
                        </a:rPr>
                        <a:t>This type is less complex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10" dirty="0">
                          <a:effectLst/>
                        </a:rPr>
                        <a:t>Smaller than FCFS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10" dirty="0">
                          <a:effectLst/>
                        </a:rPr>
                        <a:t>Well performance but contain a starvation problem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246142"/>
                  </a:ext>
                </a:extLst>
              </a:tr>
              <a:tr h="1917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0" spc="10" dirty="0">
                          <a:effectLst/>
                        </a:rPr>
                        <a:t>Priority non-preemptive </a:t>
                      </a:r>
                      <a:endParaRPr lang="en-US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10" dirty="0">
                          <a:effectLst/>
                        </a:rPr>
                        <a:t>According to the priority. with monitoring the new incoming higher  priority jobs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10" dirty="0">
                          <a:effectLst/>
                        </a:rPr>
                        <a:t>This type is less complex than Priority preemptive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10" dirty="0">
                          <a:effectLst/>
                        </a:rPr>
                        <a:t>preemptive Smaller than FCFS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10" dirty="0">
                          <a:effectLst/>
                        </a:rPr>
                        <a:t>Most beneficial with batch systems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118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872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419E-1585-36CF-F868-EDA724E2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Group members…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B70C-3547-63A5-8EFF-2D0EA6994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EUSL/TC/IS/2019/COM/25</a:t>
            </a:r>
          </a:p>
          <a:p>
            <a:r>
              <a:rPr lang="en-US" b="1" dirty="0">
                <a:solidFill>
                  <a:schemeClr val="bg1"/>
                </a:solidFill>
              </a:rPr>
              <a:t>EUSL/TC/IS/2019/COM/35</a:t>
            </a:r>
          </a:p>
          <a:p>
            <a:r>
              <a:rPr lang="en-US" b="1" dirty="0">
                <a:solidFill>
                  <a:schemeClr val="bg1"/>
                </a:solidFill>
              </a:rPr>
              <a:t>EUSL/TC/IS/2019/COM/40</a:t>
            </a:r>
          </a:p>
          <a:p>
            <a:r>
              <a:rPr lang="en-US" b="1" dirty="0">
                <a:solidFill>
                  <a:schemeClr val="bg1"/>
                </a:solidFill>
              </a:rPr>
              <a:t>EUSL/TC/IS/2019/COM/53</a:t>
            </a:r>
          </a:p>
          <a:p>
            <a:r>
              <a:rPr lang="en-US" b="1" dirty="0">
                <a:solidFill>
                  <a:schemeClr val="bg1"/>
                </a:solidFill>
              </a:rPr>
              <a:t>EUSL/TC/IS/2019/COM/63</a:t>
            </a:r>
          </a:p>
          <a:p>
            <a:r>
              <a:rPr lang="en-US" b="1" dirty="0">
                <a:solidFill>
                  <a:schemeClr val="bg1"/>
                </a:solidFill>
              </a:rPr>
              <a:t>EUSL/TC/IS/2019/COM/92</a:t>
            </a:r>
          </a:p>
          <a:p>
            <a:r>
              <a:rPr lang="en-US" b="1" dirty="0">
                <a:solidFill>
                  <a:schemeClr val="bg1"/>
                </a:solidFill>
              </a:rPr>
              <a:t>EUSL/TC/IS/2019/COM/109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3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D456-39CC-E6D8-7516-B0A21034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6598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129686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CB37-4BC2-1244-FA3F-7F145967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Content…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CBFE-4961-B0F1-5089-DD947BEBE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Time</a:t>
            </a:r>
          </a:p>
          <a:p>
            <a:r>
              <a:rPr lang="en-US" sz="2800" dirty="0">
                <a:solidFill>
                  <a:schemeClr val="bg1"/>
                </a:solidFill>
              </a:rPr>
              <a:t>What is FCFS</a:t>
            </a:r>
          </a:p>
          <a:p>
            <a:r>
              <a:rPr lang="en-US" sz="2800" dirty="0">
                <a:solidFill>
                  <a:schemeClr val="bg1"/>
                </a:solidFill>
              </a:rPr>
              <a:t>How FCFS works</a:t>
            </a:r>
          </a:p>
          <a:p>
            <a:r>
              <a:rPr lang="en-US" sz="2800" dirty="0">
                <a:solidFill>
                  <a:schemeClr val="bg1"/>
                </a:solidFill>
              </a:rPr>
              <a:t>Advantages and Disadvantages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4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38185-7FD6-3807-F63D-114829AF1E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31972" y="231613"/>
            <a:ext cx="3015440" cy="301544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D3F064-D1B7-D49C-AE55-9536D3E6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Times…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4B3B8-F337-5E01-77B5-980D0BD1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7839"/>
            <a:ext cx="9905999" cy="3989995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Arrival time :  </a:t>
            </a:r>
            <a:r>
              <a:rPr lang="en-US" sz="2000" dirty="0">
                <a:solidFill>
                  <a:schemeClr val="bg1"/>
                </a:solidFill>
              </a:rPr>
              <a:t>Time which the process arrives in the ready queue.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Burst Time : </a:t>
            </a:r>
            <a:r>
              <a:rPr lang="en-US" sz="2000" dirty="0">
                <a:solidFill>
                  <a:schemeClr val="bg1"/>
                </a:solidFill>
              </a:rPr>
              <a:t>Time required by a process for CPU execution.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Completion Time : </a:t>
            </a:r>
            <a:r>
              <a:rPr lang="en-US" sz="2000" dirty="0">
                <a:solidFill>
                  <a:schemeClr val="bg1"/>
                </a:solidFill>
              </a:rPr>
              <a:t>Time at which process completes its execution.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Exit time : </a:t>
            </a:r>
            <a:r>
              <a:rPr lang="en-US" sz="2000" dirty="0">
                <a:solidFill>
                  <a:schemeClr val="bg1"/>
                </a:solidFill>
              </a:rPr>
              <a:t>The time when a process has been fully executed and permanently leaves the waiting queue.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Turn Around Time : </a:t>
            </a:r>
            <a:r>
              <a:rPr lang="en-US" sz="2000" dirty="0">
                <a:solidFill>
                  <a:schemeClr val="bg1"/>
                </a:solidFill>
              </a:rPr>
              <a:t>Time difference between completion time and the arrival time.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b="1" i="1" dirty="0">
                <a:solidFill>
                  <a:schemeClr val="bg1"/>
                </a:solidFill>
              </a:rPr>
              <a:t>Turn Around Time = Completion time – Arrival time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bg1"/>
                </a:solidFill>
              </a:rPr>
              <a:t>		OR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bg1"/>
                </a:solidFill>
              </a:rPr>
              <a:t>	Turn Around Time = Burst time + Waiting Time</a:t>
            </a:r>
            <a:endParaRPr lang="en-US" sz="18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3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69F763-9C8E-B1F2-A47E-68DF45B5C2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579400" y="315686"/>
            <a:ext cx="2729302" cy="272930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229C3C-9410-55B9-8B9F-D739234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Times…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E067D-EA03-4350-9B2C-56C4A9914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106" y="2399920"/>
            <a:ext cx="9905999" cy="3541714"/>
          </a:xfrm>
        </p:spPr>
        <p:txBody>
          <a:bodyPr/>
          <a:lstStyle/>
          <a:p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Waiting Time :  </a:t>
            </a:r>
            <a:r>
              <a:rPr lang="en-US" sz="2400" dirty="0">
                <a:solidFill>
                  <a:schemeClr val="bg1"/>
                </a:solidFill>
              </a:rPr>
              <a:t>The difference between turn around time and burst time.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b="1" i="1" dirty="0">
                <a:solidFill>
                  <a:schemeClr val="bg1"/>
                </a:solidFill>
              </a:rPr>
              <a:t>Waiting Time = Turn Around Time – Burst Time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</a:rPr>
              <a:t>			OR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bg1"/>
                </a:solidFill>
              </a:rPr>
              <a:t>	Waiting Time </a:t>
            </a:r>
            <a:r>
              <a:rPr lang="en-US" b="1" i="1" dirty="0">
                <a:solidFill>
                  <a:schemeClr val="bg1"/>
                </a:solidFill>
              </a:rPr>
              <a:t>= Exit Time – Arrival time – Burst Time</a:t>
            </a:r>
            <a:endParaRPr lang="en-US" sz="24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5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33D0-DD1C-D5C4-6439-34B9E01A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is FCFs algorithm…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9AC3-E56A-ECB3-BD2D-857CC1535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is the simplest CPU scheduling algorithm.</a:t>
            </a:r>
          </a:p>
          <a:p>
            <a:r>
              <a:rPr lang="en-US" dirty="0">
                <a:solidFill>
                  <a:schemeClr val="bg1"/>
                </a:solidFill>
              </a:rPr>
              <a:t>In this algorithm, it allows to the process to execute in the linear manner.</a:t>
            </a:r>
          </a:p>
          <a:p>
            <a:r>
              <a:rPr lang="en-US" dirty="0">
                <a:solidFill>
                  <a:schemeClr val="bg1"/>
                </a:solidFill>
              </a:rPr>
              <a:t>The process that request the CPU first is allocated the CPU first.</a:t>
            </a:r>
          </a:p>
          <a:p>
            <a:r>
              <a:rPr lang="en-US" dirty="0">
                <a:solidFill>
                  <a:schemeClr val="bg1"/>
                </a:solidFill>
              </a:rPr>
              <a:t>The FCFS algorithm follows First In First Out principle.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8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BD98-4F9B-97B9-3D93-D2816A5B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</a:t>
            </a:r>
            <a:r>
              <a:rPr lang="en-US" b="1" dirty="0" err="1">
                <a:solidFill>
                  <a:schemeClr val="bg1"/>
                </a:solidFill>
              </a:rPr>
              <a:t>fcfs</a:t>
            </a:r>
            <a:r>
              <a:rPr lang="en-US" b="1" dirty="0">
                <a:solidFill>
                  <a:schemeClr val="bg1"/>
                </a:solidFill>
              </a:rPr>
              <a:t> works…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27C59-8711-2389-253C-6C9B90B32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0238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Lets consider about following example.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Suppose that the processes arrive in the following order but at the same time.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	order : P1, P2, P3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And the burst times of each process 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P1 – 24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P2 – 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P3 – 3</a:t>
            </a:r>
          </a:p>
          <a:p>
            <a:r>
              <a:rPr lang="en-US" dirty="0">
                <a:solidFill>
                  <a:schemeClr val="bg1"/>
                </a:solidFill>
              </a:rPr>
              <a:t>Gantt chart for the schedule,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6A8D2-FDFC-34E4-A6CF-17A35C86F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314" y="5083343"/>
            <a:ext cx="5194614" cy="115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1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5760-2AFA-9040-122C-E392F0B5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</a:t>
            </a:r>
            <a:r>
              <a:rPr lang="en-US" b="1" dirty="0" err="1">
                <a:solidFill>
                  <a:schemeClr val="bg1"/>
                </a:solidFill>
              </a:rPr>
              <a:t>fcfs</a:t>
            </a:r>
            <a:r>
              <a:rPr lang="en-US" b="1" dirty="0">
                <a:solidFill>
                  <a:schemeClr val="bg1"/>
                </a:solidFill>
              </a:rPr>
              <a:t> works…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9DCE7-4BE6-D65C-9C05-EFAFC7451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1586020-EAEE-D039-9075-5121620CE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43903"/>
              </p:ext>
            </p:extLst>
          </p:nvPr>
        </p:nvGraphicFramePr>
        <p:xfrm>
          <a:off x="1147665" y="2165911"/>
          <a:ext cx="9032032" cy="2595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404">
                  <a:extLst>
                    <a:ext uri="{9D8B030D-6E8A-4147-A177-3AD203B41FA5}">
                      <a16:colId xmlns:a16="http://schemas.microsoft.com/office/drawing/2014/main" val="2000535333"/>
                    </a:ext>
                  </a:extLst>
                </a:gridCol>
                <a:gridCol w="1807657">
                  <a:extLst>
                    <a:ext uri="{9D8B030D-6E8A-4147-A177-3AD203B41FA5}">
                      <a16:colId xmlns:a16="http://schemas.microsoft.com/office/drawing/2014/main" val="2582932906"/>
                    </a:ext>
                  </a:extLst>
                </a:gridCol>
                <a:gridCol w="1807657">
                  <a:extLst>
                    <a:ext uri="{9D8B030D-6E8A-4147-A177-3AD203B41FA5}">
                      <a16:colId xmlns:a16="http://schemas.microsoft.com/office/drawing/2014/main" val="231810900"/>
                    </a:ext>
                  </a:extLst>
                </a:gridCol>
                <a:gridCol w="1807657">
                  <a:extLst>
                    <a:ext uri="{9D8B030D-6E8A-4147-A177-3AD203B41FA5}">
                      <a16:colId xmlns:a16="http://schemas.microsoft.com/office/drawing/2014/main" val="3249391033"/>
                    </a:ext>
                  </a:extLst>
                </a:gridCol>
                <a:gridCol w="1807657">
                  <a:extLst>
                    <a:ext uri="{9D8B030D-6E8A-4147-A177-3AD203B41FA5}">
                      <a16:colId xmlns:a16="http://schemas.microsoft.com/office/drawing/2014/main" val="1267975917"/>
                    </a:ext>
                  </a:extLst>
                </a:gridCol>
              </a:tblGrid>
              <a:tr h="6487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 ID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Turn Around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Waiting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914935"/>
                  </a:ext>
                </a:extLst>
              </a:tr>
              <a:tr h="6487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900284"/>
                  </a:ext>
                </a:extLst>
              </a:tr>
              <a:tr h="6487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222363"/>
                  </a:ext>
                </a:extLst>
              </a:tr>
              <a:tr h="6487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079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96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8549-93CD-FB02-FCA1-CFA99CBB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8" cy="147857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</a:t>
            </a:r>
            <a:r>
              <a:rPr lang="en-US" b="1" dirty="0" err="1">
                <a:solidFill>
                  <a:schemeClr val="bg1"/>
                </a:solidFill>
              </a:rPr>
              <a:t>fcfs</a:t>
            </a:r>
            <a:r>
              <a:rPr lang="en-US" b="1" dirty="0">
                <a:solidFill>
                  <a:schemeClr val="bg1"/>
                </a:solidFill>
              </a:rPr>
              <a:t> works…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13F0C5-9DF8-40AD-539A-63913E48D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5"/>
          <a:stretch/>
        </p:blipFill>
        <p:spPr>
          <a:xfrm>
            <a:off x="2041617" y="2097088"/>
            <a:ext cx="8105589" cy="43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3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F1EA-82DB-9F4E-B245-3D2E1F0B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FCFS works…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0146E-8C79-A597-B15E-0537DAEF2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17" b="4898"/>
          <a:stretch/>
        </p:blipFill>
        <p:spPr>
          <a:xfrm>
            <a:off x="1643710" y="2097088"/>
            <a:ext cx="8901404" cy="413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19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321</TotalTime>
  <Words>609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FIRST COME FIRST SERVE (FCFS)</vt:lpstr>
      <vt:lpstr>Content…</vt:lpstr>
      <vt:lpstr>Times…</vt:lpstr>
      <vt:lpstr>Times…</vt:lpstr>
      <vt:lpstr>What is FCFs algorithm…</vt:lpstr>
      <vt:lpstr>How fcfs works…</vt:lpstr>
      <vt:lpstr>How fcfs works…</vt:lpstr>
      <vt:lpstr>How fcfs works…</vt:lpstr>
      <vt:lpstr>How FCFS works…</vt:lpstr>
      <vt:lpstr>Advantages and disadvantages…</vt:lpstr>
      <vt:lpstr>Comparison…</vt:lpstr>
      <vt:lpstr>PowerPoint Presentation</vt:lpstr>
      <vt:lpstr>Group members…</vt:lpstr>
      <vt:lpstr>Thank you…!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COME FIRST SERVE (FCFS)</dc:title>
  <dc:creator>Dimithra Lakshan</dc:creator>
  <cp:lastModifiedBy>Dimithra Lakshan</cp:lastModifiedBy>
  <cp:revision>15</cp:revision>
  <dcterms:created xsi:type="dcterms:W3CDTF">2023-05-22T06:25:31Z</dcterms:created>
  <dcterms:modified xsi:type="dcterms:W3CDTF">2023-05-22T18:44:44Z</dcterms:modified>
</cp:coreProperties>
</file>