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A3DF-8948-357C-76EF-AD0EDAB24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5853" y="2926080"/>
            <a:ext cx="8915399" cy="2262781"/>
          </a:xfrm>
        </p:spPr>
        <p:txBody>
          <a:bodyPr>
            <a:normAutofit/>
          </a:bodyPr>
          <a:lstStyle/>
          <a:p>
            <a:r>
              <a:rPr lang="en-US" sz="6000" b="1" dirty="0"/>
              <a:t>PRIORITY SCHEDULING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80638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684E-49A9-3151-5B64-378C1058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4E962-3CAD-A2F4-A189-9D870D208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Basic Concepts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Priority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Example of Priority Scheduling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Advantages &amp; Disadvantages</a:t>
            </a:r>
          </a:p>
        </p:txBody>
      </p:sp>
    </p:spTree>
    <p:extLst>
      <p:ext uri="{BB962C8B-B14F-4D97-AF65-F5344CB8AC3E}">
        <p14:creationId xmlns:p14="http://schemas.microsoft.com/office/powerpoint/2010/main" val="379857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783A-37E4-5013-48C5-A83AA27F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F8DA8-335C-CC4D-D470-9EDEC06DF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Main objective of multiprogramming is to keep on running process all the time for maximum CPU utilization.</a:t>
            </a:r>
          </a:p>
          <a:p>
            <a:endParaRPr lang="en-US" sz="2400" dirty="0"/>
          </a:p>
          <a:p>
            <a:r>
              <a:rPr lang="en-US" sz="2400" dirty="0"/>
              <a:t>Scheduling is fundamental function of OS.</a:t>
            </a:r>
          </a:p>
          <a:p>
            <a:endParaRPr lang="en-US" sz="2400" dirty="0"/>
          </a:p>
          <a:p>
            <a:r>
              <a:rPr lang="en-US" sz="2400" dirty="0"/>
              <a:t>The task of selecting the processes in memory that are ready to execute, and allocating them to the CPU is performed by the CPU schedule.</a:t>
            </a:r>
          </a:p>
        </p:txBody>
      </p:sp>
    </p:spTree>
    <p:extLst>
      <p:ext uri="{BB962C8B-B14F-4D97-AF65-F5344CB8AC3E}">
        <p14:creationId xmlns:p14="http://schemas.microsoft.com/office/powerpoint/2010/main" val="302981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84E4-5D6E-0E12-B9C8-0C84C334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F3D85-37D4-A28A-9F4D-726800884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 priority number (integer) is associated with each process.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Lager the CPU burst lower the priority.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CPU is allocated to the process with the highest priority (smallest integer = highest priority)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Starvation : low priority processes may never execute.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Aging : as time progresses increase the priority of the process.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7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39E8-D548-6BC8-2F18-AE77435A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309" y="274803"/>
            <a:ext cx="8911687" cy="1280890"/>
          </a:xfrm>
        </p:spPr>
        <p:txBody>
          <a:bodyPr/>
          <a:lstStyle/>
          <a:p>
            <a:r>
              <a:rPr lang="en-US" b="1" dirty="0"/>
              <a:t>Example of Priority Scheduling</a:t>
            </a:r>
            <a:br>
              <a:rPr lang="en-US" b="1" dirty="0"/>
            </a:br>
            <a:r>
              <a:rPr lang="en-US" b="1" dirty="0"/>
              <a:t>(Non preemptive)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1228C2-86B3-FD55-65B2-EA198726D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730078"/>
              </p:ext>
            </p:extLst>
          </p:nvPr>
        </p:nvGraphicFramePr>
        <p:xfrm>
          <a:off x="2519269" y="1608461"/>
          <a:ext cx="7539132" cy="22113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6305">
                  <a:extLst>
                    <a:ext uri="{9D8B030D-6E8A-4147-A177-3AD203B41FA5}">
                      <a16:colId xmlns:a16="http://schemas.microsoft.com/office/drawing/2014/main" val="2370584142"/>
                    </a:ext>
                  </a:extLst>
                </a:gridCol>
                <a:gridCol w="2796576">
                  <a:extLst>
                    <a:ext uri="{9D8B030D-6E8A-4147-A177-3AD203B41FA5}">
                      <a16:colId xmlns:a16="http://schemas.microsoft.com/office/drawing/2014/main" val="861792386"/>
                    </a:ext>
                  </a:extLst>
                </a:gridCol>
                <a:gridCol w="2556251">
                  <a:extLst>
                    <a:ext uri="{9D8B030D-6E8A-4147-A177-3AD203B41FA5}">
                      <a16:colId xmlns:a16="http://schemas.microsoft.com/office/drawing/2014/main" val="2631695886"/>
                    </a:ext>
                  </a:extLst>
                </a:gridCol>
              </a:tblGrid>
              <a:tr h="2211354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Process</a:t>
                      </a:r>
                    </a:p>
                    <a:p>
                      <a:pPr algn="ctr"/>
                      <a:endParaRPr lang="en-US" u="sng" dirty="0"/>
                    </a:p>
                    <a:p>
                      <a:pPr algn="ctr"/>
                      <a:r>
                        <a:rPr lang="en-US" u="none" dirty="0"/>
                        <a:t>P1</a:t>
                      </a:r>
                    </a:p>
                    <a:p>
                      <a:pPr algn="ctr"/>
                      <a:r>
                        <a:rPr lang="en-US" u="none" dirty="0"/>
                        <a:t>P2</a:t>
                      </a:r>
                    </a:p>
                    <a:p>
                      <a:pPr algn="ctr"/>
                      <a:r>
                        <a:rPr lang="en-US" u="none" dirty="0"/>
                        <a:t>P3</a:t>
                      </a:r>
                    </a:p>
                    <a:p>
                      <a:pPr algn="ctr"/>
                      <a:r>
                        <a:rPr lang="en-US" u="none" dirty="0"/>
                        <a:t>P4</a:t>
                      </a:r>
                    </a:p>
                    <a:p>
                      <a:pPr algn="ctr"/>
                      <a:r>
                        <a:rPr lang="en-US" u="none" dirty="0"/>
                        <a:t>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Burst Time</a:t>
                      </a:r>
                    </a:p>
                    <a:p>
                      <a:pPr algn="ctr"/>
                      <a:endParaRPr lang="en-US" u="sng" dirty="0"/>
                    </a:p>
                    <a:p>
                      <a:pPr algn="ctr"/>
                      <a:r>
                        <a:rPr lang="en-US" u="none" dirty="0"/>
                        <a:t>10</a:t>
                      </a:r>
                    </a:p>
                    <a:p>
                      <a:pPr algn="ctr"/>
                      <a:r>
                        <a:rPr lang="en-US" u="none" dirty="0"/>
                        <a:t>1</a:t>
                      </a:r>
                    </a:p>
                    <a:p>
                      <a:pPr algn="ctr"/>
                      <a:r>
                        <a:rPr lang="en-US" u="none" dirty="0"/>
                        <a:t>2</a:t>
                      </a:r>
                    </a:p>
                    <a:p>
                      <a:pPr algn="ctr"/>
                      <a:r>
                        <a:rPr lang="en-US" u="none" dirty="0"/>
                        <a:t>1</a:t>
                      </a:r>
                    </a:p>
                    <a:p>
                      <a:pPr algn="ctr"/>
                      <a:r>
                        <a:rPr lang="en-US" u="none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Priority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3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algn="ctr"/>
                      <a:r>
                        <a:rPr lang="en-US" dirty="0"/>
                        <a:t>4</a:t>
                      </a:r>
                    </a:p>
                    <a:p>
                      <a:pPr algn="ctr"/>
                      <a:r>
                        <a:rPr lang="en-US" dirty="0"/>
                        <a:t>5</a:t>
                      </a:r>
                    </a:p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6984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8E42FE-14F4-EF28-04E8-C89A5F415B89}"/>
              </a:ext>
            </a:extLst>
          </p:cNvPr>
          <p:cNvSpPr txBox="1"/>
          <p:nvPr/>
        </p:nvSpPr>
        <p:spPr>
          <a:xfrm>
            <a:off x="2519269" y="4184245"/>
            <a:ext cx="75391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Gantt Chart</a:t>
            </a:r>
          </a:p>
          <a:p>
            <a:r>
              <a:rPr lang="en-US" dirty="0"/>
              <a:t>    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3FB7484-5677-3BBB-A5EF-7EF220250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221315"/>
              </p:ext>
            </p:extLst>
          </p:nvPr>
        </p:nvGraphicFramePr>
        <p:xfrm>
          <a:off x="2850152" y="4687663"/>
          <a:ext cx="8128000" cy="5688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160529489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3986235358"/>
                    </a:ext>
                  </a:extLst>
                </a:gridCol>
                <a:gridCol w="3642360">
                  <a:extLst>
                    <a:ext uri="{9D8B030D-6E8A-4147-A177-3AD203B41FA5}">
                      <a16:colId xmlns:a16="http://schemas.microsoft.com/office/drawing/2014/main" val="2980209316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65605295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40275533"/>
                    </a:ext>
                  </a:extLst>
                </a:gridCol>
              </a:tblGrid>
              <a:tr h="5688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1456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B2F2C86-88A6-E9B6-C651-5A6078ABA7E0}"/>
              </a:ext>
            </a:extLst>
          </p:cNvPr>
          <p:cNvSpPr txBox="1"/>
          <p:nvPr/>
        </p:nvSpPr>
        <p:spPr>
          <a:xfrm>
            <a:off x="2519269" y="5629279"/>
            <a:ext cx="8911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Average Waiting Time = (6 + 0 + 16 + 18 + 1)/5 = 8.2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Average Turn Around Time = (1 + 6 + 16 + 18 + 19 )/5 = 12</a:t>
            </a:r>
          </a:p>
        </p:txBody>
      </p:sp>
    </p:spTree>
    <p:extLst>
      <p:ext uri="{BB962C8B-B14F-4D97-AF65-F5344CB8AC3E}">
        <p14:creationId xmlns:p14="http://schemas.microsoft.com/office/powerpoint/2010/main" val="124347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4ED3-A5A8-06D9-B821-2C265F5D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376849"/>
            <a:ext cx="8911687" cy="1280890"/>
          </a:xfrm>
        </p:spPr>
        <p:txBody>
          <a:bodyPr/>
          <a:lstStyle/>
          <a:p>
            <a:r>
              <a:rPr lang="en-US" b="1" dirty="0"/>
              <a:t>Example of Priority Scheduling</a:t>
            </a:r>
            <a:br>
              <a:rPr lang="en-US" b="1" dirty="0"/>
            </a:br>
            <a:r>
              <a:rPr lang="en-US" b="1" dirty="0"/>
              <a:t>(Pre-emptive)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0ACCB8-EE9F-821D-5DAD-BB5EBAA228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160736"/>
              </p:ext>
            </p:extLst>
          </p:nvPr>
        </p:nvGraphicFramePr>
        <p:xfrm>
          <a:off x="2589213" y="1676400"/>
          <a:ext cx="8627425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5485">
                  <a:extLst>
                    <a:ext uri="{9D8B030D-6E8A-4147-A177-3AD203B41FA5}">
                      <a16:colId xmlns:a16="http://schemas.microsoft.com/office/drawing/2014/main" val="3406195985"/>
                    </a:ext>
                  </a:extLst>
                </a:gridCol>
                <a:gridCol w="1725485">
                  <a:extLst>
                    <a:ext uri="{9D8B030D-6E8A-4147-A177-3AD203B41FA5}">
                      <a16:colId xmlns:a16="http://schemas.microsoft.com/office/drawing/2014/main" val="694183394"/>
                    </a:ext>
                  </a:extLst>
                </a:gridCol>
                <a:gridCol w="1725485">
                  <a:extLst>
                    <a:ext uri="{9D8B030D-6E8A-4147-A177-3AD203B41FA5}">
                      <a16:colId xmlns:a16="http://schemas.microsoft.com/office/drawing/2014/main" val="3066286835"/>
                    </a:ext>
                  </a:extLst>
                </a:gridCol>
                <a:gridCol w="1725485">
                  <a:extLst>
                    <a:ext uri="{9D8B030D-6E8A-4147-A177-3AD203B41FA5}">
                      <a16:colId xmlns:a16="http://schemas.microsoft.com/office/drawing/2014/main" val="6376569"/>
                    </a:ext>
                  </a:extLst>
                </a:gridCol>
                <a:gridCol w="1725485">
                  <a:extLst>
                    <a:ext uri="{9D8B030D-6E8A-4147-A177-3AD203B41FA5}">
                      <a16:colId xmlns:a16="http://schemas.microsoft.com/office/drawing/2014/main" val="2746590341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/>
                        <a:t>Process</a:t>
                      </a:r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 P1</a:t>
                      </a:r>
                    </a:p>
                    <a:p>
                      <a:pPr algn="ctr"/>
                      <a:r>
                        <a:rPr lang="en-US" sz="2000" dirty="0"/>
                        <a:t>P2</a:t>
                      </a:r>
                    </a:p>
                    <a:p>
                      <a:pPr algn="ctr"/>
                      <a:r>
                        <a:rPr lang="en-US" sz="2000" dirty="0"/>
                        <a:t>P3</a:t>
                      </a:r>
                    </a:p>
                    <a:p>
                      <a:pPr algn="ctr"/>
                      <a:r>
                        <a:rPr lang="en-US" sz="2000" dirty="0"/>
                        <a:t>P4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/>
                        <a:t>Arrival Time</a:t>
                      </a:r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4</a:t>
                      </a:r>
                    </a:p>
                    <a:p>
                      <a:pPr algn="ctr"/>
                      <a:r>
                        <a:rPr lang="en-US" sz="2000" dirty="0"/>
                        <a:t>6</a:t>
                      </a:r>
                    </a:p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/>
                        <a:t>Burst Time</a:t>
                      </a:r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5</a:t>
                      </a:r>
                    </a:p>
                    <a:p>
                      <a:pPr algn="ctr"/>
                      <a:r>
                        <a:rPr lang="en-US" sz="2000" dirty="0"/>
                        <a:t>8</a:t>
                      </a:r>
                    </a:p>
                    <a:p>
                      <a:pPr algn="ctr"/>
                      <a:r>
                        <a:rPr lang="en-US" sz="2000" dirty="0"/>
                        <a:t>2</a:t>
                      </a:r>
                    </a:p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/>
                        <a:t>Priority</a:t>
                      </a:r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2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4</a:t>
                      </a:r>
                    </a:p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9877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7C5D37A-2822-E086-F2C5-348F8DF0C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251708"/>
              </p:ext>
            </p:extLst>
          </p:nvPr>
        </p:nvGraphicFramePr>
        <p:xfrm>
          <a:off x="2406348" y="3845766"/>
          <a:ext cx="8128000" cy="6024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5560">
                  <a:extLst>
                    <a:ext uri="{9D8B030D-6E8A-4147-A177-3AD203B41FA5}">
                      <a16:colId xmlns:a16="http://schemas.microsoft.com/office/drawing/2014/main" val="2238268476"/>
                    </a:ext>
                  </a:extLst>
                </a:gridCol>
                <a:gridCol w="1945640">
                  <a:extLst>
                    <a:ext uri="{9D8B030D-6E8A-4147-A177-3AD203B41FA5}">
                      <a16:colId xmlns:a16="http://schemas.microsoft.com/office/drawing/2014/main" val="242604347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573953037"/>
                    </a:ext>
                  </a:extLst>
                </a:gridCol>
                <a:gridCol w="2804160">
                  <a:extLst>
                    <a:ext uri="{9D8B030D-6E8A-4147-A177-3AD203B41FA5}">
                      <a16:colId xmlns:a16="http://schemas.microsoft.com/office/drawing/2014/main" val="359901983"/>
                    </a:ext>
                  </a:extLst>
                </a:gridCol>
                <a:gridCol w="1107440">
                  <a:extLst>
                    <a:ext uri="{9D8B030D-6E8A-4147-A177-3AD203B41FA5}">
                      <a16:colId xmlns:a16="http://schemas.microsoft.com/office/drawing/2014/main" val="700054420"/>
                    </a:ext>
                  </a:extLst>
                </a:gridCol>
              </a:tblGrid>
              <a:tr h="6024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000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79E1DB8-3EC2-050E-D160-2300365FC49C}"/>
              </a:ext>
            </a:extLst>
          </p:cNvPr>
          <p:cNvSpPr txBox="1"/>
          <p:nvPr/>
        </p:nvSpPr>
        <p:spPr>
          <a:xfrm>
            <a:off x="2406348" y="4827348"/>
            <a:ext cx="89116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Average WT  = ((0-0) + (12-4) + (4-4) + (19-6) + (13-8))/4</a:t>
            </a:r>
          </a:p>
          <a:p>
            <a:r>
              <a:rPr lang="en-US" sz="2400" dirty="0"/>
              <a:t>                       = (8 + 0 + 13 + 5)/4 = 6.5 </a:t>
            </a:r>
          </a:p>
          <a:p>
            <a:endParaRPr lang="en-US" sz="2400" dirty="0"/>
          </a:p>
          <a:p>
            <a:r>
              <a:rPr lang="en-US" sz="2400" dirty="0"/>
              <a:t>Average TAT = ((5+8) + (8+0) + (2+13) + (6+5))/4</a:t>
            </a:r>
          </a:p>
          <a:p>
            <a:r>
              <a:rPr lang="en-US" sz="2400" dirty="0"/>
              <a:t>                       = (13 + 8 + 15 + 11)/4 = 47/4 = 11.75</a:t>
            </a:r>
          </a:p>
        </p:txBody>
      </p:sp>
    </p:spTree>
    <p:extLst>
      <p:ext uri="{BB962C8B-B14F-4D97-AF65-F5344CB8AC3E}">
        <p14:creationId xmlns:p14="http://schemas.microsoft.com/office/powerpoint/2010/main" val="390419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1A09-C6AC-73BA-10EF-C3A96AC6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Advantages of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41064-AA97-E6D6-A7CA-BFF200F2A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Easy to use.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User friendly.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Aging : As time increases, increase in the priority of a process.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Simplicity.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Suitable for applications with varying time and resource requirement.</a:t>
            </a:r>
          </a:p>
        </p:txBody>
      </p:sp>
    </p:spTree>
    <p:extLst>
      <p:ext uri="{BB962C8B-B14F-4D97-AF65-F5344CB8AC3E}">
        <p14:creationId xmlns:p14="http://schemas.microsoft.com/office/powerpoint/2010/main" val="375543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E70A-7B29-B29B-60BA-8AF8C577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Disadvantages of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7BE53-EE85-E4BC-6042-C202B0368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If system eventually </a:t>
            </a:r>
            <a:r>
              <a:rPr lang="en-US" sz="3600" dirty="0" err="1"/>
              <a:t>craches</a:t>
            </a:r>
            <a:r>
              <a:rPr lang="en-US" sz="3600" dirty="0"/>
              <a:t> , all low priority processes get lost.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Indefinite blocking or starvation.</a:t>
            </a:r>
          </a:p>
        </p:txBody>
      </p:sp>
    </p:spTree>
    <p:extLst>
      <p:ext uri="{BB962C8B-B14F-4D97-AF65-F5344CB8AC3E}">
        <p14:creationId xmlns:p14="http://schemas.microsoft.com/office/powerpoint/2010/main" val="143167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2959-2021-3026-9A9C-FD34CE5E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125" y="3429000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38336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</TotalTime>
  <Words>367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Wisp</vt:lpstr>
      <vt:lpstr>PRIORITY SCHEDULING ALGORITHMS</vt:lpstr>
      <vt:lpstr>Overview</vt:lpstr>
      <vt:lpstr>Basic Concepts</vt:lpstr>
      <vt:lpstr>Priority</vt:lpstr>
      <vt:lpstr>Example of Priority Scheduling (Non preemptive)</vt:lpstr>
      <vt:lpstr>Example of Priority Scheduling (Pre-emptive)</vt:lpstr>
      <vt:lpstr>Advantages of Priority</vt:lpstr>
      <vt:lpstr>Disadvantages of Priority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SCHEDULING ALGORITHMS</dc:title>
  <dc:creator>nadee tharuka</dc:creator>
  <cp:lastModifiedBy>nadee tharuka</cp:lastModifiedBy>
  <cp:revision>1</cp:revision>
  <dcterms:created xsi:type="dcterms:W3CDTF">2023-05-22T13:38:35Z</dcterms:created>
  <dcterms:modified xsi:type="dcterms:W3CDTF">2023-05-22T15:15:09Z</dcterms:modified>
</cp:coreProperties>
</file>