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eesha Malith" initials="KM" lastIdx="1" clrIdx="0">
    <p:extLst>
      <p:ext uri="{19B8F6BF-5375-455C-9EA6-DF929625EA0E}">
        <p15:presenceInfo xmlns:p15="http://schemas.microsoft.com/office/powerpoint/2012/main" userId="21722e3703cd00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AC5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effectLst>
                  <a:outerShdw blurRad="38100" dist="38100" dir="2700000" algn="tl">
                    <a:srgbClr val="000000">
                      <a:alpha val="43137"/>
                    </a:srgbClr>
                  </a:outerShdw>
                </a:effectLst>
              </a:rPr>
              <a:t>Gantt</a:t>
            </a:r>
            <a:r>
              <a:rPr lang="en-US" b="1" baseline="0" dirty="0">
                <a:effectLst>
                  <a:outerShdw blurRad="38100" dist="38100" dir="2700000" algn="tl">
                    <a:srgbClr val="000000">
                      <a:alpha val="43137"/>
                    </a:srgbClr>
                  </a:outerShdw>
                </a:effectLst>
              </a:rPr>
              <a:t> Chart</a:t>
            </a:r>
            <a:endParaRPr lang="en-US" b="1" dirty="0">
              <a:effectLst>
                <a:outerShdw blurRad="38100" dist="38100" dir="2700000" algn="tl">
                  <a:srgbClr val="000000">
                    <a:alpha val="43137"/>
                  </a:srgbClr>
                </a:outerShdw>
              </a:effectLst>
            </a:endParaRPr>
          </a:p>
        </c:rich>
      </c:tx>
      <c:layout>
        <c:manualLayout>
          <c:xMode val="edge"/>
          <c:yMode val="edge"/>
          <c:x val="0.40851562499999994"/>
          <c:y val="0.25589234634794006"/>
        </c:manualLayout>
      </c:layout>
      <c:overlay val="1"/>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2925935039370065E-2"/>
          <c:y val="0.11836125678880026"/>
          <c:w val="0.91269131397637793"/>
          <c:h val="0.72045060241986003"/>
        </c:manualLayout>
      </c:layout>
      <c:barChart>
        <c:barDir val="bar"/>
        <c:grouping val="stacked"/>
        <c:varyColors val="0"/>
        <c:ser>
          <c:idx val="0"/>
          <c:order val="0"/>
          <c:tx>
            <c:strRef>
              <c:f>Sheet1!$B$1</c:f>
              <c:strCache>
                <c:ptCount val="1"/>
                <c:pt idx="0">
                  <c:v>P1</c:v>
                </c:pt>
              </c:strCache>
            </c:strRef>
          </c:tx>
          <c:spPr>
            <a:solidFill>
              <a:schemeClr val="accent1"/>
            </a:solidFill>
            <a:ln w="28575">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1"/>
                <c:pt idx="0">
                  <c:v>Time</c:v>
                </c:pt>
              </c:strCache>
            </c:strRef>
          </c:cat>
          <c:val>
            <c:numRef>
              <c:f>Sheet1!$B$2:$B$5</c:f>
              <c:numCache>
                <c:formatCode>General</c:formatCode>
                <c:ptCount val="4"/>
                <c:pt idx="0">
                  <c:v>5</c:v>
                </c:pt>
              </c:numCache>
            </c:numRef>
          </c:val>
          <c:extLst>
            <c:ext xmlns:c16="http://schemas.microsoft.com/office/drawing/2014/chart" uri="{C3380CC4-5D6E-409C-BE32-E72D297353CC}">
              <c16:uniqueId val="{00000000-07FA-40BC-834C-59118E96BF26}"/>
            </c:ext>
          </c:extLst>
        </c:ser>
        <c:ser>
          <c:idx val="1"/>
          <c:order val="1"/>
          <c:tx>
            <c:strRef>
              <c:f>Sheet1!$C$1</c:f>
              <c:strCache>
                <c:ptCount val="1"/>
                <c:pt idx="0">
                  <c:v>P2</c:v>
                </c:pt>
              </c:strCache>
            </c:strRef>
          </c:tx>
          <c:spPr>
            <a:solidFill>
              <a:schemeClr val="accent2"/>
            </a:solidFill>
            <a:ln w="28575">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1"/>
                <c:pt idx="0">
                  <c:v>Time</c:v>
                </c:pt>
              </c:strCache>
            </c:strRef>
          </c:cat>
          <c:val>
            <c:numRef>
              <c:f>Sheet1!$C$2:$C$5</c:f>
              <c:numCache>
                <c:formatCode>General</c:formatCode>
                <c:ptCount val="4"/>
                <c:pt idx="0">
                  <c:v>3</c:v>
                </c:pt>
              </c:numCache>
            </c:numRef>
          </c:val>
          <c:extLst>
            <c:ext xmlns:c16="http://schemas.microsoft.com/office/drawing/2014/chart" uri="{C3380CC4-5D6E-409C-BE32-E72D297353CC}">
              <c16:uniqueId val="{00000001-07FA-40BC-834C-59118E96BF26}"/>
            </c:ext>
          </c:extLst>
        </c:ser>
        <c:ser>
          <c:idx val="2"/>
          <c:order val="2"/>
          <c:tx>
            <c:strRef>
              <c:f>Sheet1!$D$1</c:f>
              <c:strCache>
                <c:ptCount val="1"/>
                <c:pt idx="0">
                  <c:v>P3</c:v>
                </c:pt>
              </c:strCache>
            </c:strRef>
          </c:tx>
          <c:spPr>
            <a:solidFill>
              <a:schemeClr val="accent3"/>
            </a:solidFill>
            <a:ln w="28575">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1"/>
                <c:pt idx="0">
                  <c:v>Time</c:v>
                </c:pt>
              </c:strCache>
            </c:strRef>
          </c:cat>
          <c:val>
            <c:numRef>
              <c:f>Sheet1!$D$2:$D$5</c:f>
              <c:numCache>
                <c:formatCode>General</c:formatCode>
                <c:ptCount val="4"/>
                <c:pt idx="0">
                  <c:v>5</c:v>
                </c:pt>
              </c:numCache>
            </c:numRef>
          </c:val>
          <c:extLst>
            <c:ext xmlns:c16="http://schemas.microsoft.com/office/drawing/2014/chart" uri="{C3380CC4-5D6E-409C-BE32-E72D297353CC}">
              <c16:uniqueId val="{00000002-07FA-40BC-834C-59118E96BF26}"/>
            </c:ext>
          </c:extLst>
        </c:ser>
        <c:ser>
          <c:idx val="3"/>
          <c:order val="3"/>
          <c:tx>
            <c:strRef>
              <c:f>Sheet1!$E$1</c:f>
              <c:strCache>
                <c:ptCount val="1"/>
                <c:pt idx="0">
                  <c:v>P4</c:v>
                </c:pt>
              </c:strCache>
            </c:strRef>
          </c:tx>
          <c:spPr>
            <a:solidFill>
              <a:schemeClr val="accent4"/>
            </a:solidFill>
            <a:ln w="28575">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1"/>
                <c:pt idx="0">
                  <c:v>Time</c:v>
                </c:pt>
              </c:strCache>
            </c:strRef>
          </c:cat>
          <c:val>
            <c:numRef>
              <c:f>Sheet1!$E$2:$E$5</c:f>
              <c:numCache>
                <c:formatCode>General</c:formatCode>
                <c:ptCount val="4"/>
                <c:pt idx="0">
                  <c:v>2</c:v>
                </c:pt>
              </c:numCache>
            </c:numRef>
          </c:val>
          <c:extLst>
            <c:ext xmlns:c16="http://schemas.microsoft.com/office/drawing/2014/chart" uri="{C3380CC4-5D6E-409C-BE32-E72D297353CC}">
              <c16:uniqueId val="{00000003-07FA-40BC-834C-59118E96BF26}"/>
            </c:ext>
          </c:extLst>
        </c:ser>
        <c:ser>
          <c:idx val="4"/>
          <c:order val="4"/>
          <c:tx>
            <c:strRef>
              <c:f>Sheet1!$F$1</c:f>
              <c:strCache>
                <c:ptCount val="1"/>
                <c:pt idx="0">
                  <c:v>P12</c:v>
                </c:pt>
              </c:strCache>
            </c:strRef>
          </c:tx>
          <c:spPr>
            <a:solidFill>
              <a:srgbClr val="92D050"/>
            </a:solidFill>
            <a:ln w="28575">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1"/>
                <c:pt idx="0">
                  <c:v>Time</c:v>
                </c:pt>
              </c:strCache>
            </c:strRef>
          </c:cat>
          <c:val>
            <c:numRef>
              <c:f>Sheet1!$F$2:$F$5</c:f>
              <c:numCache>
                <c:formatCode>General</c:formatCode>
                <c:ptCount val="4"/>
                <c:pt idx="0">
                  <c:v>5</c:v>
                </c:pt>
              </c:numCache>
            </c:numRef>
          </c:val>
          <c:extLst>
            <c:ext xmlns:c16="http://schemas.microsoft.com/office/drawing/2014/chart" uri="{C3380CC4-5D6E-409C-BE32-E72D297353CC}">
              <c16:uniqueId val="{00000004-07FA-40BC-834C-59118E96BF26}"/>
            </c:ext>
          </c:extLst>
        </c:ser>
        <c:ser>
          <c:idx val="5"/>
          <c:order val="5"/>
          <c:tx>
            <c:strRef>
              <c:f>Sheet1!$G$1</c:f>
              <c:strCache>
                <c:ptCount val="1"/>
                <c:pt idx="0">
                  <c:v>P32</c:v>
                </c:pt>
              </c:strCache>
            </c:strRef>
          </c:tx>
          <c:spPr>
            <a:solidFill>
              <a:schemeClr val="accent3"/>
            </a:solidFill>
            <a:ln w="28575">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1"/>
                <c:pt idx="0">
                  <c:v>Time</c:v>
                </c:pt>
              </c:strCache>
            </c:strRef>
          </c:cat>
          <c:val>
            <c:numRef>
              <c:f>Sheet1!$G$2:$G$5</c:f>
              <c:numCache>
                <c:formatCode>General</c:formatCode>
                <c:ptCount val="4"/>
                <c:pt idx="0">
                  <c:v>1</c:v>
                </c:pt>
              </c:numCache>
            </c:numRef>
          </c:val>
          <c:extLst>
            <c:ext xmlns:c16="http://schemas.microsoft.com/office/drawing/2014/chart" uri="{C3380CC4-5D6E-409C-BE32-E72D297353CC}">
              <c16:uniqueId val="{00000005-07FA-40BC-834C-59118E96BF26}"/>
            </c:ext>
          </c:extLst>
        </c:ser>
        <c:ser>
          <c:idx val="6"/>
          <c:order val="6"/>
          <c:tx>
            <c:strRef>
              <c:f>Sheet1!$H$1</c:f>
              <c:strCache>
                <c:ptCount val="1"/>
                <c:pt idx="0">
                  <c:v>P13</c:v>
                </c:pt>
              </c:strCache>
            </c:strRef>
          </c:tx>
          <c:spPr>
            <a:solidFill>
              <a:srgbClr val="92D050"/>
            </a:solidFill>
            <a:ln w="28575">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1"/>
                <c:pt idx="0">
                  <c:v>Time</c:v>
                </c:pt>
              </c:strCache>
            </c:strRef>
          </c:cat>
          <c:val>
            <c:numRef>
              <c:f>Sheet1!$H$2:$H$5</c:f>
              <c:numCache>
                <c:formatCode>General</c:formatCode>
                <c:ptCount val="4"/>
                <c:pt idx="0">
                  <c:v>5</c:v>
                </c:pt>
              </c:numCache>
            </c:numRef>
          </c:val>
          <c:extLst>
            <c:ext xmlns:c16="http://schemas.microsoft.com/office/drawing/2014/chart" uri="{C3380CC4-5D6E-409C-BE32-E72D297353CC}">
              <c16:uniqueId val="{00000006-07FA-40BC-834C-59118E96BF26}"/>
            </c:ext>
          </c:extLst>
        </c:ser>
        <c:ser>
          <c:idx val="7"/>
          <c:order val="7"/>
          <c:tx>
            <c:strRef>
              <c:f>Sheet1!$I$1</c:f>
              <c:strCache>
                <c:ptCount val="1"/>
                <c:pt idx="0">
                  <c:v>P14</c:v>
                </c:pt>
              </c:strCache>
            </c:strRef>
          </c:tx>
          <c:spPr>
            <a:solidFill>
              <a:srgbClr val="92D050"/>
            </a:solidFill>
            <a:ln w="28575">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1"/>
                <c:pt idx="0">
                  <c:v>Time</c:v>
                </c:pt>
              </c:strCache>
            </c:strRef>
          </c:cat>
          <c:val>
            <c:numRef>
              <c:f>Sheet1!$I$2:$I$5</c:f>
              <c:numCache>
                <c:formatCode>General</c:formatCode>
                <c:ptCount val="4"/>
                <c:pt idx="0">
                  <c:v>5</c:v>
                </c:pt>
              </c:numCache>
            </c:numRef>
          </c:val>
          <c:extLst>
            <c:ext xmlns:c16="http://schemas.microsoft.com/office/drawing/2014/chart" uri="{C3380CC4-5D6E-409C-BE32-E72D297353CC}">
              <c16:uniqueId val="{00000007-07FA-40BC-834C-59118E96BF26}"/>
            </c:ext>
          </c:extLst>
        </c:ser>
        <c:ser>
          <c:idx val="8"/>
          <c:order val="8"/>
          <c:tx>
            <c:strRef>
              <c:f>Sheet1!$J$1</c:f>
              <c:strCache>
                <c:ptCount val="1"/>
                <c:pt idx="0">
                  <c:v>P15</c:v>
                </c:pt>
              </c:strCache>
            </c:strRef>
          </c:tx>
          <c:spPr>
            <a:solidFill>
              <a:srgbClr val="92D050"/>
            </a:solidFill>
            <a:ln w="28575">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1"/>
                <c:pt idx="0">
                  <c:v>Time</c:v>
                </c:pt>
              </c:strCache>
            </c:strRef>
          </c:cat>
          <c:val>
            <c:numRef>
              <c:f>Sheet1!$J$2:$J$5</c:f>
              <c:numCache>
                <c:formatCode>General</c:formatCode>
                <c:ptCount val="4"/>
                <c:pt idx="0">
                  <c:v>1</c:v>
                </c:pt>
              </c:numCache>
            </c:numRef>
          </c:val>
          <c:extLst>
            <c:ext xmlns:c16="http://schemas.microsoft.com/office/drawing/2014/chart" uri="{C3380CC4-5D6E-409C-BE32-E72D297353CC}">
              <c16:uniqueId val="{00000008-07FA-40BC-834C-59118E96BF26}"/>
            </c:ext>
          </c:extLst>
        </c:ser>
        <c:ser>
          <c:idx val="9"/>
          <c:order val="9"/>
          <c:tx>
            <c:strRef>
              <c:f>Sheet1!$K$1</c:f>
              <c:strCache>
                <c:ptCount val="1"/>
                <c:pt idx="0">
                  <c:v>P16</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1"/>
                <c:pt idx="0">
                  <c:v>Time</c:v>
                </c:pt>
              </c:strCache>
            </c:strRef>
          </c:cat>
          <c:val>
            <c:numRef>
              <c:f>Sheet1!$K$2:$K$5</c:f>
              <c:numCache>
                <c:formatCode>General</c:formatCode>
                <c:ptCount val="4"/>
              </c:numCache>
            </c:numRef>
          </c:val>
          <c:extLst>
            <c:ext xmlns:c16="http://schemas.microsoft.com/office/drawing/2014/chart" uri="{C3380CC4-5D6E-409C-BE32-E72D297353CC}">
              <c16:uniqueId val="{00000009-07FA-40BC-834C-59118E96BF26}"/>
            </c:ext>
          </c:extLst>
        </c:ser>
        <c:dLbls>
          <c:showLegendKey val="0"/>
          <c:showVal val="1"/>
          <c:showCatName val="0"/>
          <c:showSerName val="0"/>
          <c:showPercent val="0"/>
          <c:showBubbleSize val="0"/>
        </c:dLbls>
        <c:gapWidth val="75"/>
        <c:overlap val="100"/>
        <c:axId val="1791181664"/>
        <c:axId val="1926118432"/>
      </c:barChart>
      <c:valAx>
        <c:axId val="1926118432"/>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91181664"/>
        <c:crosses val="max"/>
        <c:crossBetween val="between"/>
      </c:valAx>
      <c:catAx>
        <c:axId val="17911816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6118432"/>
        <c:auto val="1"/>
        <c:lblAlgn val="ctr"/>
        <c:lblOffset val="100"/>
        <c:noMultiLvlLbl val="0"/>
      </c:catAx>
      <c:spPr>
        <a:noFill/>
        <a:ln>
          <a:solidFill>
            <a:schemeClr val="bg1">
              <a:alpha val="0"/>
            </a:schemeClr>
          </a:solidFill>
        </a:ln>
        <a:effectLst/>
      </c:spPr>
    </c:plotArea>
    <c:legend>
      <c:legendPos val="b"/>
      <c:legendEntry>
        <c:idx val="4"/>
        <c:delete val="1"/>
      </c:legendEntry>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3-05-22T22:22:45.043" idx="1">
    <p:pos x="6562" y="2694"/>
    <p:text/>
    <p:extLst>
      <p:ext uri="{C676402C-5697-4E1C-873F-D02D1690AC5C}">
        <p15:threadingInfo xmlns:p15="http://schemas.microsoft.com/office/powerpoint/2012/main" timeZoneBias="-330"/>
      </p:ext>
    </p:extLst>
  </p:cm>
</p:cmLst>
</file>

<file path=ppt/drawings/drawing1.xml><?xml version="1.0" encoding="utf-8"?>
<c:userShapes xmlns:c="http://schemas.openxmlformats.org/drawingml/2006/chart">
  <cdr:relSizeAnchor xmlns:cdr="http://schemas.openxmlformats.org/drawingml/2006/chartDrawing">
    <cdr:from>
      <cdr:x>0.44375</cdr:x>
      <cdr:y>0.30834</cdr:y>
    </cdr:from>
    <cdr:to>
      <cdr:x>0.55625</cdr:x>
      <cdr:y>0.69166</cdr:y>
    </cdr:to>
    <cdr:sp macro="" textlink="">
      <cdr:nvSpPr>
        <cdr:cNvPr id="2" name="TextBox 1">
          <a:extLst xmlns:a="http://schemas.openxmlformats.org/drawingml/2006/main">
            <a:ext uri="{FF2B5EF4-FFF2-40B4-BE49-F238E27FC236}">
              <a16:creationId xmlns:a16="http://schemas.microsoft.com/office/drawing/2014/main" id="{20F59666-9A42-4E61-91E8-C253FB430CC6}"/>
            </a:ext>
          </a:extLst>
        </cdr:cNvPr>
        <cdr:cNvSpPr txBox="1"/>
      </cdr:nvSpPr>
      <cdr:spPr>
        <a:xfrm xmlns:a="http://schemas.openxmlformats.org/drawingml/2006/main">
          <a:off x="3606800" y="735541"/>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0.41211</cdr:x>
      <cdr:y>0.32919</cdr:y>
    </cdr:from>
    <cdr:to>
      <cdr:x>0.50703</cdr:x>
      <cdr:y>0.48492</cdr:y>
    </cdr:to>
    <cdr:sp macro="" textlink="">
      <cdr:nvSpPr>
        <cdr:cNvPr id="3" name="TextBox 2">
          <a:extLst xmlns:a="http://schemas.openxmlformats.org/drawingml/2006/main">
            <a:ext uri="{FF2B5EF4-FFF2-40B4-BE49-F238E27FC236}">
              <a16:creationId xmlns:a16="http://schemas.microsoft.com/office/drawing/2014/main" id="{EB819915-1828-457D-A2AA-794588F1D0A2}"/>
            </a:ext>
          </a:extLst>
        </cdr:cNvPr>
        <cdr:cNvSpPr txBox="1"/>
      </cdr:nvSpPr>
      <cdr:spPr>
        <a:xfrm xmlns:a="http://schemas.openxmlformats.org/drawingml/2006/main">
          <a:off x="3349625" y="785283"/>
          <a:ext cx="771525" cy="3714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5ED4-F552-474D-AF73-4B09DE0A25AD}"/>
              </a:ext>
            </a:extLst>
          </p:cNvPr>
          <p:cNvSpPr>
            <a:spLocks noGrp="1"/>
          </p:cNvSpPr>
          <p:nvPr>
            <p:ph type="ctrTitle"/>
          </p:nvPr>
        </p:nvSpPr>
        <p:spPr>
          <a:xfrm>
            <a:off x="1876424" y="2698375"/>
            <a:ext cx="8791575" cy="811587"/>
          </a:xfrm>
          <a:ln>
            <a:solidFill>
              <a:schemeClr val="bg1"/>
            </a:solidFill>
          </a:ln>
          <a:effectLst>
            <a:outerShdw blurRad="50800" dist="38100" dir="16200000" rotWithShape="0">
              <a:prstClr val="black">
                <a:alpha val="40000"/>
              </a:prstClr>
            </a:outerShdw>
          </a:effectLst>
        </p:spPr>
        <p:txBody>
          <a:bodyPr/>
          <a:lstStyle/>
          <a:p>
            <a:r>
              <a:rPr lang="en-US" b="1" spc="300" dirty="0">
                <a:effectLst>
                  <a:outerShdw blurRad="38100" dist="38100" dir="2700000" algn="tl">
                    <a:srgbClr val="000000">
                      <a:alpha val="43137"/>
                    </a:srgbClr>
                  </a:outerShdw>
                </a:effectLst>
              </a:rPr>
              <a:t>Round Robin  SCHEDULING</a:t>
            </a:r>
          </a:p>
        </p:txBody>
      </p:sp>
      <p:sp>
        <p:nvSpPr>
          <p:cNvPr id="3" name="Subtitle 2">
            <a:extLst>
              <a:ext uri="{FF2B5EF4-FFF2-40B4-BE49-F238E27FC236}">
                <a16:creationId xmlns:a16="http://schemas.microsoft.com/office/drawing/2014/main" id="{1AD6A877-53A5-4A60-9662-4E419719B0A1}"/>
              </a:ext>
            </a:extLst>
          </p:cNvPr>
          <p:cNvSpPr>
            <a:spLocks noGrp="1"/>
          </p:cNvSpPr>
          <p:nvPr>
            <p:ph type="subTitle" idx="1"/>
          </p:nvPr>
        </p:nvSpPr>
        <p:spPr/>
        <p:txBody>
          <a:bodyPr/>
          <a:lstStyle/>
          <a:p>
            <a:r>
              <a:rPr lang="en-US" b="1" dirty="0">
                <a:effectLst>
                  <a:outerShdw blurRad="38100" dist="38100" dir="2700000" algn="tl">
                    <a:srgbClr val="000000">
                      <a:alpha val="43137"/>
                    </a:srgbClr>
                  </a:outerShdw>
                </a:effectLst>
              </a:rPr>
              <a:t>Group-06</a:t>
            </a:r>
          </a:p>
        </p:txBody>
      </p:sp>
    </p:spTree>
    <p:extLst>
      <p:ext uri="{BB962C8B-B14F-4D97-AF65-F5344CB8AC3E}">
        <p14:creationId xmlns:p14="http://schemas.microsoft.com/office/powerpoint/2010/main" val="16576691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6BAF-799F-4B15-AA59-E426F8F219E6}"/>
              </a:ext>
            </a:extLst>
          </p:cNvPr>
          <p:cNvSpPr>
            <a:spLocks noGrp="1"/>
          </p:cNvSpPr>
          <p:nvPr>
            <p:ph type="title"/>
          </p:nvPr>
        </p:nvSpPr>
        <p:spPr>
          <a:xfrm>
            <a:off x="1141413" y="618518"/>
            <a:ext cx="4192587" cy="1165458"/>
          </a:xfrm>
          <a:ln>
            <a:solidFill>
              <a:schemeClr val="bg1"/>
            </a:solidFill>
          </a:ln>
          <a:effectLst>
            <a:outerShdw blurRad="50800" dist="38100" dir="16200000" rotWithShape="0">
              <a:prstClr val="black">
                <a:alpha val="40000"/>
              </a:prstClr>
            </a:outerShdw>
          </a:effectLst>
        </p:spPr>
        <p:txBody>
          <a:bodyPr/>
          <a:lstStyle/>
          <a:p>
            <a:r>
              <a:rPr lang="en-US" b="1" dirty="0">
                <a:effectLst>
                  <a:outerShdw blurRad="38100" dist="38100" dir="2700000" algn="tl">
                    <a:srgbClr val="000000">
                      <a:alpha val="43137"/>
                    </a:srgbClr>
                  </a:outerShdw>
                </a:effectLst>
              </a:rPr>
              <a:t>Group Members</a:t>
            </a:r>
          </a:p>
        </p:txBody>
      </p:sp>
      <p:sp>
        <p:nvSpPr>
          <p:cNvPr id="3" name="Content Placeholder 2">
            <a:extLst>
              <a:ext uri="{FF2B5EF4-FFF2-40B4-BE49-F238E27FC236}">
                <a16:creationId xmlns:a16="http://schemas.microsoft.com/office/drawing/2014/main" id="{5EF61375-0E7E-49F2-968C-14E4A7CC8CE4}"/>
              </a:ext>
            </a:extLst>
          </p:cNvPr>
          <p:cNvSpPr>
            <a:spLocks noGrp="1"/>
          </p:cNvSpPr>
          <p:nvPr>
            <p:ph idx="1"/>
          </p:nvPr>
        </p:nvSpPr>
        <p:spPr>
          <a:xfrm>
            <a:off x="1141412" y="2249486"/>
            <a:ext cx="9905999" cy="4199439"/>
          </a:xfrm>
        </p:spPr>
        <p:txBody>
          <a:bodyPr/>
          <a:lstStyle/>
          <a:p>
            <a:r>
              <a:rPr lang="en-US" sz="2000" b="1" dirty="0">
                <a:effectLst>
                  <a:outerShdw blurRad="38100" dist="38100" dir="2700000" algn="tl">
                    <a:srgbClr val="000000">
                      <a:alpha val="43137"/>
                    </a:srgbClr>
                  </a:outerShdw>
                </a:effectLst>
              </a:rPr>
              <a:t>EUSL/TC/IS/2019/COM/63</a:t>
            </a:r>
          </a:p>
          <a:p>
            <a:r>
              <a:rPr lang="en-US" sz="2000" b="1" dirty="0">
                <a:effectLst>
                  <a:outerShdw blurRad="38100" dist="38100" dir="2700000" algn="tl">
                    <a:srgbClr val="000000">
                      <a:alpha val="43137"/>
                    </a:srgbClr>
                  </a:outerShdw>
                </a:effectLst>
              </a:rPr>
              <a:t>EUSL/TC/IS/2019/COM/25</a:t>
            </a:r>
          </a:p>
          <a:p>
            <a:r>
              <a:rPr lang="en-US" sz="2000" b="1" dirty="0">
                <a:effectLst>
                  <a:outerShdw blurRad="38100" dist="38100" dir="2700000" algn="tl">
                    <a:srgbClr val="000000">
                      <a:alpha val="43137"/>
                    </a:srgbClr>
                  </a:outerShdw>
                </a:effectLst>
              </a:rPr>
              <a:t>EUSL/TC/IS/2019/COM/35</a:t>
            </a:r>
          </a:p>
          <a:p>
            <a:r>
              <a:rPr lang="en-US" sz="2000" b="1" dirty="0">
                <a:effectLst>
                  <a:outerShdw blurRad="38100" dist="38100" dir="2700000" algn="tl">
                    <a:srgbClr val="000000">
                      <a:alpha val="43137"/>
                    </a:srgbClr>
                  </a:outerShdw>
                </a:effectLst>
              </a:rPr>
              <a:t>EUSL/TC/IS/2019/COM/40</a:t>
            </a:r>
          </a:p>
          <a:p>
            <a:r>
              <a:rPr lang="en-US" sz="2000" b="1" dirty="0">
                <a:effectLst>
                  <a:outerShdw blurRad="38100" dist="38100" dir="2700000" algn="tl">
                    <a:srgbClr val="000000">
                      <a:alpha val="43137"/>
                    </a:srgbClr>
                  </a:outerShdw>
                </a:effectLst>
              </a:rPr>
              <a:t>EUSL/TC/IS/2019/COM/53</a:t>
            </a:r>
          </a:p>
          <a:p>
            <a:r>
              <a:rPr lang="en-US" sz="2000" b="1" dirty="0">
                <a:effectLst>
                  <a:outerShdw blurRad="38100" dist="38100" dir="2700000" algn="tl">
                    <a:srgbClr val="000000">
                      <a:alpha val="43137"/>
                    </a:srgbClr>
                  </a:outerShdw>
                </a:effectLst>
              </a:rPr>
              <a:t>EUSL/TC/IS/2019/COM/92</a:t>
            </a:r>
          </a:p>
          <a:p>
            <a:r>
              <a:rPr lang="en-US" sz="2000" b="1" dirty="0">
                <a:effectLst>
                  <a:outerShdw blurRad="38100" dist="38100" dir="2700000" algn="tl">
                    <a:srgbClr val="000000">
                      <a:alpha val="43137"/>
                    </a:srgbClr>
                  </a:outerShdw>
                </a:effectLst>
              </a:rPr>
              <a:t>EUSL/TC/IS/2019/COM/109</a:t>
            </a:r>
          </a:p>
          <a:p>
            <a:endParaRPr lang="en-US" sz="2000" dirty="0"/>
          </a:p>
          <a:p>
            <a:endParaRPr lang="en-US" dirty="0"/>
          </a:p>
          <a:p>
            <a:endParaRPr lang="en-US" dirty="0"/>
          </a:p>
        </p:txBody>
      </p:sp>
    </p:spTree>
    <p:extLst>
      <p:ext uri="{BB962C8B-B14F-4D97-AF65-F5344CB8AC3E}">
        <p14:creationId xmlns:p14="http://schemas.microsoft.com/office/powerpoint/2010/main" val="402253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BD1E03-968B-4B78-94E2-A50F134AABA3}"/>
              </a:ext>
            </a:extLst>
          </p:cNvPr>
          <p:cNvSpPr txBox="1"/>
          <p:nvPr/>
        </p:nvSpPr>
        <p:spPr>
          <a:xfrm>
            <a:off x="2598820" y="2705725"/>
            <a:ext cx="7379369" cy="1446550"/>
          </a:xfrm>
          <a:prstGeom prst="rect">
            <a:avLst/>
          </a:prstGeom>
          <a:noFill/>
        </p:spPr>
        <p:txBody>
          <a:bodyPr wrap="square" rtlCol="0">
            <a:spAutoFit/>
          </a:bodyPr>
          <a:lstStyle/>
          <a:p>
            <a:r>
              <a:rPr lang="en-US" sz="88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72773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64CD-52B5-4E66-945E-B110201FA66E}"/>
              </a:ext>
            </a:extLst>
          </p:cNvPr>
          <p:cNvSpPr>
            <a:spLocks noGrp="1"/>
          </p:cNvSpPr>
          <p:nvPr>
            <p:ph type="title"/>
          </p:nvPr>
        </p:nvSpPr>
        <p:spPr>
          <a:xfrm>
            <a:off x="1141413" y="717176"/>
            <a:ext cx="4362916" cy="788895"/>
          </a:xfrm>
          <a:ln>
            <a:solidFill>
              <a:schemeClr val="bg1"/>
            </a:solidFill>
          </a:ln>
          <a:effectLst>
            <a:outerShdw blurRad="50800" dist="38100" dir="16200000" rotWithShape="0">
              <a:prstClr val="black">
                <a:alpha val="40000"/>
              </a:prstClr>
            </a:outerShdw>
          </a:effectLst>
        </p:spPr>
        <p:txBody>
          <a:bodyPr/>
          <a:lstStyle/>
          <a:p>
            <a:r>
              <a:rPr lang="en-US" b="1" spc="600"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13EC0781-9654-4AF4-BBF9-DB16E6BCE300}"/>
              </a:ext>
            </a:extLst>
          </p:cNvPr>
          <p:cNvSpPr>
            <a:spLocks noGrp="1"/>
          </p:cNvSpPr>
          <p:nvPr>
            <p:ph idx="1"/>
          </p:nvPr>
        </p:nvSpPr>
        <p:spPr>
          <a:ln>
            <a:solidFill>
              <a:schemeClr val="bg1"/>
            </a:solidFill>
          </a:ln>
          <a:effectLst>
            <a:outerShdw blurRad="63500" sx="102000" sy="102000" algn="ctr" rotWithShape="0">
              <a:prstClr val="black">
                <a:alpha val="40000"/>
              </a:prstClr>
            </a:outerShdw>
          </a:effectLst>
        </p:spPr>
        <p:txBody>
          <a:bodyPr>
            <a:normAutofit lnSpcReduction="10000"/>
          </a:bodyPr>
          <a:lstStyle/>
          <a:p>
            <a:pPr marL="0" indent="0">
              <a:buNone/>
            </a:pPr>
            <a:r>
              <a:rPr lang="en-US" b="1" dirty="0">
                <a:effectLst>
                  <a:outerShdw blurRad="38100" dist="38100" dir="2700000" algn="tl">
                    <a:srgbClr val="000000">
                      <a:alpha val="43137"/>
                    </a:srgbClr>
                  </a:outerShdw>
                </a:effectLst>
              </a:rPr>
              <a:t>Round-robin CPU scheduling is a popular algorithm used in operating systems to manage the execution of processes. It is a preemptive scheduling algorithm that assigns a fixed time slice, known as a time quantum, to each process in a circular queue. The algorithm ensures fairness by giving each process an equal amount of CPU time, allowing for efficient sharing of system resources. With its emphasis on fairness and responsiveness, round-robin scheduling plays a crucial role in achieving efficient CPU utilization and maintaining system performance in modern operating systems.</a:t>
            </a:r>
          </a:p>
        </p:txBody>
      </p:sp>
    </p:spTree>
    <p:extLst>
      <p:ext uri="{BB962C8B-B14F-4D97-AF65-F5344CB8AC3E}">
        <p14:creationId xmlns:p14="http://schemas.microsoft.com/office/powerpoint/2010/main" val="2338249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7A33A-4CC2-447F-B42C-F70DE64F1492}"/>
              </a:ext>
            </a:extLst>
          </p:cNvPr>
          <p:cNvSpPr>
            <a:spLocks noGrp="1"/>
          </p:cNvSpPr>
          <p:nvPr>
            <p:ph type="title"/>
          </p:nvPr>
        </p:nvSpPr>
        <p:spPr>
          <a:xfrm>
            <a:off x="908330" y="618517"/>
            <a:ext cx="6738563" cy="968235"/>
          </a:xfrm>
          <a:ln>
            <a:solidFill>
              <a:schemeClr val="bg1"/>
            </a:solidFill>
          </a:ln>
          <a:effectLst>
            <a:outerShdw blurRad="50800" dist="38100" dir="16200000" rotWithShape="0">
              <a:prstClr val="black">
                <a:alpha val="40000"/>
              </a:prstClr>
            </a:outerShdw>
          </a:effectLst>
        </p:spPr>
        <p:txBody>
          <a:bodyPr/>
          <a:lstStyle/>
          <a:p>
            <a:r>
              <a:rPr lang="en-US" b="1" spc="300" dirty="0">
                <a:effectLst>
                  <a:outerShdw blurRad="38100" dist="38100" dir="2700000" algn="tl">
                    <a:srgbClr val="000000">
                      <a:alpha val="43137"/>
                    </a:srgbClr>
                  </a:outerShdw>
                </a:effectLst>
              </a:rPr>
              <a:t>How Round Robin Works</a:t>
            </a:r>
          </a:p>
        </p:txBody>
      </p:sp>
      <p:sp>
        <p:nvSpPr>
          <p:cNvPr id="3" name="Content Placeholder 2">
            <a:extLst>
              <a:ext uri="{FF2B5EF4-FFF2-40B4-BE49-F238E27FC236}">
                <a16:creationId xmlns:a16="http://schemas.microsoft.com/office/drawing/2014/main" id="{8FA62DF1-8A59-4EA2-AD36-FF8BD54D9446}"/>
              </a:ext>
            </a:extLst>
          </p:cNvPr>
          <p:cNvSpPr>
            <a:spLocks noGrp="1"/>
          </p:cNvSpPr>
          <p:nvPr>
            <p:ph idx="1"/>
          </p:nvPr>
        </p:nvSpPr>
        <p:spPr>
          <a:xfrm>
            <a:off x="908330" y="1711603"/>
            <a:ext cx="9905999" cy="4429219"/>
          </a:xfrm>
          <a:ln>
            <a:solidFill>
              <a:schemeClr val="bg1"/>
            </a:solidFill>
          </a:ln>
          <a:effectLst>
            <a:outerShdw blurRad="50800" dist="38100" dir="16200000" rotWithShape="0">
              <a:prstClr val="black">
                <a:alpha val="40000"/>
              </a:prstClr>
            </a:outerShdw>
          </a:effectLst>
        </p:spPr>
        <p:txBody>
          <a:bodyPr>
            <a:noAutofit/>
          </a:bodyPr>
          <a:lstStyle/>
          <a:p>
            <a:pPr marL="0" indent="0">
              <a:buNone/>
            </a:pPr>
            <a:r>
              <a:rPr lang="en-US" sz="2000" b="1" dirty="0"/>
              <a:t>All the processes are added to the ready queue.</a:t>
            </a:r>
          </a:p>
          <a:p>
            <a:pPr marL="0" indent="0">
              <a:buNone/>
            </a:pPr>
            <a:r>
              <a:rPr lang="en-US" sz="2000" b="1" dirty="0"/>
              <a:t>At first, The burst time of every process is compared to the time quantum of the CPU.</a:t>
            </a:r>
          </a:p>
          <a:p>
            <a:pPr marL="0" indent="0">
              <a:buNone/>
            </a:pPr>
            <a:r>
              <a:rPr lang="en-US" sz="2000" b="1" dirty="0"/>
              <a:t>If the burst time of the process is less than or equal to the time quantum in the round-robin scheduling algorithm, the process is executed to its burst time.</a:t>
            </a:r>
          </a:p>
          <a:p>
            <a:pPr marL="0" indent="0">
              <a:buNone/>
            </a:pPr>
            <a:r>
              <a:rPr lang="en-US" sz="2000" b="1" dirty="0"/>
              <a:t>If the burst time of the process is greater than the time quantum, the process is executed up to the time quantum (TQ).</a:t>
            </a:r>
          </a:p>
          <a:p>
            <a:pPr marL="0" indent="0">
              <a:buNone/>
            </a:pPr>
            <a:r>
              <a:rPr lang="en-US" sz="2000" b="1" dirty="0"/>
              <a:t>When the time quantum expires, it checks if the process is executed completely or not.</a:t>
            </a:r>
          </a:p>
          <a:p>
            <a:pPr marL="0" indent="0">
              <a:buNone/>
            </a:pPr>
            <a:r>
              <a:rPr lang="en-US" sz="2000" b="1" dirty="0"/>
              <a:t>On completion, the process terminates. Else, it goes back again to the ready state.</a:t>
            </a:r>
          </a:p>
        </p:txBody>
      </p:sp>
    </p:spTree>
    <p:extLst>
      <p:ext uri="{BB962C8B-B14F-4D97-AF65-F5344CB8AC3E}">
        <p14:creationId xmlns:p14="http://schemas.microsoft.com/office/powerpoint/2010/main" val="1962005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F42A-26A3-4B3A-B1E4-7423B4C3AE81}"/>
              </a:ext>
            </a:extLst>
          </p:cNvPr>
          <p:cNvSpPr>
            <a:spLocks noGrp="1"/>
          </p:cNvSpPr>
          <p:nvPr>
            <p:ph type="title"/>
          </p:nvPr>
        </p:nvSpPr>
        <p:spPr>
          <a:xfrm>
            <a:off x="1141412" y="663364"/>
            <a:ext cx="4246375" cy="806870"/>
          </a:xfrm>
          <a:ln>
            <a:solidFill>
              <a:schemeClr val="bg1"/>
            </a:solidFill>
          </a:ln>
          <a:effectLst>
            <a:outerShdw blurRad="50800" dist="38100" dir="16200000" rotWithShape="0">
              <a:prstClr val="black">
                <a:alpha val="40000"/>
              </a:prstClr>
            </a:outerShdw>
          </a:effectLst>
        </p:spPr>
        <p:txBody>
          <a:bodyPr/>
          <a:lstStyle/>
          <a:p>
            <a:r>
              <a:rPr lang="en-US" b="1" spc="300" dirty="0">
                <a:effectLst>
                  <a:outerShdw blurRad="38100" dist="38100" dir="2700000" algn="tl">
                    <a:srgbClr val="000000">
                      <a:alpha val="43137"/>
                    </a:srgbClr>
                  </a:outerShdw>
                </a:effectLst>
              </a:rPr>
              <a:t>Small example</a:t>
            </a:r>
          </a:p>
        </p:txBody>
      </p:sp>
      <p:graphicFrame>
        <p:nvGraphicFramePr>
          <p:cNvPr id="4" name="Table 4">
            <a:extLst>
              <a:ext uri="{FF2B5EF4-FFF2-40B4-BE49-F238E27FC236}">
                <a16:creationId xmlns:a16="http://schemas.microsoft.com/office/drawing/2014/main" id="{8B22F35D-5D7F-444C-9459-D9A5EB602213}"/>
              </a:ext>
            </a:extLst>
          </p:cNvPr>
          <p:cNvGraphicFramePr>
            <a:graphicFrameLocks noGrp="1"/>
          </p:cNvGraphicFramePr>
          <p:nvPr>
            <p:ph idx="1"/>
            <p:extLst>
              <p:ext uri="{D42A27DB-BD31-4B8C-83A1-F6EECF244321}">
                <p14:modId xmlns:p14="http://schemas.microsoft.com/office/powerpoint/2010/main" val="337732606"/>
              </p:ext>
            </p:extLst>
          </p:nvPr>
        </p:nvGraphicFramePr>
        <p:xfrm>
          <a:off x="817563" y="1839913"/>
          <a:ext cx="9906000" cy="184912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510858113"/>
                    </a:ext>
                  </a:extLst>
                </a:gridCol>
                <a:gridCol w="1981200">
                  <a:extLst>
                    <a:ext uri="{9D8B030D-6E8A-4147-A177-3AD203B41FA5}">
                      <a16:colId xmlns:a16="http://schemas.microsoft.com/office/drawing/2014/main" val="1294652534"/>
                    </a:ext>
                  </a:extLst>
                </a:gridCol>
                <a:gridCol w="1981200">
                  <a:extLst>
                    <a:ext uri="{9D8B030D-6E8A-4147-A177-3AD203B41FA5}">
                      <a16:colId xmlns:a16="http://schemas.microsoft.com/office/drawing/2014/main" val="1305366383"/>
                    </a:ext>
                  </a:extLst>
                </a:gridCol>
                <a:gridCol w="1981200">
                  <a:extLst>
                    <a:ext uri="{9D8B030D-6E8A-4147-A177-3AD203B41FA5}">
                      <a16:colId xmlns:a16="http://schemas.microsoft.com/office/drawing/2014/main" val="1555055091"/>
                    </a:ext>
                  </a:extLst>
                </a:gridCol>
                <a:gridCol w="1981200">
                  <a:extLst>
                    <a:ext uri="{9D8B030D-6E8A-4147-A177-3AD203B41FA5}">
                      <a16:colId xmlns:a16="http://schemas.microsoft.com/office/drawing/2014/main" val="3960542117"/>
                    </a:ext>
                  </a:extLst>
                </a:gridCol>
              </a:tblGrid>
              <a:tr h="370840">
                <a:tc>
                  <a:txBody>
                    <a:bodyPr/>
                    <a:lstStyle/>
                    <a:p>
                      <a:r>
                        <a:rPr lang="en-US" dirty="0">
                          <a:solidFill>
                            <a:schemeClr val="bg1"/>
                          </a:solidFill>
                        </a:rPr>
                        <a:t>Process ID</a:t>
                      </a:r>
                    </a:p>
                  </a:txBody>
                  <a:tcPr/>
                </a:tc>
                <a:tc>
                  <a:txBody>
                    <a:bodyPr/>
                    <a:lstStyle/>
                    <a:p>
                      <a:r>
                        <a:rPr lang="en-US" dirty="0">
                          <a:solidFill>
                            <a:schemeClr val="bg1"/>
                          </a:solidFill>
                        </a:rPr>
                        <a:t>BT</a:t>
                      </a:r>
                    </a:p>
                  </a:txBody>
                  <a:tcPr/>
                </a:tc>
                <a:tc>
                  <a:txBody>
                    <a:bodyPr/>
                    <a:lstStyle/>
                    <a:p>
                      <a:r>
                        <a:rPr lang="en-US" dirty="0">
                          <a:solidFill>
                            <a:schemeClr val="bg1"/>
                          </a:solidFill>
                        </a:rPr>
                        <a:t>CT</a:t>
                      </a:r>
                    </a:p>
                  </a:txBody>
                  <a:tcPr/>
                </a:tc>
                <a:tc>
                  <a:txBody>
                    <a:bodyPr/>
                    <a:lstStyle/>
                    <a:p>
                      <a:r>
                        <a:rPr lang="en-US" dirty="0">
                          <a:solidFill>
                            <a:schemeClr val="bg1"/>
                          </a:solidFill>
                        </a:rPr>
                        <a:t>TAT</a:t>
                      </a:r>
                    </a:p>
                  </a:txBody>
                  <a:tcPr/>
                </a:tc>
                <a:tc>
                  <a:txBody>
                    <a:bodyPr/>
                    <a:lstStyle/>
                    <a:p>
                      <a:r>
                        <a:rPr lang="en-US" dirty="0">
                          <a:solidFill>
                            <a:schemeClr val="bg1"/>
                          </a:solidFill>
                        </a:rPr>
                        <a:t>WT</a:t>
                      </a:r>
                    </a:p>
                  </a:txBody>
                  <a:tcPr/>
                </a:tc>
                <a:extLst>
                  <a:ext uri="{0D108BD9-81ED-4DB2-BD59-A6C34878D82A}">
                    <a16:rowId xmlns:a16="http://schemas.microsoft.com/office/drawing/2014/main" val="17018549"/>
                  </a:ext>
                </a:extLst>
              </a:tr>
              <a:tr h="370840">
                <a:tc>
                  <a:txBody>
                    <a:bodyPr/>
                    <a:lstStyle/>
                    <a:p>
                      <a:r>
                        <a:rPr lang="en-US" b="1" dirty="0">
                          <a:solidFill>
                            <a:schemeClr val="bg1"/>
                          </a:solidFill>
                        </a:rPr>
                        <a:t>P1</a:t>
                      </a:r>
                    </a:p>
                  </a:txBody>
                  <a:tcPr/>
                </a:tc>
                <a:tc>
                  <a:txBody>
                    <a:bodyPr/>
                    <a:lstStyle/>
                    <a:p>
                      <a:r>
                        <a:rPr lang="en-US" dirty="0"/>
                        <a:t>21</a:t>
                      </a:r>
                    </a:p>
                  </a:txBody>
                  <a:tcPr/>
                </a:tc>
                <a:tc>
                  <a:txBody>
                    <a:bodyPr/>
                    <a:lstStyle/>
                    <a:p>
                      <a:r>
                        <a:rPr lang="en-US" dirty="0"/>
                        <a:t>32</a:t>
                      </a:r>
                    </a:p>
                  </a:txBody>
                  <a:tcPr/>
                </a:tc>
                <a:tc>
                  <a:txBody>
                    <a:bodyPr/>
                    <a:lstStyle/>
                    <a:p>
                      <a:r>
                        <a:rPr lang="en-US" dirty="0"/>
                        <a:t>32</a:t>
                      </a:r>
                    </a:p>
                  </a:txBody>
                  <a:tcPr/>
                </a:tc>
                <a:tc>
                  <a:txBody>
                    <a:bodyPr/>
                    <a:lstStyle/>
                    <a:p>
                      <a:r>
                        <a:rPr lang="en-US" dirty="0"/>
                        <a:t>11</a:t>
                      </a:r>
                    </a:p>
                  </a:txBody>
                  <a:tcPr/>
                </a:tc>
                <a:extLst>
                  <a:ext uri="{0D108BD9-81ED-4DB2-BD59-A6C34878D82A}">
                    <a16:rowId xmlns:a16="http://schemas.microsoft.com/office/drawing/2014/main" val="2037826327"/>
                  </a:ext>
                </a:extLst>
              </a:tr>
              <a:tr h="370840">
                <a:tc>
                  <a:txBody>
                    <a:bodyPr/>
                    <a:lstStyle/>
                    <a:p>
                      <a:r>
                        <a:rPr lang="en-US" b="1" dirty="0">
                          <a:solidFill>
                            <a:schemeClr val="bg1"/>
                          </a:solidFill>
                        </a:rPr>
                        <a:t>P2</a:t>
                      </a:r>
                    </a:p>
                  </a:txBody>
                  <a:tcPr/>
                </a:tc>
                <a:tc>
                  <a:txBody>
                    <a:bodyPr/>
                    <a:lstStyle/>
                    <a:p>
                      <a:r>
                        <a:rPr lang="en-US" dirty="0"/>
                        <a:t>3</a:t>
                      </a:r>
                    </a:p>
                  </a:txBody>
                  <a:tcPr/>
                </a:tc>
                <a:tc>
                  <a:txBody>
                    <a:bodyPr/>
                    <a:lstStyle/>
                    <a:p>
                      <a:r>
                        <a:rPr lang="en-US" dirty="0"/>
                        <a:t>8</a:t>
                      </a:r>
                    </a:p>
                  </a:txBody>
                  <a:tcPr/>
                </a:tc>
                <a:tc>
                  <a:txBody>
                    <a:bodyPr/>
                    <a:lstStyle/>
                    <a:p>
                      <a:r>
                        <a:rPr lang="en-US" dirty="0"/>
                        <a:t>8</a:t>
                      </a:r>
                    </a:p>
                  </a:txBody>
                  <a:tcPr/>
                </a:tc>
                <a:tc>
                  <a:txBody>
                    <a:bodyPr/>
                    <a:lstStyle/>
                    <a:p>
                      <a:r>
                        <a:rPr lang="en-US" dirty="0"/>
                        <a:t>5</a:t>
                      </a:r>
                    </a:p>
                  </a:txBody>
                  <a:tcPr/>
                </a:tc>
                <a:extLst>
                  <a:ext uri="{0D108BD9-81ED-4DB2-BD59-A6C34878D82A}">
                    <a16:rowId xmlns:a16="http://schemas.microsoft.com/office/drawing/2014/main" val="3893119302"/>
                  </a:ext>
                </a:extLst>
              </a:tr>
              <a:tr h="370840">
                <a:tc>
                  <a:txBody>
                    <a:bodyPr/>
                    <a:lstStyle/>
                    <a:p>
                      <a:r>
                        <a:rPr lang="en-US" b="1" dirty="0">
                          <a:solidFill>
                            <a:schemeClr val="bg1"/>
                          </a:solidFill>
                        </a:rPr>
                        <a:t>P3</a:t>
                      </a:r>
                    </a:p>
                  </a:txBody>
                  <a:tcPr/>
                </a:tc>
                <a:tc>
                  <a:txBody>
                    <a:bodyPr/>
                    <a:lstStyle/>
                    <a:p>
                      <a:r>
                        <a:rPr lang="en-US" dirty="0"/>
                        <a:t>6</a:t>
                      </a:r>
                    </a:p>
                  </a:txBody>
                  <a:tcPr/>
                </a:tc>
                <a:tc>
                  <a:txBody>
                    <a:bodyPr/>
                    <a:lstStyle/>
                    <a:p>
                      <a:r>
                        <a:rPr lang="en-US" dirty="0"/>
                        <a:t>21</a:t>
                      </a:r>
                    </a:p>
                  </a:txBody>
                  <a:tcPr/>
                </a:tc>
                <a:tc>
                  <a:txBody>
                    <a:bodyPr/>
                    <a:lstStyle/>
                    <a:p>
                      <a:r>
                        <a:rPr lang="en-US" dirty="0"/>
                        <a:t>21</a:t>
                      </a:r>
                    </a:p>
                  </a:txBody>
                  <a:tcPr/>
                </a:tc>
                <a:tc>
                  <a:txBody>
                    <a:bodyPr/>
                    <a:lstStyle/>
                    <a:p>
                      <a:r>
                        <a:rPr lang="en-US" dirty="0"/>
                        <a:t>15</a:t>
                      </a:r>
                    </a:p>
                  </a:txBody>
                  <a:tcPr/>
                </a:tc>
                <a:extLst>
                  <a:ext uri="{0D108BD9-81ED-4DB2-BD59-A6C34878D82A}">
                    <a16:rowId xmlns:a16="http://schemas.microsoft.com/office/drawing/2014/main" val="1017796000"/>
                  </a:ext>
                </a:extLst>
              </a:tr>
              <a:tr h="213510">
                <a:tc>
                  <a:txBody>
                    <a:bodyPr/>
                    <a:lstStyle/>
                    <a:p>
                      <a:r>
                        <a:rPr lang="en-US" b="1" dirty="0">
                          <a:solidFill>
                            <a:schemeClr val="bg1"/>
                          </a:solidFill>
                        </a:rPr>
                        <a:t>P4</a:t>
                      </a:r>
                    </a:p>
                  </a:txBody>
                  <a:tcPr/>
                </a:tc>
                <a:tc>
                  <a:txBody>
                    <a:bodyPr/>
                    <a:lstStyle/>
                    <a:p>
                      <a:r>
                        <a:rPr lang="en-US" dirty="0"/>
                        <a:t>2</a:t>
                      </a:r>
                    </a:p>
                  </a:txBody>
                  <a:tcPr/>
                </a:tc>
                <a:tc>
                  <a:txBody>
                    <a:bodyPr/>
                    <a:lstStyle/>
                    <a:p>
                      <a:r>
                        <a:rPr lang="en-US" dirty="0"/>
                        <a:t>15</a:t>
                      </a:r>
                    </a:p>
                  </a:txBody>
                  <a:tcPr/>
                </a:tc>
                <a:tc>
                  <a:txBody>
                    <a:bodyPr/>
                    <a:lstStyle/>
                    <a:p>
                      <a:r>
                        <a:rPr lang="en-US" dirty="0"/>
                        <a:t>15</a:t>
                      </a:r>
                    </a:p>
                  </a:txBody>
                  <a:tcPr/>
                </a:tc>
                <a:tc>
                  <a:txBody>
                    <a:bodyPr/>
                    <a:lstStyle/>
                    <a:p>
                      <a:r>
                        <a:rPr lang="en-US" dirty="0"/>
                        <a:t>13</a:t>
                      </a:r>
                    </a:p>
                  </a:txBody>
                  <a:tcPr/>
                </a:tc>
                <a:extLst>
                  <a:ext uri="{0D108BD9-81ED-4DB2-BD59-A6C34878D82A}">
                    <a16:rowId xmlns:a16="http://schemas.microsoft.com/office/drawing/2014/main" val="703798275"/>
                  </a:ext>
                </a:extLst>
              </a:tr>
            </a:tbl>
          </a:graphicData>
        </a:graphic>
      </p:graphicFrame>
      <p:graphicFrame>
        <p:nvGraphicFramePr>
          <p:cNvPr id="14" name="Chart 13" title="Gantt Chart">
            <a:extLst>
              <a:ext uri="{FF2B5EF4-FFF2-40B4-BE49-F238E27FC236}">
                <a16:creationId xmlns:a16="http://schemas.microsoft.com/office/drawing/2014/main" id="{A05662EF-C8EF-4FD5-AE98-75CA235AEA2F}"/>
              </a:ext>
            </a:extLst>
          </p:cNvPr>
          <p:cNvGraphicFramePr/>
          <p:nvPr>
            <p:extLst>
              <p:ext uri="{D42A27DB-BD31-4B8C-83A1-F6EECF244321}">
                <p14:modId xmlns:p14="http://schemas.microsoft.com/office/powerpoint/2010/main" val="2942373559"/>
              </p:ext>
            </p:extLst>
          </p:nvPr>
        </p:nvGraphicFramePr>
        <p:xfrm>
          <a:off x="2155825" y="3952876"/>
          <a:ext cx="8128000" cy="28289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39470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7D9A-6BFD-4C65-979A-BFC487AA4A5D}"/>
              </a:ext>
            </a:extLst>
          </p:cNvPr>
          <p:cNvSpPr>
            <a:spLocks noGrp="1"/>
          </p:cNvSpPr>
          <p:nvPr>
            <p:ph type="title"/>
          </p:nvPr>
        </p:nvSpPr>
        <p:spPr>
          <a:xfrm>
            <a:off x="1141414" y="618518"/>
            <a:ext cx="4125912" cy="1038832"/>
          </a:xfrm>
          <a:ln>
            <a:solidFill>
              <a:schemeClr val="bg1"/>
            </a:solidFill>
          </a:ln>
          <a:effectLst>
            <a:outerShdw blurRad="50800" dist="38100" dir="16200000" rotWithShape="0">
              <a:prstClr val="black">
                <a:alpha val="40000"/>
              </a:prstClr>
            </a:outerShdw>
          </a:effectLst>
        </p:spPr>
        <p:txBody>
          <a:bodyPr/>
          <a:lstStyle/>
          <a:p>
            <a:r>
              <a:rPr lang="en-US" b="1" spc="300" dirty="0">
                <a:effectLst>
                  <a:outerShdw blurRad="38100" dist="38100" dir="2700000" algn="tl">
                    <a:srgbClr val="000000">
                      <a:alpha val="43137"/>
                    </a:srgbClr>
                  </a:outerShdw>
                </a:effectLst>
              </a:rPr>
              <a:t>Advantages</a:t>
            </a:r>
          </a:p>
        </p:txBody>
      </p:sp>
      <p:sp>
        <p:nvSpPr>
          <p:cNvPr id="3" name="Content Placeholder 2">
            <a:extLst>
              <a:ext uri="{FF2B5EF4-FFF2-40B4-BE49-F238E27FC236}">
                <a16:creationId xmlns:a16="http://schemas.microsoft.com/office/drawing/2014/main" id="{8AFB020E-85B7-4FA8-8BCA-98CD28F833EF}"/>
              </a:ext>
            </a:extLst>
          </p:cNvPr>
          <p:cNvSpPr>
            <a:spLocks noGrp="1"/>
          </p:cNvSpPr>
          <p:nvPr>
            <p:ph idx="1"/>
          </p:nvPr>
        </p:nvSpPr>
        <p:spPr/>
        <p:txBody>
          <a:bodyPr>
            <a:normAutofit/>
          </a:bodyPr>
          <a:lstStyle/>
          <a:p>
            <a:pPr>
              <a:buFont typeface="Wingdings" panose="05000000000000000000" pitchFamily="2" charset="2"/>
              <a:buChar char="Ø"/>
            </a:pPr>
            <a:r>
              <a:rPr lang="en-US" sz="3600" b="1" dirty="0">
                <a:effectLst>
                  <a:outerShdw blurRad="38100" dist="38100" dir="2700000" algn="tl">
                    <a:srgbClr val="000000">
                      <a:alpha val="43137"/>
                    </a:srgbClr>
                  </a:outerShdw>
                </a:effectLst>
              </a:rPr>
              <a:t>Fairness.</a:t>
            </a:r>
          </a:p>
          <a:p>
            <a:pPr>
              <a:buFont typeface="Wingdings" panose="05000000000000000000" pitchFamily="2" charset="2"/>
              <a:buChar char="Ø"/>
            </a:pPr>
            <a:r>
              <a:rPr lang="en-US" sz="3600" b="1" dirty="0">
                <a:effectLst>
                  <a:outerShdw blurRad="38100" dist="38100" dir="2700000" algn="tl">
                    <a:srgbClr val="000000">
                      <a:alpha val="43137"/>
                    </a:srgbClr>
                  </a:outerShdw>
                </a:effectLst>
              </a:rPr>
              <a:t>Responsiveness.</a:t>
            </a:r>
          </a:p>
          <a:p>
            <a:pPr>
              <a:buFont typeface="Wingdings" panose="05000000000000000000" pitchFamily="2" charset="2"/>
              <a:buChar char="Ø"/>
            </a:pPr>
            <a:r>
              <a:rPr lang="en-US" sz="3600" b="1" dirty="0">
                <a:effectLst>
                  <a:outerShdw blurRad="38100" dist="38100" dir="2700000" algn="tl">
                    <a:srgbClr val="000000">
                      <a:alpha val="43137"/>
                    </a:srgbClr>
                  </a:outerShdw>
                </a:effectLst>
              </a:rPr>
              <a:t>Simple Implementation.</a:t>
            </a:r>
          </a:p>
          <a:p>
            <a:pPr>
              <a:buFont typeface="Wingdings" panose="05000000000000000000" pitchFamily="2" charset="2"/>
              <a:buChar char="Ø"/>
            </a:pPr>
            <a:r>
              <a:rPr lang="en-US" sz="3600" b="1" dirty="0">
                <a:effectLst>
                  <a:outerShdw blurRad="38100" dist="38100" dir="2700000" algn="tl">
                    <a:srgbClr val="000000">
                      <a:alpha val="43137"/>
                    </a:srgbClr>
                  </a:outerShdw>
                </a:effectLst>
              </a:rPr>
              <a:t>Preemption.</a:t>
            </a:r>
          </a:p>
        </p:txBody>
      </p:sp>
    </p:spTree>
    <p:extLst>
      <p:ext uri="{BB962C8B-B14F-4D97-AF65-F5344CB8AC3E}">
        <p14:creationId xmlns:p14="http://schemas.microsoft.com/office/powerpoint/2010/main" val="37157073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7D9A-6BFD-4C65-979A-BFC487AA4A5D}"/>
              </a:ext>
            </a:extLst>
          </p:cNvPr>
          <p:cNvSpPr>
            <a:spLocks noGrp="1"/>
          </p:cNvSpPr>
          <p:nvPr>
            <p:ph type="title"/>
          </p:nvPr>
        </p:nvSpPr>
        <p:spPr>
          <a:xfrm>
            <a:off x="1141414" y="618518"/>
            <a:ext cx="4125912" cy="1038832"/>
          </a:xfrm>
          <a:ln>
            <a:solidFill>
              <a:schemeClr val="bg1"/>
            </a:solidFill>
          </a:ln>
          <a:effectLst>
            <a:outerShdw blurRad="50800" dist="38100" dir="16200000" rotWithShape="0">
              <a:prstClr val="black">
                <a:alpha val="40000"/>
              </a:prstClr>
            </a:outerShdw>
          </a:effectLst>
        </p:spPr>
        <p:txBody>
          <a:bodyPr/>
          <a:lstStyle/>
          <a:p>
            <a:r>
              <a:rPr lang="en-US" b="1" spc="300" dirty="0">
                <a:effectLst>
                  <a:outerShdw blurRad="38100" dist="38100" dir="2700000" algn="tl">
                    <a:srgbClr val="000000">
                      <a:alpha val="43137"/>
                    </a:srgbClr>
                  </a:outerShdw>
                </a:effectLst>
              </a:rPr>
              <a:t>Disadvantages</a:t>
            </a:r>
          </a:p>
        </p:txBody>
      </p:sp>
      <p:sp>
        <p:nvSpPr>
          <p:cNvPr id="3" name="Content Placeholder 2">
            <a:extLst>
              <a:ext uri="{FF2B5EF4-FFF2-40B4-BE49-F238E27FC236}">
                <a16:creationId xmlns:a16="http://schemas.microsoft.com/office/drawing/2014/main" id="{8AFB020E-85B7-4FA8-8BCA-98CD28F833EF}"/>
              </a:ext>
            </a:extLst>
          </p:cNvPr>
          <p:cNvSpPr>
            <a:spLocks noGrp="1"/>
          </p:cNvSpPr>
          <p:nvPr>
            <p:ph idx="1"/>
          </p:nvPr>
        </p:nvSpPr>
        <p:spPr/>
        <p:txBody>
          <a:bodyPr>
            <a:normAutofit/>
          </a:bodyPr>
          <a:lstStyle/>
          <a:p>
            <a:pPr>
              <a:buFont typeface="Wingdings" panose="05000000000000000000" pitchFamily="2" charset="2"/>
              <a:buChar char="Ø"/>
            </a:pPr>
            <a:r>
              <a:rPr lang="en-US" sz="3600" b="1" dirty="0">
                <a:effectLst>
                  <a:outerShdw blurRad="38100" dist="38100" dir="2700000" algn="tl">
                    <a:srgbClr val="000000">
                      <a:alpha val="43137"/>
                    </a:srgbClr>
                  </a:outerShdw>
                </a:effectLst>
              </a:rPr>
              <a:t>Poor Performance for Long-Running Processes.</a:t>
            </a:r>
          </a:p>
          <a:p>
            <a:pPr>
              <a:buFont typeface="Wingdings" panose="05000000000000000000" pitchFamily="2" charset="2"/>
              <a:buChar char="Ø"/>
            </a:pPr>
            <a:r>
              <a:rPr lang="en-US" sz="3600" b="1" dirty="0">
                <a:effectLst>
                  <a:outerShdw blurRad="38100" dist="38100" dir="2700000" algn="tl">
                    <a:srgbClr val="000000">
                      <a:alpha val="43137"/>
                    </a:srgbClr>
                  </a:outerShdw>
                </a:effectLst>
              </a:rPr>
              <a:t>High Context Switching Overhead.</a:t>
            </a:r>
          </a:p>
          <a:p>
            <a:pPr>
              <a:buFont typeface="Wingdings" panose="05000000000000000000" pitchFamily="2" charset="2"/>
              <a:buChar char="Ø"/>
            </a:pPr>
            <a:r>
              <a:rPr lang="en-US" sz="3600" b="1" dirty="0">
                <a:effectLst>
                  <a:outerShdw blurRad="38100" dist="38100" dir="2700000" algn="tl">
                    <a:srgbClr val="000000">
                      <a:alpha val="43137"/>
                    </a:srgbClr>
                  </a:outerShdw>
                </a:effectLst>
              </a:rPr>
              <a:t>Inefficient CPU Utilization.</a:t>
            </a:r>
          </a:p>
          <a:p>
            <a:pPr>
              <a:buFont typeface="Wingdings" panose="05000000000000000000" pitchFamily="2" charset="2"/>
              <a:buChar char="Ø"/>
            </a:pPr>
            <a:r>
              <a:rPr lang="en-US" sz="3600" b="1" dirty="0">
                <a:effectLst>
                  <a:outerShdw blurRad="38100" dist="38100" dir="2700000" algn="tl">
                    <a:srgbClr val="000000">
                      <a:alpha val="43137"/>
                    </a:srgbClr>
                  </a:outerShdw>
                </a:effectLst>
              </a:rPr>
              <a:t>Not Optimized for Priorities.</a:t>
            </a:r>
          </a:p>
        </p:txBody>
      </p:sp>
    </p:spTree>
    <p:extLst>
      <p:ext uri="{BB962C8B-B14F-4D97-AF65-F5344CB8AC3E}">
        <p14:creationId xmlns:p14="http://schemas.microsoft.com/office/powerpoint/2010/main" val="31971159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3AE98D5-3947-4286-9A65-8B8DCC7547EE}"/>
              </a:ext>
            </a:extLst>
          </p:cNvPr>
          <p:cNvGraphicFramePr>
            <a:graphicFrameLocks noGrp="1"/>
          </p:cNvGraphicFramePr>
          <p:nvPr>
            <p:extLst>
              <p:ext uri="{D42A27DB-BD31-4B8C-83A1-F6EECF244321}">
                <p14:modId xmlns:p14="http://schemas.microsoft.com/office/powerpoint/2010/main" val="259372286"/>
              </p:ext>
            </p:extLst>
          </p:nvPr>
        </p:nvGraphicFramePr>
        <p:xfrm>
          <a:off x="828675" y="1138766"/>
          <a:ext cx="10210800" cy="4823886"/>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1123308715"/>
                    </a:ext>
                  </a:extLst>
                </a:gridCol>
                <a:gridCol w="5105400">
                  <a:extLst>
                    <a:ext uri="{9D8B030D-6E8A-4147-A177-3AD203B41FA5}">
                      <a16:colId xmlns:a16="http://schemas.microsoft.com/office/drawing/2014/main" val="1795250251"/>
                    </a:ext>
                  </a:extLst>
                </a:gridCol>
              </a:tblGrid>
              <a:tr h="803981">
                <a:tc>
                  <a:txBody>
                    <a:bodyPr/>
                    <a:lstStyle/>
                    <a:p>
                      <a:r>
                        <a:rPr lang="en-US" dirty="0"/>
                        <a:t>First Come First Served(FCFS)</a:t>
                      </a:r>
                    </a:p>
                  </a:txBody>
                  <a:tcPr/>
                </a:tc>
                <a:tc>
                  <a:txBody>
                    <a:bodyPr/>
                    <a:lstStyle/>
                    <a:p>
                      <a:endParaRPr lang="en-US"/>
                    </a:p>
                  </a:txBody>
                  <a:tcPr/>
                </a:tc>
                <a:extLst>
                  <a:ext uri="{0D108BD9-81ED-4DB2-BD59-A6C34878D82A}">
                    <a16:rowId xmlns:a16="http://schemas.microsoft.com/office/drawing/2014/main" val="4164559875"/>
                  </a:ext>
                </a:extLst>
              </a:tr>
              <a:tr h="803981">
                <a:tc>
                  <a:txBody>
                    <a:bodyPr/>
                    <a:lstStyle/>
                    <a:p>
                      <a:endParaRPr lang="en-US" dirty="0"/>
                    </a:p>
                  </a:txBody>
                  <a:tcPr/>
                </a:tc>
                <a:tc>
                  <a:txBody>
                    <a:bodyPr/>
                    <a:lstStyle/>
                    <a:p>
                      <a:endParaRPr lang="en-US"/>
                    </a:p>
                  </a:txBody>
                  <a:tcPr/>
                </a:tc>
                <a:extLst>
                  <a:ext uri="{0D108BD9-81ED-4DB2-BD59-A6C34878D82A}">
                    <a16:rowId xmlns:a16="http://schemas.microsoft.com/office/drawing/2014/main" val="1122150008"/>
                  </a:ext>
                </a:extLst>
              </a:tr>
              <a:tr h="803981">
                <a:tc>
                  <a:txBody>
                    <a:bodyPr/>
                    <a:lstStyle/>
                    <a:p>
                      <a:endParaRPr lang="en-US"/>
                    </a:p>
                  </a:txBody>
                  <a:tcPr/>
                </a:tc>
                <a:tc>
                  <a:txBody>
                    <a:bodyPr/>
                    <a:lstStyle/>
                    <a:p>
                      <a:endParaRPr lang="en-US"/>
                    </a:p>
                  </a:txBody>
                  <a:tcPr/>
                </a:tc>
                <a:extLst>
                  <a:ext uri="{0D108BD9-81ED-4DB2-BD59-A6C34878D82A}">
                    <a16:rowId xmlns:a16="http://schemas.microsoft.com/office/drawing/2014/main" val="2646310119"/>
                  </a:ext>
                </a:extLst>
              </a:tr>
              <a:tr h="803981">
                <a:tc>
                  <a:txBody>
                    <a:bodyPr/>
                    <a:lstStyle/>
                    <a:p>
                      <a:endParaRPr lang="en-US"/>
                    </a:p>
                  </a:txBody>
                  <a:tcPr/>
                </a:tc>
                <a:tc>
                  <a:txBody>
                    <a:bodyPr/>
                    <a:lstStyle/>
                    <a:p>
                      <a:endParaRPr lang="en-US"/>
                    </a:p>
                  </a:txBody>
                  <a:tcPr/>
                </a:tc>
                <a:extLst>
                  <a:ext uri="{0D108BD9-81ED-4DB2-BD59-A6C34878D82A}">
                    <a16:rowId xmlns:a16="http://schemas.microsoft.com/office/drawing/2014/main" val="2591405378"/>
                  </a:ext>
                </a:extLst>
              </a:tr>
              <a:tr h="803981">
                <a:tc>
                  <a:txBody>
                    <a:bodyPr/>
                    <a:lstStyle/>
                    <a:p>
                      <a:endParaRPr lang="en-US"/>
                    </a:p>
                  </a:txBody>
                  <a:tcPr/>
                </a:tc>
                <a:tc>
                  <a:txBody>
                    <a:bodyPr/>
                    <a:lstStyle/>
                    <a:p>
                      <a:endParaRPr lang="en-US"/>
                    </a:p>
                  </a:txBody>
                  <a:tcPr/>
                </a:tc>
                <a:extLst>
                  <a:ext uri="{0D108BD9-81ED-4DB2-BD59-A6C34878D82A}">
                    <a16:rowId xmlns:a16="http://schemas.microsoft.com/office/drawing/2014/main" val="4159537154"/>
                  </a:ext>
                </a:extLst>
              </a:tr>
              <a:tr h="803981">
                <a:tc>
                  <a:txBody>
                    <a:bodyPr/>
                    <a:lstStyle/>
                    <a:p>
                      <a:endParaRPr lang="en-US"/>
                    </a:p>
                  </a:txBody>
                  <a:tcPr/>
                </a:tc>
                <a:tc>
                  <a:txBody>
                    <a:bodyPr/>
                    <a:lstStyle/>
                    <a:p>
                      <a:endParaRPr lang="en-US" dirty="0"/>
                    </a:p>
                  </a:txBody>
                  <a:tcPr/>
                </a:tc>
                <a:extLst>
                  <a:ext uri="{0D108BD9-81ED-4DB2-BD59-A6C34878D82A}">
                    <a16:rowId xmlns:a16="http://schemas.microsoft.com/office/drawing/2014/main" val="2354623949"/>
                  </a:ext>
                </a:extLst>
              </a:tr>
            </a:tbl>
          </a:graphicData>
        </a:graphic>
      </p:graphicFrame>
      <p:pic>
        <p:nvPicPr>
          <p:cNvPr id="4" name="table">
            <a:extLst>
              <a:ext uri="{FF2B5EF4-FFF2-40B4-BE49-F238E27FC236}">
                <a16:creationId xmlns:a16="http://schemas.microsoft.com/office/drawing/2014/main" id="{03B42B86-B512-473B-BA31-4A5BAD60838A}"/>
              </a:ext>
            </a:extLst>
          </p:cNvPr>
          <p:cNvPicPr>
            <a:picLocks noChangeAspect="1"/>
          </p:cNvPicPr>
          <p:nvPr/>
        </p:nvPicPr>
        <p:blipFill>
          <a:blip r:embed="rId2"/>
          <a:stretch>
            <a:fillRect/>
          </a:stretch>
        </p:blipFill>
        <p:spPr>
          <a:xfrm>
            <a:off x="599767" y="994134"/>
            <a:ext cx="10992466" cy="5113150"/>
          </a:xfrm>
          <a:prstGeom prst="rect">
            <a:avLst/>
          </a:prstGeom>
        </p:spPr>
      </p:pic>
    </p:spTree>
    <p:extLst>
      <p:ext uri="{BB962C8B-B14F-4D97-AF65-F5344CB8AC3E}">
        <p14:creationId xmlns:p14="http://schemas.microsoft.com/office/powerpoint/2010/main" val="5903878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3AE98D5-3947-4286-9A65-8B8DCC7547EE}"/>
              </a:ext>
            </a:extLst>
          </p:cNvPr>
          <p:cNvGraphicFramePr>
            <a:graphicFrameLocks noGrp="1"/>
          </p:cNvGraphicFramePr>
          <p:nvPr/>
        </p:nvGraphicFramePr>
        <p:xfrm>
          <a:off x="828675" y="1138766"/>
          <a:ext cx="10210800" cy="4823886"/>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1123308715"/>
                    </a:ext>
                  </a:extLst>
                </a:gridCol>
                <a:gridCol w="5105400">
                  <a:extLst>
                    <a:ext uri="{9D8B030D-6E8A-4147-A177-3AD203B41FA5}">
                      <a16:colId xmlns:a16="http://schemas.microsoft.com/office/drawing/2014/main" val="1795250251"/>
                    </a:ext>
                  </a:extLst>
                </a:gridCol>
              </a:tblGrid>
              <a:tr h="803981">
                <a:tc>
                  <a:txBody>
                    <a:bodyPr/>
                    <a:lstStyle/>
                    <a:p>
                      <a:r>
                        <a:rPr lang="en-US" dirty="0"/>
                        <a:t>First Come First Served(FCFS)</a:t>
                      </a:r>
                    </a:p>
                  </a:txBody>
                  <a:tcPr/>
                </a:tc>
                <a:tc>
                  <a:txBody>
                    <a:bodyPr/>
                    <a:lstStyle/>
                    <a:p>
                      <a:endParaRPr lang="en-US"/>
                    </a:p>
                  </a:txBody>
                  <a:tcPr/>
                </a:tc>
                <a:extLst>
                  <a:ext uri="{0D108BD9-81ED-4DB2-BD59-A6C34878D82A}">
                    <a16:rowId xmlns:a16="http://schemas.microsoft.com/office/drawing/2014/main" val="4164559875"/>
                  </a:ext>
                </a:extLst>
              </a:tr>
              <a:tr h="803981">
                <a:tc>
                  <a:txBody>
                    <a:bodyPr/>
                    <a:lstStyle/>
                    <a:p>
                      <a:endParaRPr lang="en-US" dirty="0"/>
                    </a:p>
                  </a:txBody>
                  <a:tcPr/>
                </a:tc>
                <a:tc>
                  <a:txBody>
                    <a:bodyPr/>
                    <a:lstStyle/>
                    <a:p>
                      <a:endParaRPr lang="en-US"/>
                    </a:p>
                  </a:txBody>
                  <a:tcPr/>
                </a:tc>
                <a:extLst>
                  <a:ext uri="{0D108BD9-81ED-4DB2-BD59-A6C34878D82A}">
                    <a16:rowId xmlns:a16="http://schemas.microsoft.com/office/drawing/2014/main" val="1122150008"/>
                  </a:ext>
                </a:extLst>
              </a:tr>
              <a:tr h="803981">
                <a:tc>
                  <a:txBody>
                    <a:bodyPr/>
                    <a:lstStyle/>
                    <a:p>
                      <a:endParaRPr lang="en-US"/>
                    </a:p>
                  </a:txBody>
                  <a:tcPr/>
                </a:tc>
                <a:tc>
                  <a:txBody>
                    <a:bodyPr/>
                    <a:lstStyle/>
                    <a:p>
                      <a:endParaRPr lang="en-US"/>
                    </a:p>
                  </a:txBody>
                  <a:tcPr/>
                </a:tc>
                <a:extLst>
                  <a:ext uri="{0D108BD9-81ED-4DB2-BD59-A6C34878D82A}">
                    <a16:rowId xmlns:a16="http://schemas.microsoft.com/office/drawing/2014/main" val="2646310119"/>
                  </a:ext>
                </a:extLst>
              </a:tr>
              <a:tr h="803981">
                <a:tc>
                  <a:txBody>
                    <a:bodyPr/>
                    <a:lstStyle/>
                    <a:p>
                      <a:endParaRPr lang="en-US"/>
                    </a:p>
                  </a:txBody>
                  <a:tcPr/>
                </a:tc>
                <a:tc>
                  <a:txBody>
                    <a:bodyPr/>
                    <a:lstStyle/>
                    <a:p>
                      <a:endParaRPr lang="en-US"/>
                    </a:p>
                  </a:txBody>
                  <a:tcPr/>
                </a:tc>
                <a:extLst>
                  <a:ext uri="{0D108BD9-81ED-4DB2-BD59-A6C34878D82A}">
                    <a16:rowId xmlns:a16="http://schemas.microsoft.com/office/drawing/2014/main" val="2591405378"/>
                  </a:ext>
                </a:extLst>
              </a:tr>
              <a:tr h="803981">
                <a:tc>
                  <a:txBody>
                    <a:bodyPr/>
                    <a:lstStyle/>
                    <a:p>
                      <a:endParaRPr lang="en-US"/>
                    </a:p>
                  </a:txBody>
                  <a:tcPr/>
                </a:tc>
                <a:tc>
                  <a:txBody>
                    <a:bodyPr/>
                    <a:lstStyle/>
                    <a:p>
                      <a:endParaRPr lang="en-US"/>
                    </a:p>
                  </a:txBody>
                  <a:tcPr/>
                </a:tc>
                <a:extLst>
                  <a:ext uri="{0D108BD9-81ED-4DB2-BD59-A6C34878D82A}">
                    <a16:rowId xmlns:a16="http://schemas.microsoft.com/office/drawing/2014/main" val="4159537154"/>
                  </a:ext>
                </a:extLst>
              </a:tr>
              <a:tr h="803981">
                <a:tc>
                  <a:txBody>
                    <a:bodyPr/>
                    <a:lstStyle/>
                    <a:p>
                      <a:endParaRPr lang="en-US"/>
                    </a:p>
                  </a:txBody>
                  <a:tcPr/>
                </a:tc>
                <a:tc>
                  <a:txBody>
                    <a:bodyPr/>
                    <a:lstStyle/>
                    <a:p>
                      <a:endParaRPr lang="en-US" dirty="0"/>
                    </a:p>
                  </a:txBody>
                  <a:tcPr/>
                </a:tc>
                <a:extLst>
                  <a:ext uri="{0D108BD9-81ED-4DB2-BD59-A6C34878D82A}">
                    <a16:rowId xmlns:a16="http://schemas.microsoft.com/office/drawing/2014/main" val="2354623949"/>
                  </a:ext>
                </a:extLst>
              </a:tr>
            </a:tbl>
          </a:graphicData>
        </a:graphic>
      </p:graphicFrame>
      <p:pic>
        <p:nvPicPr>
          <p:cNvPr id="4" name="table">
            <a:extLst>
              <a:ext uri="{FF2B5EF4-FFF2-40B4-BE49-F238E27FC236}">
                <a16:creationId xmlns:a16="http://schemas.microsoft.com/office/drawing/2014/main" id="{03B42B86-B512-473B-BA31-4A5BAD60838A}"/>
              </a:ext>
            </a:extLst>
          </p:cNvPr>
          <p:cNvPicPr>
            <a:picLocks noChangeAspect="1"/>
          </p:cNvPicPr>
          <p:nvPr/>
        </p:nvPicPr>
        <p:blipFill>
          <a:blip r:embed="rId2"/>
          <a:stretch>
            <a:fillRect/>
          </a:stretch>
        </p:blipFill>
        <p:spPr>
          <a:xfrm>
            <a:off x="599767" y="994134"/>
            <a:ext cx="10992466" cy="5113150"/>
          </a:xfrm>
          <a:prstGeom prst="rect">
            <a:avLst/>
          </a:prstGeom>
        </p:spPr>
      </p:pic>
      <p:pic>
        <p:nvPicPr>
          <p:cNvPr id="5" name="table">
            <a:extLst>
              <a:ext uri="{FF2B5EF4-FFF2-40B4-BE49-F238E27FC236}">
                <a16:creationId xmlns:a16="http://schemas.microsoft.com/office/drawing/2014/main" id="{C31C3606-9710-47AB-BF26-C36B75385B73}"/>
              </a:ext>
            </a:extLst>
          </p:cNvPr>
          <p:cNvPicPr>
            <a:picLocks noChangeAspect="1"/>
          </p:cNvPicPr>
          <p:nvPr/>
        </p:nvPicPr>
        <p:blipFill>
          <a:blip r:embed="rId3"/>
          <a:stretch>
            <a:fillRect/>
          </a:stretch>
        </p:blipFill>
        <p:spPr>
          <a:xfrm>
            <a:off x="550606" y="759473"/>
            <a:ext cx="11090788" cy="5339055"/>
          </a:xfrm>
          <a:prstGeom prst="rect">
            <a:avLst/>
          </a:prstGeom>
        </p:spPr>
      </p:pic>
    </p:spTree>
    <p:extLst>
      <p:ext uri="{BB962C8B-B14F-4D97-AF65-F5344CB8AC3E}">
        <p14:creationId xmlns:p14="http://schemas.microsoft.com/office/powerpoint/2010/main" val="27849947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3AE98D5-3947-4286-9A65-8B8DCC7547EE}"/>
              </a:ext>
            </a:extLst>
          </p:cNvPr>
          <p:cNvGraphicFramePr>
            <a:graphicFrameLocks noGrp="1"/>
          </p:cNvGraphicFramePr>
          <p:nvPr/>
        </p:nvGraphicFramePr>
        <p:xfrm>
          <a:off x="828675" y="1138766"/>
          <a:ext cx="10210800" cy="4823886"/>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1123308715"/>
                    </a:ext>
                  </a:extLst>
                </a:gridCol>
                <a:gridCol w="5105400">
                  <a:extLst>
                    <a:ext uri="{9D8B030D-6E8A-4147-A177-3AD203B41FA5}">
                      <a16:colId xmlns:a16="http://schemas.microsoft.com/office/drawing/2014/main" val="1795250251"/>
                    </a:ext>
                  </a:extLst>
                </a:gridCol>
              </a:tblGrid>
              <a:tr h="803981">
                <a:tc>
                  <a:txBody>
                    <a:bodyPr/>
                    <a:lstStyle/>
                    <a:p>
                      <a:r>
                        <a:rPr lang="en-US" dirty="0"/>
                        <a:t>First Come First Served(FCFS)</a:t>
                      </a:r>
                    </a:p>
                  </a:txBody>
                  <a:tcPr/>
                </a:tc>
                <a:tc>
                  <a:txBody>
                    <a:bodyPr/>
                    <a:lstStyle/>
                    <a:p>
                      <a:endParaRPr lang="en-US"/>
                    </a:p>
                  </a:txBody>
                  <a:tcPr/>
                </a:tc>
                <a:extLst>
                  <a:ext uri="{0D108BD9-81ED-4DB2-BD59-A6C34878D82A}">
                    <a16:rowId xmlns:a16="http://schemas.microsoft.com/office/drawing/2014/main" val="4164559875"/>
                  </a:ext>
                </a:extLst>
              </a:tr>
              <a:tr h="803981">
                <a:tc>
                  <a:txBody>
                    <a:bodyPr/>
                    <a:lstStyle/>
                    <a:p>
                      <a:endParaRPr lang="en-US" dirty="0"/>
                    </a:p>
                  </a:txBody>
                  <a:tcPr/>
                </a:tc>
                <a:tc>
                  <a:txBody>
                    <a:bodyPr/>
                    <a:lstStyle/>
                    <a:p>
                      <a:endParaRPr lang="en-US"/>
                    </a:p>
                  </a:txBody>
                  <a:tcPr/>
                </a:tc>
                <a:extLst>
                  <a:ext uri="{0D108BD9-81ED-4DB2-BD59-A6C34878D82A}">
                    <a16:rowId xmlns:a16="http://schemas.microsoft.com/office/drawing/2014/main" val="1122150008"/>
                  </a:ext>
                </a:extLst>
              </a:tr>
              <a:tr h="803981">
                <a:tc>
                  <a:txBody>
                    <a:bodyPr/>
                    <a:lstStyle/>
                    <a:p>
                      <a:endParaRPr lang="en-US"/>
                    </a:p>
                  </a:txBody>
                  <a:tcPr/>
                </a:tc>
                <a:tc>
                  <a:txBody>
                    <a:bodyPr/>
                    <a:lstStyle/>
                    <a:p>
                      <a:endParaRPr lang="en-US"/>
                    </a:p>
                  </a:txBody>
                  <a:tcPr/>
                </a:tc>
                <a:extLst>
                  <a:ext uri="{0D108BD9-81ED-4DB2-BD59-A6C34878D82A}">
                    <a16:rowId xmlns:a16="http://schemas.microsoft.com/office/drawing/2014/main" val="2646310119"/>
                  </a:ext>
                </a:extLst>
              </a:tr>
              <a:tr h="803981">
                <a:tc>
                  <a:txBody>
                    <a:bodyPr/>
                    <a:lstStyle/>
                    <a:p>
                      <a:endParaRPr lang="en-US"/>
                    </a:p>
                  </a:txBody>
                  <a:tcPr/>
                </a:tc>
                <a:tc>
                  <a:txBody>
                    <a:bodyPr/>
                    <a:lstStyle/>
                    <a:p>
                      <a:endParaRPr lang="en-US"/>
                    </a:p>
                  </a:txBody>
                  <a:tcPr/>
                </a:tc>
                <a:extLst>
                  <a:ext uri="{0D108BD9-81ED-4DB2-BD59-A6C34878D82A}">
                    <a16:rowId xmlns:a16="http://schemas.microsoft.com/office/drawing/2014/main" val="2591405378"/>
                  </a:ext>
                </a:extLst>
              </a:tr>
              <a:tr h="803981">
                <a:tc>
                  <a:txBody>
                    <a:bodyPr/>
                    <a:lstStyle/>
                    <a:p>
                      <a:endParaRPr lang="en-US"/>
                    </a:p>
                  </a:txBody>
                  <a:tcPr/>
                </a:tc>
                <a:tc>
                  <a:txBody>
                    <a:bodyPr/>
                    <a:lstStyle/>
                    <a:p>
                      <a:endParaRPr lang="en-US"/>
                    </a:p>
                  </a:txBody>
                  <a:tcPr/>
                </a:tc>
                <a:extLst>
                  <a:ext uri="{0D108BD9-81ED-4DB2-BD59-A6C34878D82A}">
                    <a16:rowId xmlns:a16="http://schemas.microsoft.com/office/drawing/2014/main" val="4159537154"/>
                  </a:ext>
                </a:extLst>
              </a:tr>
              <a:tr h="803981">
                <a:tc>
                  <a:txBody>
                    <a:bodyPr/>
                    <a:lstStyle/>
                    <a:p>
                      <a:endParaRPr lang="en-US"/>
                    </a:p>
                  </a:txBody>
                  <a:tcPr/>
                </a:tc>
                <a:tc>
                  <a:txBody>
                    <a:bodyPr/>
                    <a:lstStyle/>
                    <a:p>
                      <a:endParaRPr lang="en-US" dirty="0"/>
                    </a:p>
                  </a:txBody>
                  <a:tcPr/>
                </a:tc>
                <a:extLst>
                  <a:ext uri="{0D108BD9-81ED-4DB2-BD59-A6C34878D82A}">
                    <a16:rowId xmlns:a16="http://schemas.microsoft.com/office/drawing/2014/main" val="2354623949"/>
                  </a:ext>
                </a:extLst>
              </a:tr>
            </a:tbl>
          </a:graphicData>
        </a:graphic>
      </p:graphicFrame>
      <p:pic>
        <p:nvPicPr>
          <p:cNvPr id="4" name="table">
            <a:extLst>
              <a:ext uri="{FF2B5EF4-FFF2-40B4-BE49-F238E27FC236}">
                <a16:creationId xmlns:a16="http://schemas.microsoft.com/office/drawing/2014/main" id="{03B42B86-B512-473B-BA31-4A5BAD60838A}"/>
              </a:ext>
            </a:extLst>
          </p:cNvPr>
          <p:cNvPicPr>
            <a:picLocks noChangeAspect="1"/>
          </p:cNvPicPr>
          <p:nvPr/>
        </p:nvPicPr>
        <p:blipFill>
          <a:blip r:embed="rId2"/>
          <a:stretch>
            <a:fillRect/>
          </a:stretch>
        </p:blipFill>
        <p:spPr>
          <a:xfrm>
            <a:off x="599767" y="994134"/>
            <a:ext cx="10992466" cy="5113150"/>
          </a:xfrm>
          <a:prstGeom prst="rect">
            <a:avLst/>
          </a:prstGeom>
        </p:spPr>
      </p:pic>
      <p:pic>
        <p:nvPicPr>
          <p:cNvPr id="5" name="table">
            <a:extLst>
              <a:ext uri="{FF2B5EF4-FFF2-40B4-BE49-F238E27FC236}">
                <a16:creationId xmlns:a16="http://schemas.microsoft.com/office/drawing/2014/main" id="{C31C3606-9710-47AB-BF26-C36B75385B73}"/>
              </a:ext>
            </a:extLst>
          </p:cNvPr>
          <p:cNvPicPr>
            <a:picLocks noChangeAspect="1"/>
          </p:cNvPicPr>
          <p:nvPr/>
        </p:nvPicPr>
        <p:blipFill>
          <a:blip r:embed="rId3"/>
          <a:stretch>
            <a:fillRect/>
          </a:stretch>
        </p:blipFill>
        <p:spPr>
          <a:xfrm>
            <a:off x="550606" y="759473"/>
            <a:ext cx="11090788" cy="5339055"/>
          </a:xfrm>
          <a:prstGeom prst="rect">
            <a:avLst/>
          </a:prstGeom>
        </p:spPr>
      </p:pic>
      <p:pic>
        <p:nvPicPr>
          <p:cNvPr id="6" name="table">
            <a:extLst>
              <a:ext uri="{FF2B5EF4-FFF2-40B4-BE49-F238E27FC236}">
                <a16:creationId xmlns:a16="http://schemas.microsoft.com/office/drawing/2014/main" id="{786176DE-FC69-454D-8BF1-18EF071D7D27}"/>
              </a:ext>
            </a:extLst>
          </p:cNvPr>
          <p:cNvPicPr>
            <a:picLocks noChangeAspect="1"/>
          </p:cNvPicPr>
          <p:nvPr/>
        </p:nvPicPr>
        <p:blipFill>
          <a:blip r:embed="rId4"/>
          <a:stretch>
            <a:fillRect/>
          </a:stretch>
        </p:blipFill>
        <p:spPr>
          <a:xfrm>
            <a:off x="550606" y="772181"/>
            <a:ext cx="11090788" cy="5313639"/>
          </a:xfrm>
          <a:prstGeom prst="rect">
            <a:avLst/>
          </a:prstGeom>
        </p:spPr>
      </p:pic>
    </p:spTree>
    <p:extLst>
      <p:ext uri="{BB962C8B-B14F-4D97-AF65-F5344CB8AC3E}">
        <p14:creationId xmlns:p14="http://schemas.microsoft.com/office/powerpoint/2010/main" val="17079708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220</TotalTime>
  <Words>390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Tw Cen MT</vt:lpstr>
      <vt:lpstr>Wingdings</vt:lpstr>
      <vt:lpstr>Circuit</vt:lpstr>
      <vt:lpstr>Round Robin  SCHEDULING</vt:lpstr>
      <vt:lpstr>Introduction</vt:lpstr>
      <vt:lpstr>How Round Robin Works</vt:lpstr>
      <vt:lpstr>Small example</vt:lpstr>
      <vt:lpstr>Advantages</vt:lpstr>
      <vt:lpstr>Disadvantages</vt:lpstr>
      <vt:lpstr>PowerPoint Presentation</vt:lpstr>
      <vt:lpstr>PowerPoint Presentation</vt:lpstr>
      <vt:lpstr>PowerPoint Presentation</vt:lpstr>
      <vt:lpstr>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Round Robin  SCHEDULING</dc:title>
  <dc:creator>Kaveesha Malith</dc:creator>
  <cp:lastModifiedBy>Kaveesha Malith</cp:lastModifiedBy>
  <cp:revision>16</cp:revision>
  <dcterms:created xsi:type="dcterms:W3CDTF">2023-05-22T09:22:08Z</dcterms:created>
  <dcterms:modified xsi:type="dcterms:W3CDTF">2023-05-22T17:48:23Z</dcterms:modified>
</cp:coreProperties>
</file>