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57" r:id="rId4"/>
    <p:sldId id="260" r:id="rId5"/>
    <p:sldId id="258" r:id="rId6"/>
    <p:sldId id="259" r:id="rId7"/>
    <p:sldId id="261" r:id="rId8"/>
    <p:sldId id="262" r:id="rId9"/>
    <p:sldId id="271" r:id="rId10"/>
    <p:sldId id="268" r:id="rId11"/>
    <p:sldId id="269" r:id="rId12"/>
    <p:sldId id="270"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802EC-23D6-4DD4-98C6-AAE60D9FBE61}" type="datetimeFigureOut">
              <a:rPr lang="en-US" smtClean="0"/>
              <a:t>05/14/2023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1AD4D-3FAB-4AE3-A61E-B23B15B24D94}" type="slidenum">
              <a:rPr lang="en-US" smtClean="0"/>
              <a:t>‹#›</a:t>
            </a:fld>
            <a:endParaRPr lang="en-US"/>
          </a:p>
        </p:txBody>
      </p:sp>
    </p:spTree>
    <p:extLst>
      <p:ext uri="{BB962C8B-B14F-4D97-AF65-F5344CB8AC3E}">
        <p14:creationId xmlns:p14="http://schemas.microsoft.com/office/powerpoint/2010/main" val="81453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3145-FE2B-A532-3060-574E05F1A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9D79A-F5AD-FECC-48DD-AB4BF2F70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F2A10F-4B11-3CD6-F6EB-5EE76A37EC84}"/>
              </a:ext>
            </a:extLst>
          </p:cNvPr>
          <p:cNvSpPr>
            <a:spLocks noGrp="1"/>
          </p:cNvSpPr>
          <p:nvPr>
            <p:ph type="dt" sz="half" idx="10"/>
          </p:nvPr>
        </p:nvSpPr>
        <p:spPr/>
        <p:txBody>
          <a:bodyPr/>
          <a:lstStyle/>
          <a:p>
            <a:fld id="{63B201D1-FA44-452E-B0E0-224B185B3E7E}" type="datetime1">
              <a:rPr lang="en-US" smtClean="0"/>
              <a:t>05/14/2023</a:t>
            </a:fld>
            <a:endParaRPr lang="en-US"/>
          </a:p>
        </p:txBody>
      </p:sp>
      <p:sp>
        <p:nvSpPr>
          <p:cNvPr id="5" name="Footer Placeholder 4">
            <a:extLst>
              <a:ext uri="{FF2B5EF4-FFF2-40B4-BE49-F238E27FC236}">
                <a16:creationId xmlns:a16="http://schemas.microsoft.com/office/drawing/2014/main" id="{FF74DF73-AB67-D15B-DE93-3FEEEDD331BB}"/>
              </a:ext>
            </a:extLst>
          </p:cNvPr>
          <p:cNvSpPr>
            <a:spLocks noGrp="1"/>
          </p:cNvSpPr>
          <p:nvPr>
            <p:ph type="ftr" sz="quarter" idx="11"/>
          </p:nvPr>
        </p:nvSpPr>
        <p:spPr/>
        <p:txBody>
          <a:bodyPr/>
          <a:lstStyle/>
          <a:p>
            <a:r>
              <a:rPr lang="en-US"/>
              <a:t>CO 2112             SJF                  Group No 01</a:t>
            </a:r>
          </a:p>
        </p:txBody>
      </p:sp>
      <p:sp>
        <p:nvSpPr>
          <p:cNvPr id="6" name="Slide Number Placeholder 5">
            <a:extLst>
              <a:ext uri="{FF2B5EF4-FFF2-40B4-BE49-F238E27FC236}">
                <a16:creationId xmlns:a16="http://schemas.microsoft.com/office/drawing/2014/main" id="{F7969E2E-1ECC-770B-5916-27EBB66723A8}"/>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216469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E1C7-A89B-41B2-88C3-B37F498D1A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3AD4C-C5AC-AE5D-FF99-D4CAF1AA92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AE818-2C2B-32BE-0455-852728262B8E}"/>
              </a:ext>
            </a:extLst>
          </p:cNvPr>
          <p:cNvSpPr>
            <a:spLocks noGrp="1"/>
          </p:cNvSpPr>
          <p:nvPr>
            <p:ph type="dt" sz="half" idx="10"/>
          </p:nvPr>
        </p:nvSpPr>
        <p:spPr/>
        <p:txBody>
          <a:bodyPr/>
          <a:lstStyle/>
          <a:p>
            <a:fld id="{1F5180D6-FCD3-4115-A029-8C1C69F0F7BC}" type="datetime1">
              <a:rPr lang="en-US" smtClean="0"/>
              <a:t>05/14/2023</a:t>
            </a:fld>
            <a:endParaRPr lang="en-US"/>
          </a:p>
        </p:txBody>
      </p:sp>
      <p:sp>
        <p:nvSpPr>
          <p:cNvPr id="5" name="Footer Placeholder 4">
            <a:extLst>
              <a:ext uri="{FF2B5EF4-FFF2-40B4-BE49-F238E27FC236}">
                <a16:creationId xmlns:a16="http://schemas.microsoft.com/office/drawing/2014/main" id="{E4DFC4FD-ADD6-DE4C-27C7-D5F159D05CAB}"/>
              </a:ext>
            </a:extLst>
          </p:cNvPr>
          <p:cNvSpPr>
            <a:spLocks noGrp="1"/>
          </p:cNvSpPr>
          <p:nvPr>
            <p:ph type="ftr" sz="quarter" idx="11"/>
          </p:nvPr>
        </p:nvSpPr>
        <p:spPr/>
        <p:txBody>
          <a:bodyPr/>
          <a:lstStyle/>
          <a:p>
            <a:r>
              <a:rPr lang="en-US"/>
              <a:t>CO 2112             SJF                  Group No 01</a:t>
            </a:r>
          </a:p>
        </p:txBody>
      </p:sp>
      <p:sp>
        <p:nvSpPr>
          <p:cNvPr id="6" name="Slide Number Placeholder 5">
            <a:extLst>
              <a:ext uri="{FF2B5EF4-FFF2-40B4-BE49-F238E27FC236}">
                <a16:creationId xmlns:a16="http://schemas.microsoft.com/office/drawing/2014/main" id="{14017164-63FE-5DC9-77AD-83D27B884FB2}"/>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5126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796D8-60B1-7517-7386-79C49A2851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72BF44-83D5-BBA1-F41F-8168A8816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90D57-37F1-F3C4-CC9A-711F688CB5D1}"/>
              </a:ext>
            </a:extLst>
          </p:cNvPr>
          <p:cNvSpPr>
            <a:spLocks noGrp="1"/>
          </p:cNvSpPr>
          <p:nvPr>
            <p:ph type="dt" sz="half" idx="10"/>
          </p:nvPr>
        </p:nvSpPr>
        <p:spPr/>
        <p:txBody>
          <a:bodyPr/>
          <a:lstStyle/>
          <a:p>
            <a:fld id="{CD9576B1-2F4C-44F7-BD65-6105F9DEDF74}" type="datetime1">
              <a:rPr lang="en-US" smtClean="0"/>
              <a:t>05/14/2023</a:t>
            </a:fld>
            <a:endParaRPr lang="en-US"/>
          </a:p>
        </p:txBody>
      </p:sp>
      <p:sp>
        <p:nvSpPr>
          <p:cNvPr id="5" name="Footer Placeholder 4">
            <a:extLst>
              <a:ext uri="{FF2B5EF4-FFF2-40B4-BE49-F238E27FC236}">
                <a16:creationId xmlns:a16="http://schemas.microsoft.com/office/drawing/2014/main" id="{3D207C06-1342-C628-0C5A-1C58405F1BB7}"/>
              </a:ext>
            </a:extLst>
          </p:cNvPr>
          <p:cNvSpPr>
            <a:spLocks noGrp="1"/>
          </p:cNvSpPr>
          <p:nvPr>
            <p:ph type="ftr" sz="quarter" idx="11"/>
          </p:nvPr>
        </p:nvSpPr>
        <p:spPr/>
        <p:txBody>
          <a:bodyPr/>
          <a:lstStyle/>
          <a:p>
            <a:r>
              <a:rPr lang="en-US"/>
              <a:t>CO 2112             SJF                  Group No 01</a:t>
            </a:r>
          </a:p>
        </p:txBody>
      </p:sp>
      <p:sp>
        <p:nvSpPr>
          <p:cNvPr id="6" name="Slide Number Placeholder 5">
            <a:extLst>
              <a:ext uri="{FF2B5EF4-FFF2-40B4-BE49-F238E27FC236}">
                <a16:creationId xmlns:a16="http://schemas.microsoft.com/office/drawing/2014/main" id="{5BEDC279-7A04-11D1-8811-8D2F780BF640}"/>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90164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7A39-356C-311F-65B1-114CE7DB0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ADB6B-DA91-8E5E-03DB-D7419A0BB5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99975-36C8-54F3-6C1C-C1F43E2F5F7E}"/>
              </a:ext>
            </a:extLst>
          </p:cNvPr>
          <p:cNvSpPr>
            <a:spLocks noGrp="1"/>
          </p:cNvSpPr>
          <p:nvPr>
            <p:ph type="dt" sz="half" idx="10"/>
          </p:nvPr>
        </p:nvSpPr>
        <p:spPr/>
        <p:txBody>
          <a:bodyPr/>
          <a:lstStyle/>
          <a:p>
            <a:fld id="{E9D10FCF-8E2A-4EC6-993B-C5A9C8DF6CDB}" type="datetime1">
              <a:rPr lang="en-US" smtClean="0"/>
              <a:t>05/14/2023</a:t>
            </a:fld>
            <a:endParaRPr lang="en-US"/>
          </a:p>
        </p:txBody>
      </p:sp>
      <p:sp>
        <p:nvSpPr>
          <p:cNvPr id="5" name="Footer Placeholder 4">
            <a:extLst>
              <a:ext uri="{FF2B5EF4-FFF2-40B4-BE49-F238E27FC236}">
                <a16:creationId xmlns:a16="http://schemas.microsoft.com/office/drawing/2014/main" id="{4526A329-E395-4A19-ADB5-B26392A22DFF}"/>
              </a:ext>
            </a:extLst>
          </p:cNvPr>
          <p:cNvSpPr>
            <a:spLocks noGrp="1"/>
          </p:cNvSpPr>
          <p:nvPr>
            <p:ph type="ftr" sz="quarter" idx="11"/>
          </p:nvPr>
        </p:nvSpPr>
        <p:spPr/>
        <p:txBody>
          <a:bodyPr/>
          <a:lstStyle/>
          <a:p>
            <a:r>
              <a:rPr lang="en-US"/>
              <a:t>CO 2112             SJF                  Group No 01</a:t>
            </a:r>
          </a:p>
        </p:txBody>
      </p:sp>
      <p:sp>
        <p:nvSpPr>
          <p:cNvPr id="6" name="Slide Number Placeholder 5">
            <a:extLst>
              <a:ext uri="{FF2B5EF4-FFF2-40B4-BE49-F238E27FC236}">
                <a16:creationId xmlns:a16="http://schemas.microsoft.com/office/drawing/2014/main" id="{BB7C5BC2-D11A-E6C0-0081-E062EB675FE0}"/>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404751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E71D-FADE-0B45-D1F2-8375C6514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13C23B-00DF-FC61-C0FB-D9F7D5E86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16D8C-984B-862B-2468-91F07FD7E2A8}"/>
              </a:ext>
            </a:extLst>
          </p:cNvPr>
          <p:cNvSpPr>
            <a:spLocks noGrp="1"/>
          </p:cNvSpPr>
          <p:nvPr>
            <p:ph type="dt" sz="half" idx="10"/>
          </p:nvPr>
        </p:nvSpPr>
        <p:spPr/>
        <p:txBody>
          <a:bodyPr/>
          <a:lstStyle/>
          <a:p>
            <a:fld id="{CC038E00-8851-4948-A6CD-A92344228ED8}" type="datetime1">
              <a:rPr lang="en-US" smtClean="0"/>
              <a:t>05/14/2023</a:t>
            </a:fld>
            <a:endParaRPr lang="en-US"/>
          </a:p>
        </p:txBody>
      </p:sp>
      <p:sp>
        <p:nvSpPr>
          <p:cNvPr id="5" name="Footer Placeholder 4">
            <a:extLst>
              <a:ext uri="{FF2B5EF4-FFF2-40B4-BE49-F238E27FC236}">
                <a16:creationId xmlns:a16="http://schemas.microsoft.com/office/drawing/2014/main" id="{2CA70141-5795-2CC3-C35D-97F8FE29D66E}"/>
              </a:ext>
            </a:extLst>
          </p:cNvPr>
          <p:cNvSpPr>
            <a:spLocks noGrp="1"/>
          </p:cNvSpPr>
          <p:nvPr>
            <p:ph type="ftr" sz="quarter" idx="11"/>
          </p:nvPr>
        </p:nvSpPr>
        <p:spPr/>
        <p:txBody>
          <a:bodyPr/>
          <a:lstStyle/>
          <a:p>
            <a:r>
              <a:rPr lang="en-US"/>
              <a:t>CO 2112             SJF                  Group No 01</a:t>
            </a:r>
          </a:p>
        </p:txBody>
      </p:sp>
      <p:sp>
        <p:nvSpPr>
          <p:cNvPr id="6" name="Slide Number Placeholder 5">
            <a:extLst>
              <a:ext uri="{FF2B5EF4-FFF2-40B4-BE49-F238E27FC236}">
                <a16:creationId xmlns:a16="http://schemas.microsoft.com/office/drawing/2014/main" id="{312A8E89-1788-F139-F700-05A8B4DB49BB}"/>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70539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B0B4-3907-3878-0756-A16809606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9C088-092A-7CB7-DE61-AF24261B7C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6E35CE-51EC-AFCF-156E-32A9BCE42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F8FA66-EF3D-3CD1-E8DF-DB5AF5892534}"/>
              </a:ext>
            </a:extLst>
          </p:cNvPr>
          <p:cNvSpPr>
            <a:spLocks noGrp="1"/>
          </p:cNvSpPr>
          <p:nvPr>
            <p:ph type="dt" sz="half" idx="10"/>
          </p:nvPr>
        </p:nvSpPr>
        <p:spPr/>
        <p:txBody>
          <a:bodyPr/>
          <a:lstStyle/>
          <a:p>
            <a:fld id="{EC060ABB-9C76-4B2C-9C6C-CCDFBE4962FD}" type="datetime1">
              <a:rPr lang="en-US" smtClean="0"/>
              <a:t>05/14/2023</a:t>
            </a:fld>
            <a:endParaRPr lang="en-US"/>
          </a:p>
        </p:txBody>
      </p:sp>
      <p:sp>
        <p:nvSpPr>
          <p:cNvPr id="6" name="Footer Placeholder 5">
            <a:extLst>
              <a:ext uri="{FF2B5EF4-FFF2-40B4-BE49-F238E27FC236}">
                <a16:creationId xmlns:a16="http://schemas.microsoft.com/office/drawing/2014/main" id="{ADB5D73B-48C6-87D0-5528-92CED59506D8}"/>
              </a:ext>
            </a:extLst>
          </p:cNvPr>
          <p:cNvSpPr>
            <a:spLocks noGrp="1"/>
          </p:cNvSpPr>
          <p:nvPr>
            <p:ph type="ftr" sz="quarter" idx="11"/>
          </p:nvPr>
        </p:nvSpPr>
        <p:spPr/>
        <p:txBody>
          <a:bodyPr/>
          <a:lstStyle/>
          <a:p>
            <a:r>
              <a:rPr lang="en-US"/>
              <a:t>CO 2112             SJF                  Group No 01</a:t>
            </a:r>
          </a:p>
        </p:txBody>
      </p:sp>
      <p:sp>
        <p:nvSpPr>
          <p:cNvPr id="7" name="Slide Number Placeholder 6">
            <a:extLst>
              <a:ext uri="{FF2B5EF4-FFF2-40B4-BE49-F238E27FC236}">
                <a16:creationId xmlns:a16="http://schemas.microsoft.com/office/drawing/2014/main" id="{4F2DB402-10D2-0933-1137-061A1833898C}"/>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183693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5A51-9E84-F0A6-E07E-F084433FB7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C9C1A0-7783-4833-3D69-0B11D9278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8CCA73-C83D-00DB-F336-1D7BE1768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66FAE-ABDA-B2C7-C896-DF24A50C5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92A7F7-8870-090C-3AF3-4DC8CA5E1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263728-AC02-C7FA-83E0-B816C2FE9B4E}"/>
              </a:ext>
            </a:extLst>
          </p:cNvPr>
          <p:cNvSpPr>
            <a:spLocks noGrp="1"/>
          </p:cNvSpPr>
          <p:nvPr>
            <p:ph type="dt" sz="half" idx="10"/>
          </p:nvPr>
        </p:nvSpPr>
        <p:spPr/>
        <p:txBody>
          <a:bodyPr/>
          <a:lstStyle/>
          <a:p>
            <a:fld id="{B43FE0EF-81A5-42FD-B666-FDAF25EF0723}" type="datetime1">
              <a:rPr lang="en-US" smtClean="0"/>
              <a:t>05/14/2023</a:t>
            </a:fld>
            <a:endParaRPr lang="en-US"/>
          </a:p>
        </p:txBody>
      </p:sp>
      <p:sp>
        <p:nvSpPr>
          <p:cNvPr id="8" name="Footer Placeholder 7">
            <a:extLst>
              <a:ext uri="{FF2B5EF4-FFF2-40B4-BE49-F238E27FC236}">
                <a16:creationId xmlns:a16="http://schemas.microsoft.com/office/drawing/2014/main" id="{C1DD6CA8-2EDF-D442-CCA8-8EF5E827D997}"/>
              </a:ext>
            </a:extLst>
          </p:cNvPr>
          <p:cNvSpPr>
            <a:spLocks noGrp="1"/>
          </p:cNvSpPr>
          <p:nvPr>
            <p:ph type="ftr" sz="quarter" idx="11"/>
          </p:nvPr>
        </p:nvSpPr>
        <p:spPr/>
        <p:txBody>
          <a:bodyPr/>
          <a:lstStyle/>
          <a:p>
            <a:r>
              <a:rPr lang="en-US"/>
              <a:t>CO 2112             SJF                  Group No 01</a:t>
            </a:r>
          </a:p>
        </p:txBody>
      </p:sp>
      <p:sp>
        <p:nvSpPr>
          <p:cNvPr id="9" name="Slide Number Placeholder 8">
            <a:extLst>
              <a:ext uri="{FF2B5EF4-FFF2-40B4-BE49-F238E27FC236}">
                <a16:creationId xmlns:a16="http://schemas.microsoft.com/office/drawing/2014/main" id="{D9E80E7E-0FB0-CB6F-B5FB-38D95F72CAFA}"/>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371770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2389-B490-5145-A93E-6EEED1C2D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72C77-AFD5-346A-25E4-50C72E738BA2}"/>
              </a:ext>
            </a:extLst>
          </p:cNvPr>
          <p:cNvSpPr>
            <a:spLocks noGrp="1"/>
          </p:cNvSpPr>
          <p:nvPr>
            <p:ph type="dt" sz="half" idx="10"/>
          </p:nvPr>
        </p:nvSpPr>
        <p:spPr/>
        <p:txBody>
          <a:bodyPr/>
          <a:lstStyle/>
          <a:p>
            <a:fld id="{38482662-CBE4-4337-B669-D2197B686383}" type="datetime1">
              <a:rPr lang="en-US" smtClean="0"/>
              <a:t>05/14/2023</a:t>
            </a:fld>
            <a:endParaRPr lang="en-US"/>
          </a:p>
        </p:txBody>
      </p:sp>
      <p:sp>
        <p:nvSpPr>
          <p:cNvPr id="4" name="Footer Placeholder 3">
            <a:extLst>
              <a:ext uri="{FF2B5EF4-FFF2-40B4-BE49-F238E27FC236}">
                <a16:creationId xmlns:a16="http://schemas.microsoft.com/office/drawing/2014/main" id="{6FC8E5DD-B242-009E-D805-829C2C5F9101}"/>
              </a:ext>
            </a:extLst>
          </p:cNvPr>
          <p:cNvSpPr>
            <a:spLocks noGrp="1"/>
          </p:cNvSpPr>
          <p:nvPr>
            <p:ph type="ftr" sz="quarter" idx="11"/>
          </p:nvPr>
        </p:nvSpPr>
        <p:spPr/>
        <p:txBody>
          <a:bodyPr/>
          <a:lstStyle/>
          <a:p>
            <a:r>
              <a:rPr lang="en-US"/>
              <a:t>CO 2112             SJF                  Group No 01</a:t>
            </a:r>
          </a:p>
        </p:txBody>
      </p:sp>
      <p:sp>
        <p:nvSpPr>
          <p:cNvPr id="5" name="Slide Number Placeholder 4">
            <a:extLst>
              <a:ext uri="{FF2B5EF4-FFF2-40B4-BE49-F238E27FC236}">
                <a16:creationId xmlns:a16="http://schemas.microsoft.com/office/drawing/2014/main" id="{2E84524E-24B0-9BC7-BC49-AC7677F0107F}"/>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194076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56F23-EBC8-D242-5703-CA291E60E314}"/>
              </a:ext>
            </a:extLst>
          </p:cNvPr>
          <p:cNvSpPr>
            <a:spLocks noGrp="1"/>
          </p:cNvSpPr>
          <p:nvPr>
            <p:ph type="dt" sz="half" idx="10"/>
          </p:nvPr>
        </p:nvSpPr>
        <p:spPr/>
        <p:txBody>
          <a:bodyPr/>
          <a:lstStyle/>
          <a:p>
            <a:fld id="{413AE83E-66A4-4059-818C-100B4F82A5BC}" type="datetime1">
              <a:rPr lang="en-US" smtClean="0"/>
              <a:t>05/14/2023</a:t>
            </a:fld>
            <a:endParaRPr lang="en-US"/>
          </a:p>
        </p:txBody>
      </p:sp>
      <p:sp>
        <p:nvSpPr>
          <p:cNvPr id="3" name="Footer Placeholder 2">
            <a:extLst>
              <a:ext uri="{FF2B5EF4-FFF2-40B4-BE49-F238E27FC236}">
                <a16:creationId xmlns:a16="http://schemas.microsoft.com/office/drawing/2014/main" id="{74D25B48-BEAC-F70D-B0CB-CADEAF70ECE1}"/>
              </a:ext>
            </a:extLst>
          </p:cNvPr>
          <p:cNvSpPr>
            <a:spLocks noGrp="1"/>
          </p:cNvSpPr>
          <p:nvPr>
            <p:ph type="ftr" sz="quarter" idx="11"/>
          </p:nvPr>
        </p:nvSpPr>
        <p:spPr/>
        <p:txBody>
          <a:bodyPr/>
          <a:lstStyle/>
          <a:p>
            <a:r>
              <a:rPr lang="en-US"/>
              <a:t>CO 2112             SJF                  Group No 01</a:t>
            </a:r>
          </a:p>
        </p:txBody>
      </p:sp>
      <p:sp>
        <p:nvSpPr>
          <p:cNvPr id="4" name="Slide Number Placeholder 3">
            <a:extLst>
              <a:ext uri="{FF2B5EF4-FFF2-40B4-BE49-F238E27FC236}">
                <a16:creationId xmlns:a16="http://schemas.microsoft.com/office/drawing/2014/main" id="{52858C87-B3F3-D8A3-B1EA-0B90954B9348}"/>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257579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6F82-B4C2-8C0A-EB0D-92E3776FD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F7E69F-7DF4-91BC-04E9-6F4BF1C2F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23D6AF-7E49-3CE4-E815-C4FDF37E1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F8349-BDE9-0081-1733-77D9D958C0C7}"/>
              </a:ext>
            </a:extLst>
          </p:cNvPr>
          <p:cNvSpPr>
            <a:spLocks noGrp="1"/>
          </p:cNvSpPr>
          <p:nvPr>
            <p:ph type="dt" sz="half" idx="10"/>
          </p:nvPr>
        </p:nvSpPr>
        <p:spPr/>
        <p:txBody>
          <a:bodyPr/>
          <a:lstStyle/>
          <a:p>
            <a:fld id="{27E32E43-65E7-4D25-B71A-061660DD1598}" type="datetime1">
              <a:rPr lang="en-US" smtClean="0"/>
              <a:t>05/14/2023</a:t>
            </a:fld>
            <a:endParaRPr lang="en-US"/>
          </a:p>
        </p:txBody>
      </p:sp>
      <p:sp>
        <p:nvSpPr>
          <p:cNvPr id="6" name="Footer Placeholder 5">
            <a:extLst>
              <a:ext uri="{FF2B5EF4-FFF2-40B4-BE49-F238E27FC236}">
                <a16:creationId xmlns:a16="http://schemas.microsoft.com/office/drawing/2014/main" id="{FD83C4D9-E5B0-0C3C-8F4F-6FA6F1364971}"/>
              </a:ext>
            </a:extLst>
          </p:cNvPr>
          <p:cNvSpPr>
            <a:spLocks noGrp="1"/>
          </p:cNvSpPr>
          <p:nvPr>
            <p:ph type="ftr" sz="quarter" idx="11"/>
          </p:nvPr>
        </p:nvSpPr>
        <p:spPr/>
        <p:txBody>
          <a:bodyPr/>
          <a:lstStyle/>
          <a:p>
            <a:r>
              <a:rPr lang="en-US"/>
              <a:t>CO 2112             SJF                  Group No 01</a:t>
            </a:r>
          </a:p>
        </p:txBody>
      </p:sp>
      <p:sp>
        <p:nvSpPr>
          <p:cNvPr id="7" name="Slide Number Placeholder 6">
            <a:extLst>
              <a:ext uri="{FF2B5EF4-FFF2-40B4-BE49-F238E27FC236}">
                <a16:creationId xmlns:a16="http://schemas.microsoft.com/office/drawing/2014/main" id="{3147AF29-0BA0-1F58-C59F-510E8579A363}"/>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50080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2AE1-FA4A-428A-0B32-5D7C728CA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FC48D5-09E5-217B-60D9-81A6DEAD1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05E2B-4B6E-D6DA-1E87-152B2D629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FB841-9C28-F734-3521-62D474664B49}"/>
              </a:ext>
            </a:extLst>
          </p:cNvPr>
          <p:cNvSpPr>
            <a:spLocks noGrp="1"/>
          </p:cNvSpPr>
          <p:nvPr>
            <p:ph type="dt" sz="half" idx="10"/>
          </p:nvPr>
        </p:nvSpPr>
        <p:spPr/>
        <p:txBody>
          <a:bodyPr/>
          <a:lstStyle/>
          <a:p>
            <a:fld id="{05452E9B-E48E-400E-B4C8-66A137E6825F}" type="datetime1">
              <a:rPr lang="en-US" smtClean="0"/>
              <a:t>05/14/2023</a:t>
            </a:fld>
            <a:endParaRPr lang="en-US"/>
          </a:p>
        </p:txBody>
      </p:sp>
      <p:sp>
        <p:nvSpPr>
          <p:cNvPr id="6" name="Footer Placeholder 5">
            <a:extLst>
              <a:ext uri="{FF2B5EF4-FFF2-40B4-BE49-F238E27FC236}">
                <a16:creationId xmlns:a16="http://schemas.microsoft.com/office/drawing/2014/main" id="{7C299302-3418-A665-45A1-102A4A30B95A}"/>
              </a:ext>
            </a:extLst>
          </p:cNvPr>
          <p:cNvSpPr>
            <a:spLocks noGrp="1"/>
          </p:cNvSpPr>
          <p:nvPr>
            <p:ph type="ftr" sz="quarter" idx="11"/>
          </p:nvPr>
        </p:nvSpPr>
        <p:spPr/>
        <p:txBody>
          <a:bodyPr/>
          <a:lstStyle/>
          <a:p>
            <a:r>
              <a:rPr lang="en-US"/>
              <a:t>CO 2112             SJF                  Group No 01</a:t>
            </a:r>
          </a:p>
        </p:txBody>
      </p:sp>
      <p:sp>
        <p:nvSpPr>
          <p:cNvPr id="7" name="Slide Number Placeholder 6">
            <a:extLst>
              <a:ext uri="{FF2B5EF4-FFF2-40B4-BE49-F238E27FC236}">
                <a16:creationId xmlns:a16="http://schemas.microsoft.com/office/drawing/2014/main" id="{9F38D090-5DEE-ACC5-7861-D67B9E15B284}"/>
              </a:ext>
            </a:extLst>
          </p:cNvPr>
          <p:cNvSpPr>
            <a:spLocks noGrp="1"/>
          </p:cNvSpPr>
          <p:nvPr>
            <p:ph type="sldNum" sz="quarter" idx="12"/>
          </p:nvPr>
        </p:nvSpPr>
        <p:spPr/>
        <p:txBody>
          <a:bodyPr/>
          <a:lstStyle/>
          <a:p>
            <a:fld id="{593D7233-6AA7-4235-B169-1D631AD05D24}" type="slidenum">
              <a:rPr lang="en-US" smtClean="0"/>
              <a:t>‹#›</a:t>
            </a:fld>
            <a:endParaRPr lang="en-US"/>
          </a:p>
        </p:txBody>
      </p:sp>
    </p:spTree>
    <p:extLst>
      <p:ext uri="{BB962C8B-B14F-4D97-AF65-F5344CB8AC3E}">
        <p14:creationId xmlns:p14="http://schemas.microsoft.com/office/powerpoint/2010/main" val="842743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9F9E5-C226-5173-4D07-BD72E02F8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2794C5-57CD-AE15-ACCF-D895AB527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AA39E-F4E1-8C2A-F8AF-ACF68471A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6377E-45D9-42D2-8B49-83A46E5A7D97}" type="datetime1">
              <a:rPr lang="en-US" smtClean="0"/>
              <a:t>05/14/2023</a:t>
            </a:fld>
            <a:endParaRPr lang="en-US"/>
          </a:p>
        </p:txBody>
      </p:sp>
      <p:sp>
        <p:nvSpPr>
          <p:cNvPr id="5" name="Footer Placeholder 4">
            <a:extLst>
              <a:ext uri="{FF2B5EF4-FFF2-40B4-BE49-F238E27FC236}">
                <a16:creationId xmlns:a16="http://schemas.microsoft.com/office/drawing/2014/main" id="{036FAFB6-FDA5-2495-F956-010101DE8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 2112             SJF                  Group No 01</a:t>
            </a:r>
          </a:p>
        </p:txBody>
      </p:sp>
      <p:sp>
        <p:nvSpPr>
          <p:cNvPr id="6" name="Slide Number Placeholder 5">
            <a:extLst>
              <a:ext uri="{FF2B5EF4-FFF2-40B4-BE49-F238E27FC236}">
                <a16:creationId xmlns:a16="http://schemas.microsoft.com/office/drawing/2014/main" id="{B2B25A59-3292-E7D3-4AFF-32CC5760D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D7233-6AA7-4235-B169-1D631AD05D24}" type="slidenum">
              <a:rPr lang="en-US" smtClean="0"/>
              <a:t>‹#›</a:t>
            </a:fld>
            <a:endParaRPr lang="en-US"/>
          </a:p>
        </p:txBody>
      </p:sp>
    </p:spTree>
    <p:extLst>
      <p:ext uri="{BB962C8B-B14F-4D97-AF65-F5344CB8AC3E}">
        <p14:creationId xmlns:p14="http://schemas.microsoft.com/office/powerpoint/2010/main" val="346495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6F7757-4D43-9636-6BD1-B21CBB31C50B}"/>
              </a:ext>
            </a:extLst>
          </p:cNvPr>
          <p:cNvSpPr>
            <a:spLocks noGrp="1"/>
          </p:cNvSpPr>
          <p:nvPr>
            <p:ph type="ctrTitle"/>
          </p:nvPr>
        </p:nvSpPr>
        <p:spPr>
          <a:xfrm>
            <a:off x="1270000" y="2235200"/>
            <a:ext cx="9144000" cy="2387600"/>
          </a:xfrm>
        </p:spPr>
        <p:txBody>
          <a:bodyPr>
            <a:normAutofit/>
          </a:bodyPr>
          <a:lstStyle/>
          <a:p>
            <a:r>
              <a:rPr lang="en-US" sz="7200" b="1" dirty="0">
                <a:latin typeface="Garamond" panose="02020404030301010803" pitchFamily="18" charset="0"/>
              </a:rPr>
              <a:t>SJF – Shortest Job First </a:t>
            </a:r>
          </a:p>
        </p:txBody>
      </p:sp>
      <p:sp>
        <p:nvSpPr>
          <p:cNvPr id="5" name="Subtitle 4">
            <a:extLst>
              <a:ext uri="{FF2B5EF4-FFF2-40B4-BE49-F238E27FC236}">
                <a16:creationId xmlns:a16="http://schemas.microsoft.com/office/drawing/2014/main" id="{138D938D-7E73-2AEF-C58F-762BAECDAC26}"/>
              </a:ext>
            </a:extLst>
          </p:cNvPr>
          <p:cNvSpPr>
            <a:spLocks noGrp="1"/>
          </p:cNvSpPr>
          <p:nvPr>
            <p:ph type="subTitle" idx="1"/>
          </p:nvPr>
        </p:nvSpPr>
        <p:spPr>
          <a:xfrm>
            <a:off x="5413874" y="5224753"/>
            <a:ext cx="9144000" cy="1655762"/>
          </a:xfrm>
        </p:spPr>
        <p:txBody>
          <a:bodyPr/>
          <a:lstStyle/>
          <a:p>
            <a:endParaRPr lang="en-US" dirty="0"/>
          </a:p>
          <a:p>
            <a:r>
              <a:rPr lang="en-US" b="1" dirty="0">
                <a:latin typeface="Garamond" panose="02020404030301010803" pitchFamily="18" charset="0"/>
              </a:rPr>
              <a:t>Group No 01</a:t>
            </a:r>
          </a:p>
          <a:p>
            <a:r>
              <a:rPr lang="en-US" b="1" dirty="0">
                <a:latin typeface="Garamond" panose="02020404030301010803" pitchFamily="18" charset="0"/>
              </a:rPr>
              <a:t>CO 2112</a:t>
            </a:r>
          </a:p>
        </p:txBody>
      </p:sp>
      <p:grpSp>
        <p:nvGrpSpPr>
          <p:cNvPr id="9" name="Group 8">
            <a:extLst>
              <a:ext uri="{FF2B5EF4-FFF2-40B4-BE49-F238E27FC236}">
                <a16:creationId xmlns:a16="http://schemas.microsoft.com/office/drawing/2014/main" id="{E5553A79-9E9E-77B8-3974-4968E0FE9B34}"/>
              </a:ext>
            </a:extLst>
          </p:cNvPr>
          <p:cNvGrpSpPr/>
          <p:nvPr/>
        </p:nvGrpSpPr>
        <p:grpSpPr>
          <a:xfrm>
            <a:off x="8567226" y="-458209"/>
            <a:ext cx="5981109" cy="2359946"/>
            <a:chOff x="8792309" y="-430073"/>
            <a:chExt cx="5981109" cy="2359946"/>
          </a:xfrm>
          <a:blipFill dpi="0" rotWithShape="1">
            <a:blip r:embed="rId2">
              <a:extLst>
                <a:ext uri="{28A0092B-C50C-407E-A947-70E740481C1C}">
                  <a14:useLocalDpi xmlns:a14="http://schemas.microsoft.com/office/drawing/2010/main" val="0"/>
                </a:ext>
              </a:extLst>
            </a:blip>
            <a:srcRect/>
            <a:stretch>
              <a:fillRect/>
            </a:stretch>
          </a:blipFill>
        </p:grpSpPr>
        <p:sp>
          <p:nvSpPr>
            <p:cNvPr id="6" name="Rectangle: Rounded Corners 5">
              <a:extLst>
                <a:ext uri="{FF2B5EF4-FFF2-40B4-BE49-F238E27FC236}">
                  <a16:creationId xmlns:a16="http://schemas.microsoft.com/office/drawing/2014/main" id="{68570CDA-3F09-0589-CB8E-2D7AD392A784}"/>
                </a:ext>
              </a:extLst>
            </p:cNvPr>
            <p:cNvSpPr/>
            <p:nvPr/>
          </p:nvSpPr>
          <p:spPr>
            <a:xfrm rot="20015969">
              <a:off x="8792309" y="348639"/>
              <a:ext cx="4712677" cy="1547446"/>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27A83E9-4939-4EA8-0E86-D914033700E4}"/>
                </a:ext>
              </a:extLst>
            </p:cNvPr>
            <p:cNvSpPr/>
            <p:nvPr/>
          </p:nvSpPr>
          <p:spPr>
            <a:xfrm rot="20015969">
              <a:off x="10060741" y="1500176"/>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183A611-627F-28A7-165B-25904649E469}"/>
                </a:ext>
              </a:extLst>
            </p:cNvPr>
            <p:cNvSpPr/>
            <p:nvPr/>
          </p:nvSpPr>
          <p:spPr>
            <a:xfrm rot="20015969">
              <a:off x="9040808" y="-430073"/>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051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1765-3E0E-322D-460C-EE110B4ADAB8}"/>
              </a:ext>
            </a:extLst>
          </p:cNvPr>
          <p:cNvSpPr>
            <a:spLocks noGrp="1"/>
          </p:cNvSpPr>
          <p:nvPr>
            <p:ph type="title"/>
          </p:nvPr>
        </p:nvSpPr>
        <p:spPr/>
        <p:txBody>
          <a:bodyPr/>
          <a:lstStyle/>
          <a:p>
            <a:r>
              <a:rPr lang="en-US" b="1" dirty="0">
                <a:latin typeface="Garamond" panose="02020404030301010803" pitchFamily="18" charset="0"/>
              </a:rPr>
              <a:t>FCFS Vs. SJF</a:t>
            </a:r>
          </a:p>
        </p:txBody>
      </p:sp>
      <p:graphicFrame>
        <p:nvGraphicFramePr>
          <p:cNvPr id="4" name="Table 4">
            <a:extLst>
              <a:ext uri="{FF2B5EF4-FFF2-40B4-BE49-F238E27FC236}">
                <a16:creationId xmlns:a16="http://schemas.microsoft.com/office/drawing/2014/main" id="{39ABB061-1799-69A7-0000-EA7BC1A7BA9F}"/>
              </a:ext>
            </a:extLst>
          </p:cNvPr>
          <p:cNvGraphicFramePr>
            <a:graphicFrameLocks noGrp="1"/>
          </p:cNvGraphicFramePr>
          <p:nvPr>
            <p:ph idx="1"/>
            <p:extLst>
              <p:ext uri="{D42A27DB-BD31-4B8C-83A1-F6EECF244321}">
                <p14:modId xmlns:p14="http://schemas.microsoft.com/office/powerpoint/2010/main" val="3028726969"/>
              </p:ext>
            </p:extLst>
          </p:nvPr>
        </p:nvGraphicFramePr>
        <p:xfrm>
          <a:off x="838200" y="1482810"/>
          <a:ext cx="10513541" cy="4336793"/>
        </p:xfrm>
        <a:graphic>
          <a:graphicData uri="http://schemas.openxmlformats.org/drawingml/2006/table">
            <a:tbl>
              <a:tblPr firstRow="1" bandRow="1">
                <a:tableStyleId>{073A0DAA-6AF3-43AB-8588-CEC1D06C72B9}</a:tableStyleId>
              </a:tblPr>
              <a:tblGrid>
                <a:gridCol w="5255741">
                  <a:extLst>
                    <a:ext uri="{9D8B030D-6E8A-4147-A177-3AD203B41FA5}">
                      <a16:colId xmlns:a16="http://schemas.microsoft.com/office/drawing/2014/main" val="3552740914"/>
                    </a:ext>
                  </a:extLst>
                </a:gridCol>
                <a:gridCol w="5257800">
                  <a:extLst>
                    <a:ext uri="{9D8B030D-6E8A-4147-A177-3AD203B41FA5}">
                      <a16:colId xmlns:a16="http://schemas.microsoft.com/office/drawing/2014/main" val="1688282957"/>
                    </a:ext>
                  </a:extLst>
                </a:gridCol>
              </a:tblGrid>
              <a:tr h="491233">
                <a:tc>
                  <a:txBody>
                    <a:bodyPr/>
                    <a:lstStyle/>
                    <a:p>
                      <a:pPr algn="ctr"/>
                      <a:r>
                        <a:rPr lang="en-US" dirty="0"/>
                        <a:t>FCFS</a:t>
                      </a:r>
                    </a:p>
                  </a:txBody>
                  <a:tcPr/>
                </a:tc>
                <a:tc>
                  <a:txBody>
                    <a:bodyPr/>
                    <a:lstStyle/>
                    <a:p>
                      <a:pPr algn="ctr"/>
                      <a:r>
                        <a:rPr lang="en-US" dirty="0"/>
                        <a:t>SJF</a:t>
                      </a:r>
                    </a:p>
                  </a:txBody>
                  <a:tcPr/>
                </a:tc>
                <a:extLst>
                  <a:ext uri="{0D108BD9-81ED-4DB2-BD59-A6C34878D82A}">
                    <a16:rowId xmlns:a16="http://schemas.microsoft.com/office/drawing/2014/main" val="243994889"/>
                  </a:ext>
                </a:extLst>
              </a:tr>
              <a:tr h="370840">
                <a:tc>
                  <a:txBody>
                    <a:bodyPr/>
                    <a:lstStyle/>
                    <a:p>
                      <a:r>
                        <a:rPr lang="en-US" dirty="0"/>
                        <a:t>Executes the processes in the order in which they arrive i.e. the process that arrives first is executed first.</a:t>
                      </a:r>
                    </a:p>
                  </a:txBody>
                  <a:tcPr/>
                </a:tc>
                <a:tc>
                  <a:txBody>
                    <a:bodyPr/>
                    <a:lstStyle/>
                    <a:p>
                      <a:r>
                        <a:rPr lang="en-US" dirty="0"/>
                        <a:t>Executes the processes based upon their burst time i.e. in ascending order of their burst times.</a:t>
                      </a:r>
                    </a:p>
                  </a:txBody>
                  <a:tcPr/>
                </a:tc>
                <a:extLst>
                  <a:ext uri="{0D108BD9-81ED-4DB2-BD59-A6C34878D82A}">
                    <a16:rowId xmlns:a16="http://schemas.microsoft.com/office/drawing/2014/main" val="470434754"/>
                  </a:ext>
                </a:extLst>
              </a:tr>
              <a:tr h="370840">
                <a:tc>
                  <a:txBody>
                    <a:bodyPr/>
                    <a:lstStyle/>
                    <a:p>
                      <a:r>
                        <a:rPr lang="en-US" dirty="0"/>
                        <a:t>FCFS results in quite long waiting time for the processes and thus increases average waiting time.</a:t>
                      </a:r>
                    </a:p>
                  </a:txBody>
                  <a:tcPr/>
                </a:tc>
                <a:tc>
                  <a:txBody>
                    <a:bodyPr/>
                    <a:lstStyle/>
                    <a:p>
                      <a:r>
                        <a:rPr lang="en-US" dirty="0"/>
                        <a:t>The average waiting time for given set of processes is minimum.</a:t>
                      </a:r>
                    </a:p>
                  </a:txBody>
                  <a:tcPr/>
                </a:tc>
                <a:extLst>
                  <a:ext uri="{0D108BD9-81ED-4DB2-BD59-A6C34878D82A}">
                    <a16:rowId xmlns:a16="http://schemas.microsoft.com/office/drawing/2014/main" val="1238951903"/>
                  </a:ext>
                </a:extLst>
              </a:tr>
              <a:tr h="370840">
                <a:tc>
                  <a:txBody>
                    <a:bodyPr/>
                    <a:lstStyle/>
                    <a:p>
                      <a:r>
                        <a:rPr lang="en-US" dirty="0"/>
                        <a:t>FCFS algorithm is the easiest to implement in any system.</a:t>
                      </a:r>
                    </a:p>
                  </a:txBody>
                  <a:tcPr/>
                </a:tc>
                <a:tc>
                  <a:txBody>
                    <a:bodyPr/>
                    <a:lstStyle/>
                    <a:p>
                      <a:r>
                        <a:rPr lang="en-US" dirty="0"/>
                        <a:t>The real difficulty with SJF is knowing the length of the next CPU request or burst.</a:t>
                      </a:r>
                    </a:p>
                  </a:txBody>
                  <a:tcPr/>
                </a:tc>
                <a:extLst>
                  <a:ext uri="{0D108BD9-81ED-4DB2-BD59-A6C34878D82A}">
                    <a16:rowId xmlns:a16="http://schemas.microsoft.com/office/drawing/2014/main" val="3817134889"/>
                  </a:ext>
                </a:extLst>
              </a:tr>
              <a:tr h="370840">
                <a:tc>
                  <a:txBody>
                    <a:bodyPr/>
                    <a:lstStyle/>
                    <a:p>
                      <a:r>
                        <a:rPr lang="en-US" dirty="0"/>
                        <a:t>FCFS lead to lower device and CPU utilization thereby decreasing the efficiency of the system.</a:t>
                      </a:r>
                    </a:p>
                  </a:txBody>
                  <a:tcPr/>
                </a:tc>
                <a:tc>
                  <a:txBody>
                    <a:bodyPr/>
                    <a:lstStyle/>
                    <a:p>
                      <a:r>
                        <a:rPr lang="en-US" dirty="0"/>
                        <a:t>SJF leads to higher effectiveness of the system due to lower average waiting time.</a:t>
                      </a:r>
                    </a:p>
                  </a:txBody>
                  <a:tcPr/>
                </a:tc>
                <a:extLst>
                  <a:ext uri="{0D108BD9-81ED-4DB2-BD59-A6C34878D82A}">
                    <a16:rowId xmlns:a16="http://schemas.microsoft.com/office/drawing/2014/main" val="772879765"/>
                  </a:ext>
                </a:extLst>
              </a:tr>
              <a:tr h="370840">
                <a:tc>
                  <a:txBody>
                    <a:bodyPr/>
                    <a:lstStyle/>
                    <a:p>
                      <a:r>
                        <a:rPr lang="en-US" dirty="0"/>
                        <a:t>FCFS results in minimal overhead.</a:t>
                      </a:r>
                    </a:p>
                  </a:txBody>
                  <a:tcPr/>
                </a:tc>
                <a:tc>
                  <a:txBody>
                    <a:bodyPr/>
                    <a:lstStyle/>
                    <a:p>
                      <a:r>
                        <a:rPr lang="en-US" dirty="0"/>
                        <a:t>In case of SJF, elapsed time should be recorded, results in more overhead on the processor.</a:t>
                      </a:r>
                    </a:p>
                  </a:txBody>
                  <a:tcPr/>
                </a:tc>
                <a:extLst>
                  <a:ext uri="{0D108BD9-81ED-4DB2-BD59-A6C34878D82A}">
                    <a16:rowId xmlns:a16="http://schemas.microsoft.com/office/drawing/2014/main" val="1815425150"/>
                  </a:ext>
                </a:extLst>
              </a:tr>
              <a:tr h="370840">
                <a:tc>
                  <a:txBody>
                    <a:bodyPr/>
                    <a:lstStyle/>
                    <a:p>
                      <a:r>
                        <a:rPr lang="en-US" dirty="0"/>
                        <a:t>FCFS does not suffers from starvation</a:t>
                      </a:r>
                    </a:p>
                  </a:txBody>
                  <a:tcPr/>
                </a:tc>
                <a:tc>
                  <a:txBody>
                    <a:bodyPr/>
                    <a:lstStyle/>
                    <a:p>
                      <a:r>
                        <a:rPr lang="en-US" dirty="0"/>
                        <a:t>SJF suffers from starvation.</a:t>
                      </a:r>
                    </a:p>
                  </a:txBody>
                  <a:tcPr/>
                </a:tc>
                <a:extLst>
                  <a:ext uri="{0D108BD9-81ED-4DB2-BD59-A6C34878D82A}">
                    <a16:rowId xmlns:a16="http://schemas.microsoft.com/office/drawing/2014/main" val="2501178058"/>
                  </a:ext>
                </a:extLst>
              </a:tr>
            </a:tbl>
          </a:graphicData>
        </a:graphic>
      </p:graphicFrame>
    </p:spTree>
    <p:extLst>
      <p:ext uri="{BB962C8B-B14F-4D97-AF65-F5344CB8AC3E}">
        <p14:creationId xmlns:p14="http://schemas.microsoft.com/office/powerpoint/2010/main" val="176118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31F0-9209-E057-0058-9FED98C95664}"/>
              </a:ext>
            </a:extLst>
          </p:cNvPr>
          <p:cNvSpPr>
            <a:spLocks noGrp="1"/>
          </p:cNvSpPr>
          <p:nvPr>
            <p:ph type="title"/>
          </p:nvPr>
        </p:nvSpPr>
        <p:spPr/>
        <p:txBody>
          <a:bodyPr/>
          <a:lstStyle/>
          <a:p>
            <a:r>
              <a:rPr lang="en-US" b="1" dirty="0">
                <a:latin typeface="Garamond" panose="02020404030301010803" pitchFamily="18" charset="0"/>
              </a:rPr>
              <a:t>Priority Scheduling Vs. SJF</a:t>
            </a:r>
          </a:p>
        </p:txBody>
      </p:sp>
      <p:graphicFrame>
        <p:nvGraphicFramePr>
          <p:cNvPr id="4" name="Table 4">
            <a:extLst>
              <a:ext uri="{FF2B5EF4-FFF2-40B4-BE49-F238E27FC236}">
                <a16:creationId xmlns:a16="http://schemas.microsoft.com/office/drawing/2014/main" id="{C063D143-3401-8555-0557-BD39AAAA129B}"/>
              </a:ext>
            </a:extLst>
          </p:cNvPr>
          <p:cNvGraphicFramePr>
            <a:graphicFrameLocks noGrp="1"/>
          </p:cNvGraphicFramePr>
          <p:nvPr>
            <p:ph idx="1"/>
            <p:extLst>
              <p:ext uri="{D42A27DB-BD31-4B8C-83A1-F6EECF244321}">
                <p14:modId xmlns:p14="http://schemas.microsoft.com/office/powerpoint/2010/main" val="3399685098"/>
              </p:ext>
            </p:extLst>
          </p:nvPr>
        </p:nvGraphicFramePr>
        <p:xfrm>
          <a:off x="838200" y="1416823"/>
          <a:ext cx="10515600" cy="466852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1927449621"/>
                    </a:ext>
                  </a:extLst>
                </a:gridCol>
                <a:gridCol w="5257800">
                  <a:extLst>
                    <a:ext uri="{9D8B030D-6E8A-4147-A177-3AD203B41FA5}">
                      <a16:colId xmlns:a16="http://schemas.microsoft.com/office/drawing/2014/main" val="390148178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SJF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Priority Scheduling</a:t>
                      </a:r>
                    </a:p>
                  </a:txBody>
                  <a:tcPr/>
                </a:tc>
                <a:extLst>
                  <a:ext uri="{0D108BD9-81ED-4DB2-BD59-A6C34878D82A}">
                    <a16:rowId xmlns:a16="http://schemas.microsoft.com/office/drawing/2014/main" val="877322706"/>
                  </a:ext>
                </a:extLst>
              </a:tr>
              <a:tr h="370840">
                <a:tc>
                  <a:txBody>
                    <a:bodyPr/>
                    <a:lstStyle/>
                    <a:p>
                      <a:r>
                        <a:rPr lang="en-US" dirty="0"/>
                        <a:t>Executes the processes based upon their burst time i.e. in ascending order of their burst times.</a:t>
                      </a:r>
                    </a:p>
                  </a:txBody>
                  <a:tcPr/>
                </a:tc>
                <a:tc>
                  <a:txBody>
                    <a:bodyPr/>
                    <a:lstStyle/>
                    <a:p>
                      <a:r>
                        <a:rPr lang="en-US" dirty="0"/>
                        <a:t>Executes the processes based upon their priorities </a:t>
                      </a:r>
                    </a:p>
                    <a:p>
                      <a:r>
                        <a:rPr lang="en-US" dirty="0"/>
                        <a:t>i.e. in descending order of their priorities. A process with higher priority is executed first.</a:t>
                      </a:r>
                    </a:p>
                  </a:txBody>
                  <a:tcPr/>
                </a:tc>
                <a:extLst>
                  <a:ext uri="{0D108BD9-81ED-4DB2-BD59-A6C34878D82A}">
                    <a16:rowId xmlns:a16="http://schemas.microsoft.com/office/drawing/2014/main" val="4250522347"/>
                  </a:ext>
                </a:extLst>
              </a:tr>
              <a:tr h="370840">
                <a:tc>
                  <a:txBody>
                    <a:bodyPr/>
                    <a:lstStyle/>
                    <a:p>
                      <a:r>
                        <a:rPr lang="en-US" dirty="0"/>
                        <a:t>The average waiting time for given set of processes is minimum.</a:t>
                      </a:r>
                    </a:p>
                  </a:txBody>
                  <a:tcPr/>
                </a:tc>
                <a:tc>
                  <a:txBody>
                    <a:bodyPr/>
                    <a:lstStyle/>
                    <a:p>
                      <a:r>
                        <a:rPr lang="en-US" dirty="0"/>
                        <a:t>There is no idea of average waiting time and response time.</a:t>
                      </a:r>
                    </a:p>
                  </a:txBody>
                  <a:tcPr/>
                </a:tc>
                <a:extLst>
                  <a:ext uri="{0D108BD9-81ED-4DB2-BD59-A6C34878D82A}">
                    <a16:rowId xmlns:a16="http://schemas.microsoft.com/office/drawing/2014/main" val="4267762887"/>
                  </a:ext>
                </a:extLst>
              </a:tr>
              <a:tr h="370840">
                <a:tc>
                  <a:txBody>
                    <a:bodyPr/>
                    <a:lstStyle/>
                    <a:p>
                      <a:r>
                        <a:rPr lang="en-US" dirty="0"/>
                        <a:t>The real difficulty with SJF is knowing the length of the next CPU request or burst.</a:t>
                      </a:r>
                    </a:p>
                  </a:txBody>
                  <a:tcPr/>
                </a:tc>
                <a:tc>
                  <a:txBody>
                    <a:bodyPr/>
                    <a:lstStyle/>
                    <a:p>
                      <a:r>
                        <a:rPr lang="en-US" dirty="0"/>
                        <a:t>It is quite easy to implement and best for real time operating systems.</a:t>
                      </a:r>
                    </a:p>
                  </a:txBody>
                  <a:tcPr/>
                </a:tc>
                <a:extLst>
                  <a:ext uri="{0D108BD9-81ED-4DB2-BD59-A6C34878D82A}">
                    <a16:rowId xmlns:a16="http://schemas.microsoft.com/office/drawing/2014/main" val="3617662220"/>
                  </a:ext>
                </a:extLst>
              </a:tr>
              <a:tr h="370840">
                <a:tc>
                  <a:txBody>
                    <a:bodyPr/>
                    <a:lstStyle/>
                    <a:p>
                      <a:r>
                        <a:rPr lang="en-US" dirty="0"/>
                        <a:t>SJF is also non-preemptive but its preemptive version is also there called Shortest Remaining Time First (SRTF) algorithm.</a:t>
                      </a:r>
                    </a:p>
                  </a:txBody>
                  <a:tcPr/>
                </a:tc>
                <a:tc>
                  <a:txBody>
                    <a:bodyPr/>
                    <a:lstStyle/>
                    <a:p>
                      <a:r>
                        <a:rPr lang="en-US" dirty="0"/>
                        <a:t>Priority scheduling is both preemptive and non preemptive in nature.</a:t>
                      </a:r>
                    </a:p>
                  </a:txBody>
                  <a:tcPr/>
                </a:tc>
                <a:extLst>
                  <a:ext uri="{0D108BD9-81ED-4DB2-BD59-A6C34878D82A}">
                    <a16:rowId xmlns:a16="http://schemas.microsoft.com/office/drawing/2014/main" val="1129991971"/>
                  </a:ext>
                </a:extLst>
              </a:tr>
              <a:tr h="370840">
                <a:tc>
                  <a:txBody>
                    <a:bodyPr/>
                    <a:lstStyle/>
                    <a:p>
                      <a:r>
                        <a:rPr lang="en-US" dirty="0"/>
                        <a:t>A long process may never get executed and the system may keep executing the short processes.</a:t>
                      </a:r>
                    </a:p>
                  </a:txBody>
                  <a:tcPr/>
                </a:tc>
                <a:tc>
                  <a:txBody>
                    <a:bodyPr/>
                    <a:lstStyle/>
                    <a:p>
                      <a:r>
                        <a:rPr lang="en-US" dirty="0"/>
                        <a:t>The problem of blocking of a process can be solved through aging which means to gradually increase the priority of a process after a fixed interval of time by a fixed number.</a:t>
                      </a:r>
                    </a:p>
                  </a:txBody>
                  <a:tcPr/>
                </a:tc>
                <a:extLst>
                  <a:ext uri="{0D108BD9-81ED-4DB2-BD59-A6C34878D82A}">
                    <a16:rowId xmlns:a16="http://schemas.microsoft.com/office/drawing/2014/main" val="1376257987"/>
                  </a:ext>
                </a:extLst>
              </a:tr>
            </a:tbl>
          </a:graphicData>
        </a:graphic>
      </p:graphicFrame>
    </p:spTree>
    <p:extLst>
      <p:ext uri="{BB962C8B-B14F-4D97-AF65-F5344CB8AC3E}">
        <p14:creationId xmlns:p14="http://schemas.microsoft.com/office/powerpoint/2010/main" val="296209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09D5-1945-C7F8-2737-D209A41825E6}"/>
              </a:ext>
            </a:extLst>
          </p:cNvPr>
          <p:cNvSpPr>
            <a:spLocks noGrp="1"/>
          </p:cNvSpPr>
          <p:nvPr>
            <p:ph type="title"/>
          </p:nvPr>
        </p:nvSpPr>
        <p:spPr/>
        <p:txBody>
          <a:bodyPr/>
          <a:lstStyle/>
          <a:p>
            <a:r>
              <a:rPr lang="en-US" b="1" dirty="0">
                <a:latin typeface="Garamond" panose="02020404030301010803" pitchFamily="18" charset="0"/>
              </a:rPr>
              <a:t>RR VS. SJF</a:t>
            </a:r>
          </a:p>
        </p:txBody>
      </p:sp>
      <p:graphicFrame>
        <p:nvGraphicFramePr>
          <p:cNvPr id="4" name="Table 4">
            <a:extLst>
              <a:ext uri="{FF2B5EF4-FFF2-40B4-BE49-F238E27FC236}">
                <a16:creationId xmlns:a16="http://schemas.microsoft.com/office/drawing/2014/main" id="{09AA1F7C-D6BB-B850-41B0-1396D910AD87}"/>
              </a:ext>
            </a:extLst>
          </p:cNvPr>
          <p:cNvGraphicFramePr>
            <a:graphicFrameLocks noGrp="1"/>
          </p:cNvGraphicFramePr>
          <p:nvPr>
            <p:ph idx="1"/>
            <p:extLst>
              <p:ext uri="{D42A27DB-BD31-4B8C-83A1-F6EECF244321}">
                <p14:modId xmlns:p14="http://schemas.microsoft.com/office/powerpoint/2010/main" val="544946417"/>
              </p:ext>
            </p:extLst>
          </p:nvPr>
        </p:nvGraphicFramePr>
        <p:xfrm>
          <a:off x="838200" y="1690688"/>
          <a:ext cx="10515600" cy="466852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3016334989"/>
                    </a:ext>
                  </a:extLst>
                </a:gridCol>
                <a:gridCol w="5257800">
                  <a:extLst>
                    <a:ext uri="{9D8B030D-6E8A-4147-A177-3AD203B41FA5}">
                      <a16:colId xmlns:a16="http://schemas.microsoft.com/office/drawing/2014/main" val="3984182330"/>
                    </a:ext>
                  </a:extLst>
                </a:gridCol>
              </a:tblGrid>
              <a:tr h="370840">
                <a:tc>
                  <a:txBody>
                    <a:bodyPr/>
                    <a:lstStyle/>
                    <a:p>
                      <a:pPr algn="ctr"/>
                      <a:r>
                        <a:rPr lang="en-US" dirty="0"/>
                        <a:t>Round-Robin (RR)</a:t>
                      </a:r>
                    </a:p>
                  </a:txBody>
                  <a:tcPr/>
                </a:tc>
                <a:tc>
                  <a:txBody>
                    <a:bodyPr/>
                    <a:lstStyle/>
                    <a:p>
                      <a:pPr algn="ctr"/>
                      <a:r>
                        <a:rPr lang="en-US" dirty="0"/>
                        <a:t>SJF</a:t>
                      </a:r>
                    </a:p>
                  </a:txBody>
                  <a:tcPr/>
                </a:tc>
                <a:extLst>
                  <a:ext uri="{0D108BD9-81ED-4DB2-BD59-A6C34878D82A}">
                    <a16:rowId xmlns:a16="http://schemas.microsoft.com/office/drawing/2014/main" val="1789420180"/>
                  </a:ext>
                </a:extLst>
              </a:tr>
              <a:tr h="370840">
                <a:tc>
                  <a:txBody>
                    <a:bodyPr/>
                    <a:lstStyle/>
                    <a:p>
                      <a:r>
                        <a:rPr lang="en-US" dirty="0"/>
                        <a:t>Executes the processes based on the time quantum defined.</a:t>
                      </a:r>
                    </a:p>
                    <a:p>
                      <a:r>
                        <a:rPr lang="en-US" dirty="0"/>
                        <a:t>i.e. each process is executed for a fixed amount of time.</a:t>
                      </a:r>
                    </a:p>
                  </a:txBody>
                  <a:tcPr/>
                </a:tc>
                <a:tc>
                  <a:txBody>
                    <a:bodyPr/>
                    <a:lstStyle/>
                    <a:p>
                      <a:r>
                        <a:rPr lang="en-US" dirty="0"/>
                        <a:t>Executes the processes based upon their burst time i.e. in ascending order of their burst times.</a:t>
                      </a:r>
                    </a:p>
                  </a:txBody>
                  <a:tcPr/>
                </a:tc>
                <a:extLst>
                  <a:ext uri="{0D108BD9-81ED-4DB2-BD59-A6C34878D82A}">
                    <a16:rowId xmlns:a16="http://schemas.microsoft.com/office/drawing/2014/main" val="2242541578"/>
                  </a:ext>
                </a:extLst>
              </a:tr>
              <a:tr h="370840">
                <a:tc>
                  <a:txBody>
                    <a:bodyPr/>
                    <a:lstStyle/>
                    <a:p>
                      <a:r>
                        <a:rPr lang="en-US" dirty="0"/>
                        <a:t>The average waiting time for given set of processes is quite small and depends on the time quantum.</a:t>
                      </a:r>
                    </a:p>
                  </a:txBody>
                  <a:tcPr/>
                </a:tc>
                <a:tc>
                  <a:txBody>
                    <a:bodyPr/>
                    <a:lstStyle/>
                    <a:p>
                      <a:r>
                        <a:rPr lang="en-US" dirty="0"/>
                        <a:t>The average waiting time for given set of processes is minimum.</a:t>
                      </a:r>
                    </a:p>
                  </a:txBody>
                  <a:tcPr/>
                </a:tc>
                <a:extLst>
                  <a:ext uri="{0D108BD9-81ED-4DB2-BD59-A6C34878D82A}">
                    <a16:rowId xmlns:a16="http://schemas.microsoft.com/office/drawing/2014/main" val="3821044568"/>
                  </a:ext>
                </a:extLst>
              </a:tr>
              <a:tr h="370840">
                <a:tc>
                  <a:txBody>
                    <a:bodyPr/>
                    <a:lstStyle/>
                    <a:p>
                      <a:r>
                        <a:rPr lang="en-US" dirty="0"/>
                        <a:t>It is quite easy to implement RR.</a:t>
                      </a:r>
                    </a:p>
                  </a:txBody>
                  <a:tcPr/>
                </a:tc>
                <a:tc>
                  <a:txBody>
                    <a:bodyPr/>
                    <a:lstStyle/>
                    <a:p>
                      <a:r>
                        <a:rPr lang="en-US" dirty="0"/>
                        <a:t>The real difficulty with SJF is knowing the length of the next CPU request or burst.</a:t>
                      </a:r>
                    </a:p>
                  </a:txBody>
                  <a:tcPr/>
                </a:tc>
                <a:extLst>
                  <a:ext uri="{0D108BD9-81ED-4DB2-BD59-A6C34878D82A}">
                    <a16:rowId xmlns:a16="http://schemas.microsoft.com/office/drawing/2014/main" val="1852880535"/>
                  </a:ext>
                </a:extLst>
              </a:tr>
              <a:tr h="370840">
                <a:tc>
                  <a:txBody>
                    <a:bodyPr/>
                    <a:lstStyle/>
                    <a:p>
                      <a:r>
                        <a:rPr lang="en-US" dirty="0"/>
                        <a:t>Each process is executed and every user feels that his work is being done as the CPU gives equal amount of time to each process.</a:t>
                      </a:r>
                    </a:p>
                  </a:txBody>
                  <a:tcPr/>
                </a:tc>
                <a:tc>
                  <a:txBody>
                    <a:bodyPr/>
                    <a:lstStyle/>
                    <a:p>
                      <a:r>
                        <a:rPr lang="en-US" dirty="0"/>
                        <a:t>A long process may never get executed and the system may keep executing the short processes.</a:t>
                      </a:r>
                    </a:p>
                  </a:txBody>
                  <a:tcPr/>
                </a:tc>
                <a:extLst>
                  <a:ext uri="{0D108BD9-81ED-4DB2-BD59-A6C34878D82A}">
                    <a16:rowId xmlns:a16="http://schemas.microsoft.com/office/drawing/2014/main" val="1330374758"/>
                  </a:ext>
                </a:extLst>
              </a:tr>
              <a:tr h="370840">
                <a:tc>
                  <a:txBody>
                    <a:bodyPr/>
                    <a:lstStyle/>
                    <a:p>
                      <a:r>
                        <a:rPr lang="en-US" dirty="0"/>
                        <a:t>In case of RR, if the time quantum is very small then context switch takes place again and again after very short intervals of time which leads to overhead.</a:t>
                      </a:r>
                    </a:p>
                  </a:txBody>
                  <a:tcPr/>
                </a:tc>
                <a:tc>
                  <a:txBody>
                    <a:bodyPr/>
                    <a:lstStyle/>
                    <a:p>
                      <a:r>
                        <a:rPr lang="en-US" dirty="0"/>
                        <a:t>In case of SJF, elapsed time should be recorded, results in more overhead on the processor.</a:t>
                      </a:r>
                    </a:p>
                  </a:txBody>
                  <a:tcPr/>
                </a:tc>
                <a:extLst>
                  <a:ext uri="{0D108BD9-81ED-4DB2-BD59-A6C34878D82A}">
                    <a16:rowId xmlns:a16="http://schemas.microsoft.com/office/drawing/2014/main" val="2499959185"/>
                  </a:ext>
                </a:extLst>
              </a:tr>
            </a:tbl>
          </a:graphicData>
        </a:graphic>
      </p:graphicFrame>
    </p:spTree>
    <p:extLst>
      <p:ext uri="{BB962C8B-B14F-4D97-AF65-F5344CB8AC3E}">
        <p14:creationId xmlns:p14="http://schemas.microsoft.com/office/powerpoint/2010/main" val="5855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6FF9-87C5-E7F0-A758-FEBE0A78C18E}"/>
              </a:ext>
            </a:extLst>
          </p:cNvPr>
          <p:cNvSpPr>
            <a:spLocks noGrp="1"/>
          </p:cNvSpPr>
          <p:nvPr>
            <p:ph type="title"/>
          </p:nvPr>
        </p:nvSpPr>
        <p:spPr/>
        <p:txBody>
          <a:bodyPr/>
          <a:lstStyle/>
          <a:p>
            <a:r>
              <a:rPr lang="en-US" b="1" dirty="0">
                <a:latin typeface="Garamond" panose="02020404030301010803" pitchFamily="18" charset="0"/>
              </a:rPr>
              <a:t>Group Members</a:t>
            </a:r>
          </a:p>
        </p:txBody>
      </p:sp>
      <p:sp>
        <p:nvSpPr>
          <p:cNvPr id="3" name="Content Placeholder 2">
            <a:extLst>
              <a:ext uri="{FF2B5EF4-FFF2-40B4-BE49-F238E27FC236}">
                <a16:creationId xmlns:a16="http://schemas.microsoft.com/office/drawing/2014/main" id="{2EDB7527-798C-E591-7A71-13E3316E0F05}"/>
              </a:ext>
            </a:extLst>
          </p:cNvPr>
          <p:cNvSpPr>
            <a:spLocks noGrp="1"/>
          </p:cNvSpPr>
          <p:nvPr>
            <p:ph idx="1"/>
          </p:nvPr>
        </p:nvSpPr>
        <p:spPr>
          <a:xfrm>
            <a:off x="838200" y="1759440"/>
            <a:ext cx="10515600" cy="5098560"/>
          </a:xfrm>
        </p:spPr>
        <p:txBody>
          <a:bodyPr>
            <a:normAutofit/>
          </a:bodyPr>
          <a:lstStyle/>
          <a:p>
            <a:r>
              <a:rPr lang="en-US" dirty="0">
                <a:latin typeface="Garamond" panose="02020404030301010803" pitchFamily="18" charset="0"/>
              </a:rPr>
              <a:t>EUSL/TC/IS/201/COM/01</a:t>
            </a:r>
          </a:p>
          <a:p>
            <a:r>
              <a:rPr lang="en-US" dirty="0">
                <a:latin typeface="Garamond" panose="02020404030301010803" pitchFamily="18" charset="0"/>
              </a:rPr>
              <a:t>EUSL/TC/IS/201/COM/13</a:t>
            </a:r>
          </a:p>
          <a:p>
            <a:r>
              <a:rPr lang="en-US" dirty="0">
                <a:latin typeface="Garamond" panose="02020404030301010803" pitchFamily="18" charset="0"/>
              </a:rPr>
              <a:t>EUSL/TC/IS/201/COM/21</a:t>
            </a:r>
          </a:p>
          <a:p>
            <a:r>
              <a:rPr lang="en-US" dirty="0">
                <a:latin typeface="Garamond" panose="02020404030301010803" pitchFamily="18" charset="0"/>
              </a:rPr>
              <a:t>EUSL/TC/IS/201/COM/42</a:t>
            </a:r>
          </a:p>
          <a:p>
            <a:r>
              <a:rPr lang="en-US" dirty="0">
                <a:latin typeface="Garamond" panose="02020404030301010803" pitchFamily="18" charset="0"/>
              </a:rPr>
              <a:t>EUSL/TC/IS/201/COM/50</a:t>
            </a:r>
          </a:p>
          <a:p>
            <a:r>
              <a:rPr lang="en-US" dirty="0">
                <a:latin typeface="Garamond" panose="02020404030301010803" pitchFamily="18" charset="0"/>
              </a:rPr>
              <a:t>EUSL/TC/IS/201/COM/66</a:t>
            </a:r>
          </a:p>
          <a:p>
            <a:r>
              <a:rPr lang="en-US" dirty="0">
                <a:latin typeface="Garamond" panose="02020404030301010803" pitchFamily="18" charset="0"/>
              </a:rPr>
              <a:t>EUSL/TC/IS/201/COM/80</a:t>
            </a:r>
          </a:p>
          <a:p>
            <a:r>
              <a:rPr lang="en-US" dirty="0">
                <a:latin typeface="Garamond" panose="02020404030301010803" pitchFamily="18" charset="0"/>
              </a:rPr>
              <a:t>EUSL/TC/IS/201/COM/95</a:t>
            </a:r>
          </a:p>
          <a:p>
            <a:r>
              <a:rPr lang="en-US" dirty="0">
                <a:latin typeface="Garamond" panose="02020404030301010803" pitchFamily="18" charset="0"/>
              </a:rPr>
              <a:t>EUSL/TC/IS/201/COM/102</a:t>
            </a:r>
          </a:p>
          <a:p>
            <a:endParaRPr lang="en-US" dirty="0"/>
          </a:p>
          <a:p>
            <a:endParaRPr lang="en-US" dirty="0"/>
          </a:p>
        </p:txBody>
      </p:sp>
      <p:grpSp>
        <p:nvGrpSpPr>
          <p:cNvPr id="4" name="Group 3">
            <a:extLst>
              <a:ext uri="{FF2B5EF4-FFF2-40B4-BE49-F238E27FC236}">
                <a16:creationId xmlns:a16="http://schemas.microsoft.com/office/drawing/2014/main" id="{103C7359-67C1-F908-B3AE-888A6CBBCEA2}"/>
              </a:ext>
            </a:extLst>
          </p:cNvPr>
          <p:cNvGrpSpPr/>
          <p:nvPr/>
        </p:nvGrpSpPr>
        <p:grpSpPr>
          <a:xfrm>
            <a:off x="8567226" y="-458209"/>
            <a:ext cx="5981109" cy="2359946"/>
            <a:chOff x="8792309" y="-430073"/>
            <a:chExt cx="5981109" cy="2359946"/>
          </a:xfrm>
          <a:blipFill dpi="0" rotWithShape="1">
            <a:blip r:embed="rId2">
              <a:extLst>
                <a:ext uri="{28A0092B-C50C-407E-A947-70E740481C1C}">
                  <a14:useLocalDpi xmlns:a14="http://schemas.microsoft.com/office/drawing/2010/main" val="0"/>
                </a:ext>
              </a:extLst>
            </a:blip>
            <a:srcRect/>
            <a:stretch>
              <a:fillRect/>
            </a:stretch>
          </a:blipFill>
        </p:grpSpPr>
        <p:sp>
          <p:nvSpPr>
            <p:cNvPr id="5" name="Rectangle: Rounded Corners 4">
              <a:extLst>
                <a:ext uri="{FF2B5EF4-FFF2-40B4-BE49-F238E27FC236}">
                  <a16:creationId xmlns:a16="http://schemas.microsoft.com/office/drawing/2014/main" id="{B72B9949-BE7C-C1BF-7314-DB8519CD4D6E}"/>
                </a:ext>
              </a:extLst>
            </p:cNvPr>
            <p:cNvSpPr/>
            <p:nvPr/>
          </p:nvSpPr>
          <p:spPr>
            <a:xfrm rot="20015969">
              <a:off x="8792309" y="348639"/>
              <a:ext cx="4712677" cy="1547446"/>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D2A4F45-58A8-A05C-FC92-273E36E65AE7}"/>
                </a:ext>
              </a:extLst>
            </p:cNvPr>
            <p:cNvSpPr/>
            <p:nvPr/>
          </p:nvSpPr>
          <p:spPr>
            <a:xfrm rot="20015969">
              <a:off x="10060741" y="1500176"/>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5373B20-D6F3-09CA-32A0-58B0830018BF}"/>
                </a:ext>
              </a:extLst>
            </p:cNvPr>
            <p:cNvSpPr/>
            <p:nvPr/>
          </p:nvSpPr>
          <p:spPr>
            <a:xfrm rot="20015969">
              <a:off x="9040808" y="-430073"/>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53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97FC62-033C-CE21-7D75-17CEECD91A1F}"/>
              </a:ext>
            </a:extLst>
          </p:cNvPr>
          <p:cNvSpPr>
            <a:spLocks noGrp="1"/>
          </p:cNvSpPr>
          <p:nvPr>
            <p:ph type="title"/>
          </p:nvPr>
        </p:nvSpPr>
        <p:spPr>
          <a:xfrm>
            <a:off x="2452678" y="1558925"/>
            <a:ext cx="10515600" cy="3063875"/>
          </a:xfrm>
        </p:spPr>
        <p:txBody>
          <a:bodyPr>
            <a:normAutofit/>
          </a:bodyPr>
          <a:lstStyle/>
          <a:p>
            <a:r>
              <a:rPr lang="en-US" sz="9600" b="1" dirty="0">
                <a:latin typeface="Garamond" panose="02020404030301010803" pitchFamily="18" charset="0"/>
              </a:rPr>
              <a:t>Thank You!</a:t>
            </a:r>
          </a:p>
        </p:txBody>
      </p:sp>
      <p:grpSp>
        <p:nvGrpSpPr>
          <p:cNvPr id="5" name="Group 4">
            <a:extLst>
              <a:ext uri="{FF2B5EF4-FFF2-40B4-BE49-F238E27FC236}">
                <a16:creationId xmlns:a16="http://schemas.microsoft.com/office/drawing/2014/main" id="{9D0D7625-D1DF-DB31-37AC-9627FFBC0E98}"/>
              </a:ext>
            </a:extLst>
          </p:cNvPr>
          <p:cNvGrpSpPr/>
          <p:nvPr/>
        </p:nvGrpSpPr>
        <p:grpSpPr>
          <a:xfrm>
            <a:off x="8567226" y="-458209"/>
            <a:ext cx="5981109" cy="2359946"/>
            <a:chOff x="8792309" y="-430073"/>
            <a:chExt cx="5981109" cy="2359946"/>
          </a:xfrm>
          <a:blipFill dpi="0" rotWithShape="1">
            <a:blip r:embed="rId2">
              <a:extLst>
                <a:ext uri="{28A0092B-C50C-407E-A947-70E740481C1C}">
                  <a14:useLocalDpi xmlns:a14="http://schemas.microsoft.com/office/drawing/2010/main" val="0"/>
                </a:ext>
              </a:extLst>
            </a:blip>
            <a:srcRect/>
            <a:stretch>
              <a:fillRect/>
            </a:stretch>
          </a:blipFill>
        </p:grpSpPr>
        <p:sp>
          <p:nvSpPr>
            <p:cNvPr id="6" name="Rectangle: Rounded Corners 5">
              <a:extLst>
                <a:ext uri="{FF2B5EF4-FFF2-40B4-BE49-F238E27FC236}">
                  <a16:creationId xmlns:a16="http://schemas.microsoft.com/office/drawing/2014/main" id="{AA1D4DED-C06B-2A3E-BC03-495A76A5AA40}"/>
                </a:ext>
              </a:extLst>
            </p:cNvPr>
            <p:cNvSpPr/>
            <p:nvPr/>
          </p:nvSpPr>
          <p:spPr>
            <a:xfrm rot="20015969">
              <a:off x="8792309" y="348639"/>
              <a:ext cx="4712677" cy="1547446"/>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1F9425A-3372-186B-9F5A-D9C81C960E9C}"/>
                </a:ext>
              </a:extLst>
            </p:cNvPr>
            <p:cNvSpPr/>
            <p:nvPr/>
          </p:nvSpPr>
          <p:spPr>
            <a:xfrm rot="20015969">
              <a:off x="10060741" y="1500176"/>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F339332-5963-5E41-4FBA-666161C62611}"/>
                </a:ext>
              </a:extLst>
            </p:cNvPr>
            <p:cNvSpPr/>
            <p:nvPr/>
          </p:nvSpPr>
          <p:spPr>
            <a:xfrm rot="20015969">
              <a:off x="9040808" y="-430073"/>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27AD-D197-E7CD-7828-1E2B42E330AA}"/>
              </a:ext>
            </a:extLst>
          </p:cNvPr>
          <p:cNvSpPr>
            <a:spLocks noGrp="1"/>
          </p:cNvSpPr>
          <p:nvPr>
            <p:ph type="title"/>
          </p:nvPr>
        </p:nvSpPr>
        <p:spPr/>
        <p:txBody>
          <a:bodyPr/>
          <a:lstStyle/>
          <a:p>
            <a:r>
              <a:rPr lang="en-US" b="1" dirty="0">
                <a:latin typeface="Garamond" panose="02020404030301010803" pitchFamily="18" charset="0"/>
              </a:rPr>
              <a:t>Content</a:t>
            </a:r>
          </a:p>
        </p:txBody>
      </p:sp>
      <p:sp>
        <p:nvSpPr>
          <p:cNvPr id="3" name="Content Placeholder 2">
            <a:extLst>
              <a:ext uri="{FF2B5EF4-FFF2-40B4-BE49-F238E27FC236}">
                <a16:creationId xmlns:a16="http://schemas.microsoft.com/office/drawing/2014/main" id="{DBFDC6A9-41E8-4369-6A77-6289B71E4A77}"/>
              </a:ext>
            </a:extLst>
          </p:cNvPr>
          <p:cNvSpPr>
            <a:spLocks noGrp="1"/>
          </p:cNvSpPr>
          <p:nvPr>
            <p:ph idx="1"/>
          </p:nvPr>
        </p:nvSpPr>
        <p:spPr/>
        <p:txBody>
          <a:bodyPr/>
          <a:lstStyle/>
          <a:p>
            <a:r>
              <a:rPr lang="en-US" dirty="0">
                <a:latin typeface="Garamond" panose="02020404030301010803" pitchFamily="18" charset="0"/>
              </a:rPr>
              <a:t>Intro</a:t>
            </a:r>
            <a:r>
              <a:rPr lang="en-US" dirty="0">
                <a:effectLst/>
                <a:latin typeface="Garamond" panose="02020404030301010803" pitchFamily="18" charset="0"/>
              </a:rPr>
              <a:t>duction</a:t>
            </a:r>
          </a:p>
          <a:p>
            <a:r>
              <a:rPr lang="en-US" dirty="0">
                <a:latin typeface="Garamond" panose="02020404030301010803" pitchFamily="18" charset="0"/>
              </a:rPr>
              <a:t>Algorithm</a:t>
            </a:r>
          </a:p>
          <a:p>
            <a:r>
              <a:rPr lang="en-US" dirty="0">
                <a:latin typeface="Garamond" panose="02020404030301010803" pitchFamily="18" charset="0"/>
              </a:rPr>
              <a:t>Real Worl</a:t>
            </a:r>
            <a:r>
              <a:rPr lang="en-US" dirty="0">
                <a:effectLst/>
                <a:latin typeface="Garamond" panose="02020404030301010803" pitchFamily="18" charset="0"/>
              </a:rPr>
              <a:t>d Scenario</a:t>
            </a:r>
          </a:p>
          <a:p>
            <a:r>
              <a:rPr lang="en-US" dirty="0">
                <a:latin typeface="Garamond" panose="02020404030301010803" pitchFamily="18" charset="0"/>
              </a:rPr>
              <a:t>Pros</a:t>
            </a:r>
          </a:p>
          <a:p>
            <a:r>
              <a:rPr lang="en-US" dirty="0">
                <a:effectLst/>
                <a:latin typeface="Garamond" panose="02020404030301010803" pitchFamily="18" charset="0"/>
              </a:rPr>
              <a:t>Cons</a:t>
            </a:r>
          </a:p>
          <a:p>
            <a:r>
              <a:rPr lang="en-US" dirty="0">
                <a:latin typeface="Garamond" panose="02020404030301010803" pitchFamily="18" charset="0"/>
              </a:rPr>
              <a:t>Comparison</a:t>
            </a:r>
            <a:endParaRPr lang="en-US" dirty="0">
              <a:effectLst/>
              <a:latin typeface="Garamond" panose="02020404030301010803" pitchFamily="18" charset="0"/>
            </a:endParaRPr>
          </a:p>
          <a:p>
            <a:endParaRPr lang="en-US" dirty="0"/>
          </a:p>
        </p:txBody>
      </p:sp>
      <p:grpSp>
        <p:nvGrpSpPr>
          <p:cNvPr id="4" name="Group 3">
            <a:extLst>
              <a:ext uri="{FF2B5EF4-FFF2-40B4-BE49-F238E27FC236}">
                <a16:creationId xmlns:a16="http://schemas.microsoft.com/office/drawing/2014/main" id="{D885CC2A-6885-29A6-872C-A348497A0154}"/>
              </a:ext>
            </a:extLst>
          </p:cNvPr>
          <p:cNvGrpSpPr/>
          <p:nvPr/>
        </p:nvGrpSpPr>
        <p:grpSpPr>
          <a:xfrm>
            <a:off x="8567226" y="-458209"/>
            <a:ext cx="5981109" cy="2359946"/>
            <a:chOff x="8792309" y="-430073"/>
            <a:chExt cx="5981109" cy="2359946"/>
          </a:xfrm>
          <a:blipFill dpi="0" rotWithShape="1">
            <a:blip r:embed="rId2">
              <a:extLst>
                <a:ext uri="{28A0092B-C50C-407E-A947-70E740481C1C}">
                  <a14:useLocalDpi xmlns:a14="http://schemas.microsoft.com/office/drawing/2010/main" val="0"/>
                </a:ext>
              </a:extLst>
            </a:blip>
            <a:srcRect/>
            <a:stretch>
              <a:fillRect/>
            </a:stretch>
          </a:blipFill>
        </p:grpSpPr>
        <p:sp>
          <p:nvSpPr>
            <p:cNvPr id="5" name="Rectangle: Rounded Corners 4">
              <a:extLst>
                <a:ext uri="{FF2B5EF4-FFF2-40B4-BE49-F238E27FC236}">
                  <a16:creationId xmlns:a16="http://schemas.microsoft.com/office/drawing/2014/main" id="{07B53FDC-91FB-CBDB-F0E7-8074CA12F231}"/>
                </a:ext>
              </a:extLst>
            </p:cNvPr>
            <p:cNvSpPr/>
            <p:nvPr/>
          </p:nvSpPr>
          <p:spPr>
            <a:xfrm rot="20015969">
              <a:off x="8792309" y="348639"/>
              <a:ext cx="4712677" cy="1547446"/>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EBF5161-A366-221E-659D-45601445B9BB}"/>
                </a:ext>
              </a:extLst>
            </p:cNvPr>
            <p:cNvSpPr/>
            <p:nvPr/>
          </p:nvSpPr>
          <p:spPr>
            <a:xfrm rot="20015969">
              <a:off x="10060741" y="1500176"/>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9887920-7B15-572F-1062-6D84DB34EF14}"/>
                </a:ext>
              </a:extLst>
            </p:cNvPr>
            <p:cNvSpPr/>
            <p:nvPr/>
          </p:nvSpPr>
          <p:spPr>
            <a:xfrm rot="20015969">
              <a:off x="9040808" y="-430073"/>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316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6F2A-45F4-506A-9CAB-F5067DA1B533}"/>
              </a:ext>
            </a:extLst>
          </p:cNvPr>
          <p:cNvSpPr>
            <a:spLocks noGrp="1"/>
          </p:cNvSpPr>
          <p:nvPr>
            <p:ph type="title"/>
          </p:nvPr>
        </p:nvSpPr>
        <p:spPr/>
        <p:txBody>
          <a:bodyPr/>
          <a:lstStyle/>
          <a:p>
            <a:r>
              <a:rPr lang="en-US" b="1" dirty="0">
                <a:latin typeface="Garamond" panose="02020404030301010803" pitchFamily="18" charset="0"/>
              </a:rPr>
              <a:t>SJF</a:t>
            </a:r>
          </a:p>
        </p:txBody>
      </p:sp>
      <p:sp>
        <p:nvSpPr>
          <p:cNvPr id="3" name="Content Placeholder 2">
            <a:extLst>
              <a:ext uri="{FF2B5EF4-FFF2-40B4-BE49-F238E27FC236}">
                <a16:creationId xmlns:a16="http://schemas.microsoft.com/office/drawing/2014/main" id="{EDEE5582-7660-6691-C516-0B0E0E9CF30D}"/>
              </a:ext>
            </a:extLst>
          </p:cNvPr>
          <p:cNvSpPr>
            <a:spLocks noGrp="1"/>
          </p:cNvSpPr>
          <p:nvPr>
            <p:ph idx="1"/>
          </p:nvPr>
        </p:nvSpPr>
        <p:spPr/>
        <p:txBody>
          <a:bodyPr/>
          <a:lstStyle/>
          <a:p>
            <a:r>
              <a:rPr lang="en-US" dirty="0">
                <a:latin typeface="Garamond" panose="02020404030301010803" pitchFamily="18" charset="0"/>
              </a:rPr>
              <a:t>SJF, Short Job First is an algorithm that is used in CPU scheduling. </a:t>
            </a:r>
          </a:p>
          <a:p>
            <a:r>
              <a:rPr lang="en-US" dirty="0">
                <a:latin typeface="Garamond" panose="02020404030301010803" pitchFamily="18" charset="0"/>
              </a:rPr>
              <a:t>In this, the process with the lowest burst time, among the list of available processes in the ready queue, is going to be scheduled next.</a:t>
            </a:r>
          </a:p>
          <a:p>
            <a:r>
              <a:rPr lang="en-US" dirty="0">
                <a:effectLst/>
                <a:latin typeface="Garamond" panose="02020404030301010803" pitchFamily="18" charset="0"/>
              </a:rPr>
              <a:t>This algorithm is used significantly to optimize the processing speed of the processors. </a:t>
            </a:r>
            <a:endParaRPr lang="en-US" dirty="0">
              <a:latin typeface="Garamond" panose="02020404030301010803" pitchFamily="18" charset="0"/>
            </a:endParaRPr>
          </a:p>
        </p:txBody>
      </p:sp>
    </p:spTree>
    <p:extLst>
      <p:ext uri="{BB962C8B-B14F-4D97-AF65-F5344CB8AC3E}">
        <p14:creationId xmlns:p14="http://schemas.microsoft.com/office/powerpoint/2010/main" val="99794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C414-7A63-D17A-245E-3C335B3673B0}"/>
              </a:ext>
            </a:extLst>
          </p:cNvPr>
          <p:cNvSpPr>
            <a:spLocks noGrp="1"/>
          </p:cNvSpPr>
          <p:nvPr>
            <p:ph type="title"/>
          </p:nvPr>
        </p:nvSpPr>
        <p:spPr/>
        <p:txBody>
          <a:bodyPr/>
          <a:lstStyle/>
          <a:p>
            <a:r>
              <a:rPr lang="en-US" b="1" dirty="0">
                <a:latin typeface="Garamond" panose="02020404030301010803" pitchFamily="18" charset="0"/>
              </a:rPr>
              <a:t>Algorithm</a:t>
            </a:r>
          </a:p>
        </p:txBody>
      </p:sp>
      <p:sp>
        <p:nvSpPr>
          <p:cNvPr id="3" name="Content Placeholder 2">
            <a:extLst>
              <a:ext uri="{FF2B5EF4-FFF2-40B4-BE49-F238E27FC236}">
                <a16:creationId xmlns:a16="http://schemas.microsoft.com/office/drawing/2014/main" id="{1D17B929-E8FC-05CE-478A-42909509FAA9}"/>
              </a:ext>
            </a:extLst>
          </p:cNvPr>
          <p:cNvSpPr>
            <a:spLocks noGrp="1"/>
          </p:cNvSpPr>
          <p:nvPr>
            <p:ph idx="1"/>
          </p:nvPr>
        </p:nvSpPr>
        <p:spPr/>
        <p:txBody>
          <a:bodyPr/>
          <a:lstStyle/>
          <a:p>
            <a:pPr>
              <a:buFont typeface="Arial" panose="020B0604020202020204" pitchFamily="34" charset="0"/>
              <a:buChar char="•"/>
            </a:pPr>
            <a:r>
              <a:rPr lang="en-US" dirty="0">
                <a:effectLst/>
                <a:latin typeface="Garamond" panose="02020404030301010803" pitchFamily="18" charset="0"/>
              </a:rPr>
              <a:t>Start with sorting all the processes based on their time of arrival at the processor.</a:t>
            </a:r>
            <a:endParaRPr lang="en-US" dirty="0">
              <a:latin typeface="Garamond" panose="02020404030301010803" pitchFamily="18" charset="0"/>
            </a:endParaRPr>
          </a:p>
          <a:p>
            <a:pPr>
              <a:buFont typeface="Arial" panose="020B0604020202020204" pitchFamily="34" charset="0"/>
              <a:buChar char="•"/>
            </a:pPr>
            <a:r>
              <a:rPr lang="en-US" dirty="0">
                <a:effectLst/>
                <a:latin typeface="Garamond" panose="02020404030301010803" pitchFamily="18" charset="0"/>
              </a:rPr>
              <a:t>Then select the earliest arriving process with the shortest burst time.</a:t>
            </a:r>
            <a:endParaRPr lang="en-US" dirty="0">
              <a:latin typeface="Garamond" panose="02020404030301010803" pitchFamily="18" charset="0"/>
            </a:endParaRPr>
          </a:p>
          <a:p>
            <a:pPr>
              <a:buFont typeface="Arial" panose="020B0604020202020204" pitchFamily="34" charset="0"/>
              <a:buChar char="•"/>
            </a:pPr>
            <a:r>
              <a:rPr lang="en-US" dirty="0">
                <a:effectLst/>
                <a:latin typeface="Garamond" panose="02020404030301010803" pitchFamily="18" charset="0"/>
              </a:rPr>
              <a:t>While executing the current process, all the waiting processes are pushed into the waiting queue, and when the current process ends, choose the process with the shortest burst time among the waiting processes.</a:t>
            </a:r>
            <a:endParaRPr lang="en-US" dirty="0">
              <a:latin typeface="Garamond" panose="02020404030301010803" pitchFamily="18" charset="0"/>
            </a:endParaRPr>
          </a:p>
          <a:p>
            <a:endParaRPr lang="en-US" dirty="0"/>
          </a:p>
        </p:txBody>
      </p:sp>
    </p:spTree>
    <p:extLst>
      <p:ext uri="{BB962C8B-B14F-4D97-AF65-F5344CB8AC3E}">
        <p14:creationId xmlns:p14="http://schemas.microsoft.com/office/powerpoint/2010/main" val="168079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C248-6BD2-F536-ED32-A1E1FDCA1400}"/>
              </a:ext>
            </a:extLst>
          </p:cNvPr>
          <p:cNvSpPr>
            <a:spLocks noGrp="1"/>
          </p:cNvSpPr>
          <p:nvPr>
            <p:ph type="title"/>
          </p:nvPr>
        </p:nvSpPr>
        <p:spPr/>
        <p:txBody>
          <a:bodyPr/>
          <a:lstStyle/>
          <a:p>
            <a:r>
              <a:rPr lang="en-US" dirty="0">
                <a:latin typeface="Garamond" panose="02020404030301010803" pitchFamily="18" charset="0"/>
              </a:rPr>
              <a:t>Example</a:t>
            </a:r>
          </a:p>
        </p:txBody>
      </p:sp>
      <p:pic>
        <p:nvPicPr>
          <p:cNvPr id="22" name="Content Placeholder 21">
            <a:extLst>
              <a:ext uri="{FF2B5EF4-FFF2-40B4-BE49-F238E27FC236}">
                <a16:creationId xmlns:a16="http://schemas.microsoft.com/office/drawing/2014/main" id="{698AA16A-E16F-8342-7975-67DD9B3F2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215" y="1567857"/>
            <a:ext cx="7097115" cy="2667372"/>
          </a:xfrm>
        </p:spPr>
      </p:pic>
      <p:pic>
        <p:nvPicPr>
          <p:cNvPr id="24" name="Picture 23">
            <a:extLst>
              <a:ext uri="{FF2B5EF4-FFF2-40B4-BE49-F238E27FC236}">
                <a16:creationId xmlns:a16="http://schemas.microsoft.com/office/drawing/2014/main" id="{1D74C5C1-D6C1-35D3-B55F-45EFF100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544" y="4235229"/>
            <a:ext cx="4277322" cy="1028844"/>
          </a:xfrm>
          <a:prstGeom prst="rect">
            <a:avLst/>
          </a:prstGeom>
        </p:spPr>
      </p:pic>
    </p:spTree>
    <p:extLst>
      <p:ext uri="{BB962C8B-B14F-4D97-AF65-F5344CB8AC3E}">
        <p14:creationId xmlns:p14="http://schemas.microsoft.com/office/powerpoint/2010/main" val="401901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8D94-6386-B788-77D3-96B86BA04B2C}"/>
              </a:ext>
            </a:extLst>
          </p:cNvPr>
          <p:cNvSpPr>
            <a:spLocks noGrp="1"/>
          </p:cNvSpPr>
          <p:nvPr>
            <p:ph type="title"/>
          </p:nvPr>
        </p:nvSpPr>
        <p:spPr/>
        <p:txBody>
          <a:bodyPr/>
          <a:lstStyle/>
          <a:p>
            <a:r>
              <a:rPr lang="en-US" b="1" dirty="0">
                <a:latin typeface="Garamond" panose="02020404030301010803" pitchFamily="18" charset="0"/>
              </a:rPr>
              <a:t>Real Worl</a:t>
            </a:r>
            <a:r>
              <a:rPr lang="en-US" b="1" dirty="0">
                <a:effectLst/>
                <a:latin typeface="Garamond" panose="02020404030301010803" pitchFamily="18" charset="0"/>
              </a:rPr>
              <a:t>d Scenario</a:t>
            </a:r>
            <a:endParaRPr lang="en-US" b="1" dirty="0">
              <a:latin typeface="Garamond" panose="02020404030301010803" pitchFamily="18" charset="0"/>
            </a:endParaRPr>
          </a:p>
        </p:txBody>
      </p:sp>
      <p:sp>
        <p:nvSpPr>
          <p:cNvPr id="3" name="Content Placeholder 2">
            <a:extLst>
              <a:ext uri="{FF2B5EF4-FFF2-40B4-BE49-F238E27FC236}">
                <a16:creationId xmlns:a16="http://schemas.microsoft.com/office/drawing/2014/main" id="{5BF1E167-71EA-FC22-C81E-60B87422CE01}"/>
              </a:ext>
            </a:extLst>
          </p:cNvPr>
          <p:cNvSpPr>
            <a:spLocks noGrp="1"/>
          </p:cNvSpPr>
          <p:nvPr>
            <p:ph idx="1"/>
          </p:nvPr>
        </p:nvSpPr>
        <p:spPr/>
        <p:txBody>
          <a:bodyPr/>
          <a:lstStyle/>
          <a:p>
            <a:pPr marL="0" indent="0">
              <a:buNone/>
            </a:pPr>
            <a:r>
              <a:rPr lang="en-US" sz="3200" dirty="0">
                <a:latin typeface="Garamond" panose="02020404030301010803" pitchFamily="18" charset="0"/>
              </a:rPr>
              <a:t>O</a:t>
            </a:r>
            <a:r>
              <a:rPr lang="en-US" sz="3200" dirty="0">
                <a:effectLst/>
                <a:latin typeface="Garamond" panose="02020404030301010803" pitchFamily="18" charset="0"/>
              </a:rPr>
              <a:t>nline delivery apps </a:t>
            </a:r>
          </a:p>
          <a:p>
            <a:pPr marL="0" indent="0">
              <a:buNone/>
            </a:pPr>
            <a:r>
              <a:rPr lang="en-US" dirty="0">
                <a:effectLst/>
                <a:latin typeface="Garamond" panose="02020404030301010803" pitchFamily="18" charset="0"/>
              </a:rPr>
              <a:t>always choose to deliver the nearest order first, then after delivering the first order, it searches for the next nearest delivery location.</a:t>
            </a:r>
            <a:endParaRPr lang="en-US" dirty="0">
              <a:latin typeface="Garamond" panose="02020404030301010803" pitchFamily="18" charset="0"/>
            </a:endParaRPr>
          </a:p>
        </p:txBody>
      </p:sp>
      <p:pic>
        <p:nvPicPr>
          <p:cNvPr id="10" name="Picture 9">
            <a:extLst>
              <a:ext uri="{FF2B5EF4-FFF2-40B4-BE49-F238E27FC236}">
                <a16:creationId xmlns:a16="http://schemas.microsoft.com/office/drawing/2014/main" id="{ABFD2090-17D3-CC5D-8FA3-86996ACDE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527" y="3175390"/>
            <a:ext cx="3931597" cy="2190956"/>
          </a:xfrm>
          <a:prstGeom prst="rect">
            <a:avLst/>
          </a:prstGeom>
        </p:spPr>
      </p:pic>
    </p:spTree>
    <p:extLst>
      <p:ext uri="{BB962C8B-B14F-4D97-AF65-F5344CB8AC3E}">
        <p14:creationId xmlns:p14="http://schemas.microsoft.com/office/powerpoint/2010/main" val="350571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17CD-639B-D23E-23EA-7343DB2F843C}"/>
              </a:ext>
            </a:extLst>
          </p:cNvPr>
          <p:cNvSpPr>
            <a:spLocks noGrp="1"/>
          </p:cNvSpPr>
          <p:nvPr>
            <p:ph type="title"/>
          </p:nvPr>
        </p:nvSpPr>
        <p:spPr>
          <a:xfrm>
            <a:off x="838200" y="197708"/>
            <a:ext cx="10515600" cy="1325563"/>
          </a:xfrm>
        </p:spPr>
        <p:txBody>
          <a:bodyPr/>
          <a:lstStyle/>
          <a:p>
            <a:r>
              <a:rPr lang="en-US" b="1" dirty="0">
                <a:latin typeface="Garamond" panose="02020404030301010803" pitchFamily="18" charset="0"/>
              </a:rPr>
              <a:t>Pros</a:t>
            </a:r>
          </a:p>
        </p:txBody>
      </p:sp>
      <p:sp>
        <p:nvSpPr>
          <p:cNvPr id="3" name="Content Placeholder 2">
            <a:extLst>
              <a:ext uri="{FF2B5EF4-FFF2-40B4-BE49-F238E27FC236}">
                <a16:creationId xmlns:a16="http://schemas.microsoft.com/office/drawing/2014/main" id="{A6D8D24C-2C0B-1BB3-6BE0-6E33AF600CBB}"/>
              </a:ext>
            </a:extLst>
          </p:cNvPr>
          <p:cNvSpPr>
            <a:spLocks noGrp="1"/>
          </p:cNvSpPr>
          <p:nvPr>
            <p:ph idx="1"/>
          </p:nvPr>
        </p:nvSpPr>
        <p:spPr>
          <a:xfrm>
            <a:off x="838200" y="1523271"/>
            <a:ext cx="10515600" cy="4351338"/>
          </a:xfrm>
        </p:spPr>
        <p:txBody>
          <a:bodyPr>
            <a:normAutofit fontScale="92500" lnSpcReduction="10000"/>
          </a:bodyPr>
          <a:lstStyle/>
          <a:p>
            <a:pPr>
              <a:buFont typeface="Arial" panose="020B0604020202020204" pitchFamily="34" charset="0"/>
              <a:buChar char="•"/>
            </a:pPr>
            <a:r>
              <a:rPr lang="en-US" dirty="0">
                <a:latin typeface="Garamond" panose="02020404030301010803" pitchFamily="18" charset="0"/>
              </a:rPr>
              <a:t>SJF is frequently used for long-term scheduling.</a:t>
            </a:r>
          </a:p>
          <a:p>
            <a:pPr>
              <a:buFont typeface="Arial" panose="020B0604020202020204" pitchFamily="34" charset="0"/>
              <a:buChar char="•"/>
            </a:pPr>
            <a:r>
              <a:rPr lang="en-US" dirty="0">
                <a:latin typeface="Garamond" panose="02020404030301010803" pitchFamily="18" charset="0"/>
              </a:rPr>
              <a:t>It reduces the average waiting time over FIFO (First in First Out) algorithm.</a:t>
            </a:r>
          </a:p>
          <a:p>
            <a:pPr>
              <a:buFont typeface="Arial" panose="020B0604020202020204" pitchFamily="34" charset="0"/>
              <a:buChar char="•"/>
            </a:pPr>
            <a:r>
              <a:rPr lang="en-US" dirty="0">
                <a:latin typeface="Garamond" panose="02020404030301010803" pitchFamily="18" charset="0"/>
              </a:rPr>
              <a:t>SJF method gives the lowest average waiting time for a specific set of processes.</a:t>
            </a:r>
          </a:p>
          <a:p>
            <a:pPr>
              <a:buFont typeface="Arial" panose="020B0604020202020204" pitchFamily="34" charset="0"/>
              <a:buChar char="•"/>
            </a:pPr>
            <a:r>
              <a:rPr lang="en-US" dirty="0">
                <a:latin typeface="Garamond" panose="02020404030301010803" pitchFamily="18" charset="0"/>
              </a:rPr>
              <a:t>It is appropriate for the jobs running in batch, where run times are known in advance.</a:t>
            </a:r>
          </a:p>
          <a:p>
            <a:pPr>
              <a:buFont typeface="Arial" panose="020B0604020202020204" pitchFamily="34" charset="0"/>
              <a:buChar char="•"/>
            </a:pPr>
            <a:r>
              <a:rPr lang="en-US" dirty="0">
                <a:latin typeface="Garamond" panose="02020404030301010803" pitchFamily="18" charset="0"/>
              </a:rPr>
              <a:t>For the batch system of long-term scheduling, a burst time estimate can be obtained from the job description.</a:t>
            </a:r>
          </a:p>
          <a:p>
            <a:pPr>
              <a:buFont typeface="Arial" panose="020B0604020202020204" pitchFamily="34" charset="0"/>
              <a:buChar char="•"/>
            </a:pPr>
            <a:r>
              <a:rPr lang="en-US" dirty="0">
                <a:latin typeface="Garamond" panose="02020404030301010803" pitchFamily="18" charset="0"/>
              </a:rPr>
              <a:t>For Short-Term Scheduling, we need to predict the value of the next burst time.</a:t>
            </a:r>
          </a:p>
          <a:p>
            <a:pPr>
              <a:buFont typeface="Arial" panose="020B0604020202020204" pitchFamily="34" charset="0"/>
              <a:buChar char="•"/>
            </a:pPr>
            <a:r>
              <a:rPr lang="en-US" dirty="0">
                <a:latin typeface="Garamond" panose="02020404030301010803" pitchFamily="18" charset="0"/>
              </a:rPr>
              <a:t>Probably optimal with regard to average turnaround time.</a:t>
            </a:r>
          </a:p>
          <a:p>
            <a:pPr marL="0" indent="0">
              <a:buNone/>
            </a:pPr>
            <a:endParaRPr lang="en-US" dirty="0"/>
          </a:p>
        </p:txBody>
      </p:sp>
    </p:spTree>
    <p:extLst>
      <p:ext uri="{BB962C8B-B14F-4D97-AF65-F5344CB8AC3E}">
        <p14:creationId xmlns:p14="http://schemas.microsoft.com/office/powerpoint/2010/main" val="130303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C345-347D-965D-B51F-18D793EDC270}"/>
              </a:ext>
            </a:extLst>
          </p:cNvPr>
          <p:cNvSpPr>
            <a:spLocks noGrp="1"/>
          </p:cNvSpPr>
          <p:nvPr>
            <p:ph type="title"/>
          </p:nvPr>
        </p:nvSpPr>
        <p:spPr/>
        <p:txBody>
          <a:bodyPr/>
          <a:lstStyle/>
          <a:p>
            <a:r>
              <a:rPr lang="en-US" b="1" dirty="0">
                <a:latin typeface="Garamond" panose="02020404030301010803" pitchFamily="18" charset="0"/>
              </a:rPr>
              <a:t>Cons</a:t>
            </a:r>
          </a:p>
        </p:txBody>
      </p:sp>
      <p:sp>
        <p:nvSpPr>
          <p:cNvPr id="3" name="Content Placeholder 2">
            <a:extLst>
              <a:ext uri="{FF2B5EF4-FFF2-40B4-BE49-F238E27FC236}">
                <a16:creationId xmlns:a16="http://schemas.microsoft.com/office/drawing/2014/main" id="{1110472C-0CB1-DB97-34CE-88C509B9A40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Garamond" panose="02020404030301010803" pitchFamily="18" charset="0"/>
              </a:rPr>
              <a:t>Job completion time must be known earlier, but it is hard to predict.</a:t>
            </a:r>
          </a:p>
          <a:p>
            <a:pPr>
              <a:buFont typeface="Arial" panose="020B0604020202020204" pitchFamily="34" charset="0"/>
              <a:buChar char="•"/>
            </a:pPr>
            <a:r>
              <a:rPr lang="en-US" dirty="0">
                <a:latin typeface="Garamond" panose="02020404030301010803" pitchFamily="18" charset="0"/>
              </a:rPr>
              <a:t>It is often used in a batch system for long term scheduling.</a:t>
            </a:r>
          </a:p>
          <a:p>
            <a:pPr>
              <a:buFont typeface="Arial" panose="020B0604020202020204" pitchFamily="34" charset="0"/>
              <a:buChar char="•"/>
            </a:pPr>
            <a:r>
              <a:rPr lang="en-US" dirty="0">
                <a:latin typeface="Garamond" panose="02020404030301010803" pitchFamily="18" charset="0"/>
              </a:rPr>
              <a:t>SJF can’t be implemented for CPU scheduling for the short term. It is because there is no specific method to predict the length of the upcoming CPU burst.</a:t>
            </a:r>
          </a:p>
          <a:p>
            <a:pPr>
              <a:buFont typeface="Arial" panose="020B0604020202020204" pitchFamily="34" charset="0"/>
              <a:buChar char="•"/>
            </a:pPr>
            <a:r>
              <a:rPr lang="en-US" dirty="0">
                <a:latin typeface="Garamond" panose="02020404030301010803" pitchFamily="18" charset="0"/>
              </a:rPr>
              <a:t>This algorithm may cause very long turnaround times or starvation.</a:t>
            </a:r>
          </a:p>
          <a:p>
            <a:pPr>
              <a:buFont typeface="Arial" panose="020B0604020202020204" pitchFamily="34" charset="0"/>
              <a:buChar char="•"/>
            </a:pPr>
            <a:r>
              <a:rPr lang="en-US" dirty="0">
                <a:latin typeface="Garamond" panose="02020404030301010803" pitchFamily="18" charset="0"/>
              </a:rPr>
              <a:t>Requires knowledge of how long a process or job will run.</a:t>
            </a:r>
          </a:p>
          <a:p>
            <a:pPr>
              <a:buFont typeface="Arial" panose="020B0604020202020204" pitchFamily="34" charset="0"/>
              <a:buChar char="•"/>
            </a:pPr>
            <a:r>
              <a:rPr lang="en-US" dirty="0">
                <a:latin typeface="Garamond" panose="02020404030301010803" pitchFamily="18" charset="0"/>
              </a:rPr>
              <a:t>It leads to the starvation that does not reduce average turnaround time.</a:t>
            </a:r>
          </a:p>
          <a:p>
            <a:pPr>
              <a:buFont typeface="Arial" panose="020B0604020202020204" pitchFamily="34" charset="0"/>
              <a:buChar char="•"/>
            </a:pPr>
            <a:r>
              <a:rPr lang="en-US" dirty="0">
                <a:latin typeface="Garamond" panose="02020404030301010803" pitchFamily="18" charset="0"/>
              </a:rPr>
              <a:t>It is hard to know the length of the upcoming CPU request.</a:t>
            </a:r>
          </a:p>
          <a:p>
            <a:pPr>
              <a:buFont typeface="Arial" panose="020B0604020202020204" pitchFamily="34" charset="0"/>
              <a:buChar char="•"/>
            </a:pPr>
            <a:r>
              <a:rPr lang="en-US" dirty="0">
                <a:latin typeface="Garamond" panose="02020404030301010803" pitchFamily="18" charset="0"/>
              </a:rPr>
              <a:t>Elapsed time should be recorded, that results in more overhead on the processor.</a:t>
            </a:r>
          </a:p>
          <a:p>
            <a:endParaRPr lang="en-US" dirty="0"/>
          </a:p>
        </p:txBody>
      </p:sp>
    </p:spTree>
    <p:extLst>
      <p:ext uri="{BB962C8B-B14F-4D97-AF65-F5344CB8AC3E}">
        <p14:creationId xmlns:p14="http://schemas.microsoft.com/office/powerpoint/2010/main" val="278379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BCB3-4559-F762-43B3-2E55CD54B1A9}"/>
              </a:ext>
            </a:extLst>
          </p:cNvPr>
          <p:cNvSpPr>
            <a:spLocks noGrp="1"/>
          </p:cNvSpPr>
          <p:nvPr>
            <p:ph type="title"/>
          </p:nvPr>
        </p:nvSpPr>
        <p:spPr>
          <a:xfrm>
            <a:off x="1418967" y="2663482"/>
            <a:ext cx="10515600" cy="1325563"/>
          </a:xfrm>
        </p:spPr>
        <p:txBody>
          <a:bodyPr/>
          <a:lstStyle/>
          <a:p>
            <a:r>
              <a:rPr lang="en-US" b="1" dirty="0">
                <a:latin typeface="Garamond" panose="02020404030301010803" pitchFamily="18" charset="0"/>
              </a:rPr>
              <a:t>It’s Time to Compare SJF with Others</a:t>
            </a:r>
          </a:p>
        </p:txBody>
      </p:sp>
      <p:grpSp>
        <p:nvGrpSpPr>
          <p:cNvPr id="3" name="Group 2">
            <a:extLst>
              <a:ext uri="{FF2B5EF4-FFF2-40B4-BE49-F238E27FC236}">
                <a16:creationId xmlns:a16="http://schemas.microsoft.com/office/drawing/2014/main" id="{66E152F0-98EE-2B84-F7FC-F520A74D9948}"/>
              </a:ext>
            </a:extLst>
          </p:cNvPr>
          <p:cNvGrpSpPr/>
          <p:nvPr/>
        </p:nvGrpSpPr>
        <p:grpSpPr>
          <a:xfrm>
            <a:off x="8567226" y="-458209"/>
            <a:ext cx="5981109" cy="2359946"/>
            <a:chOff x="8792309" y="-430073"/>
            <a:chExt cx="5981109" cy="2359946"/>
          </a:xfrm>
          <a:blipFill dpi="0" rotWithShape="1">
            <a:blip r:embed="rId2">
              <a:extLst>
                <a:ext uri="{28A0092B-C50C-407E-A947-70E740481C1C}">
                  <a14:useLocalDpi xmlns:a14="http://schemas.microsoft.com/office/drawing/2010/main" val="0"/>
                </a:ext>
              </a:extLst>
            </a:blip>
            <a:srcRect/>
            <a:stretch>
              <a:fillRect/>
            </a:stretch>
          </a:blipFill>
        </p:grpSpPr>
        <p:sp>
          <p:nvSpPr>
            <p:cNvPr id="4" name="Rectangle: Rounded Corners 3">
              <a:extLst>
                <a:ext uri="{FF2B5EF4-FFF2-40B4-BE49-F238E27FC236}">
                  <a16:creationId xmlns:a16="http://schemas.microsoft.com/office/drawing/2014/main" id="{9D39A32A-8F80-50DB-0A7E-443558D81E7B}"/>
                </a:ext>
              </a:extLst>
            </p:cNvPr>
            <p:cNvSpPr/>
            <p:nvPr/>
          </p:nvSpPr>
          <p:spPr>
            <a:xfrm rot="20015969">
              <a:off x="8792309" y="348639"/>
              <a:ext cx="4712677" cy="1547446"/>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75C9779-3904-EA16-CF91-445C63FBB65E}"/>
                </a:ext>
              </a:extLst>
            </p:cNvPr>
            <p:cNvSpPr/>
            <p:nvPr/>
          </p:nvSpPr>
          <p:spPr>
            <a:xfrm rot="20015969">
              <a:off x="10060741" y="1500176"/>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DC8B1A8-2F09-DC33-5BF6-931454E8F5F4}"/>
                </a:ext>
              </a:extLst>
            </p:cNvPr>
            <p:cNvSpPr/>
            <p:nvPr/>
          </p:nvSpPr>
          <p:spPr>
            <a:xfrm rot="20015969">
              <a:off x="9040808" y="-430073"/>
              <a:ext cx="4712677" cy="429697"/>
            </a:xfrm>
            <a:prstGeom prst="roundRect">
              <a:avLst>
                <a:gd name="adj" fmla="val 5000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186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1081</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Garamond</vt:lpstr>
      <vt:lpstr>Office Theme</vt:lpstr>
      <vt:lpstr>SJF – Shortest Job First </vt:lpstr>
      <vt:lpstr>Content</vt:lpstr>
      <vt:lpstr>SJF</vt:lpstr>
      <vt:lpstr>Algorithm</vt:lpstr>
      <vt:lpstr>Example</vt:lpstr>
      <vt:lpstr>Real World Scenario</vt:lpstr>
      <vt:lpstr>Pros</vt:lpstr>
      <vt:lpstr>Cons</vt:lpstr>
      <vt:lpstr>It’s Time to Compare SJF with Others</vt:lpstr>
      <vt:lpstr>FCFS Vs. SJF</vt:lpstr>
      <vt:lpstr>Priority Scheduling Vs. SJF</vt:lpstr>
      <vt:lpstr>RR VS. SJF</vt:lpstr>
      <vt:lpstr>Group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SJF – Shortest Job First </dc:title>
  <dc:creator>biyesha jayathissa</dc:creator>
  <cp:lastModifiedBy>biyesha jayathissa</cp:lastModifiedBy>
  <cp:revision>1</cp:revision>
  <dcterms:created xsi:type="dcterms:W3CDTF">2023-05-14T14:53:53Z</dcterms:created>
  <dcterms:modified xsi:type="dcterms:W3CDTF">2023-05-14T16:19:52Z</dcterms:modified>
</cp:coreProperties>
</file>