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9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18850" y="2286000"/>
            <a:ext cx="6587325" cy="2426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EMISSION PREDICTION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              : MADHESH.S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    : STU681304f87332f1746076920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Internship ID: INTERNSHIP_1746416864681834e0e35d8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1521-6A9D-F1CE-9CD0-B0990C96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5286CA-91EC-F939-DBC2-CE88ADDF4B75}"/>
              </a:ext>
            </a:extLst>
          </p:cNvPr>
          <p:cNvSpPr txBox="1"/>
          <p:nvPr/>
        </p:nvSpPr>
        <p:spPr>
          <a:xfrm>
            <a:off x="4172673" y="944491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FC0B-E3C2-B274-5E8D-A06243D6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2" y="1551008"/>
            <a:ext cx="7511970" cy="4890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D4993-1FAE-4AB6-79E2-9DCC8CEA47C8}"/>
              </a:ext>
            </a:extLst>
          </p:cNvPr>
          <p:cNvSpPr txBox="1"/>
          <p:nvPr/>
        </p:nvSpPr>
        <p:spPr>
          <a:xfrm>
            <a:off x="8189088" y="1775147"/>
            <a:ext cx="3605515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correlation heatmap shows </a:t>
            </a:r>
            <a:r>
              <a:rPr lang="en-US" b="1" dirty="0"/>
              <a:t>strong relationships</a:t>
            </a:r>
            <a:r>
              <a:rPr lang="en-US" dirty="0"/>
              <a:t> between certain features, such as supply chain emission factors with and without margins. This helps in </a:t>
            </a:r>
            <a:r>
              <a:rPr lang="en-US" b="1" dirty="0"/>
              <a:t>feature selection</a:t>
            </a:r>
            <a:r>
              <a:rPr lang="en-US" dirty="0"/>
              <a:t> and identifying redundancy.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4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BDA9-FCD1-A0E2-48B7-A806356F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14F31-A519-01D0-77CB-A15840A2BB90}"/>
              </a:ext>
            </a:extLst>
          </p:cNvPr>
          <p:cNvSpPr txBox="1"/>
          <p:nvPr/>
        </p:nvSpPr>
        <p:spPr>
          <a:xfrm>
            <a:off x="1342663" y="821804"/>
            <a:ext cx="7795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/>
              <a:t>MODEL DEPLOYMENT – STREAMLIT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8C507-C8E4-2283-3A1E-4CF23996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524"/>
            <a:ext cx="6423950" cy="3900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8842E-A7D4-BC2F-5A19-32A6D2D9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16" y="1863524"/>
            <a:ext cx="5478683" cy="3900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24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53BD3-EE67-E637-C8EB-730A620CC179}"/>
              </a:ext>
            </a:extLst>
          </p:cNvPr>
          <p:cNvSpPr txBox="1"/>
          <p:nvPr/>
        </p:nvSpPr>
        <p:spPr>
          <a:xfrm>
            <a:off x="600074" y="1666874"/>
            <a:ext cx="10963275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/>
              <a:t>This project successfully demonstrates the application of </a:t>
            </a:r>
            <a:r>
              <a:rPr lang="en-US" sz="1600" b="1" dirty="0"/>
              <a:t>machine learning</a:t>
            </a:r>
            <a:r>
              <a:rPr lang="en-US" sz="1600" dirty="0"/>
              <a:t> to address a critical environmental challenge—</a:t>
            </a:r>
            <a:r>
              <a:rPr lang="en-US" sz="1600" b="1" dirty="0"/>
              <a:t>predicting greenhouse gas emissions</a:t>
            </a:r>
            <a:r>
              <a:rPr lang="en-US" sz="1600" dirty="0"/>
              <a:t> across U.S. industries and commodities. Through careful </a:t>
            </a:r>
            <a:r>
              <a:rPr lang="en-US" sz="1600" b="1" dirty="0"/>
              <a:t>data preprocessing</a:t>
            </a:r>
            <a:r>
              <a:rPr lang="en-US" sz="1600" dirty="0"/>
              <a:t>, </a:t>
            </a:r>
            <a:r>
              <a:rPr lang="en-US" sz="1600" b="1" dirty="0"/>
              <a:t>exploratory analysis</a:t>
            </a:r>
            <a:r>
              <a:rPr lang="en-US" sz="1600" dirty="0"/>
              <a:t>, and model development using </a:t>
            </a:r>
            <a:r>
              <a:rPr lang="en-US" sz="1600" b="1" dirty="0"/>
              <a:t>Linear Regression</a:t>
            </a:r>
            <a:r>
              <a:rPr lang="en-US" sz="1600" dirty="0"/>
              <a:t> and </a:t>
            </a:r>
            <a:r>
              <a:rPr lang="en-US" sz="1600" b="1" dirty="0"/>
              <a:t>Random Forest</a:t>
            </a:r>
            <a:r>
              <a:rPr lang="en-US" sz="1600" dirty="0"/>
              <a:t>, we were able to estimate emission factors with measurable accuracy.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The final deployment using </a:t>
            </a:r>
            <a:r>
              <a:rPr lang="en-US" sz="1600" b="1" dirty="0" err="1"/>
              <a:t>Streamlit</a:t>
            </a:r>
            <a:r>
              <a:rPr lang="en-US" sz="1600" dirty="0"/>
              <a:t> provided an accessible and interactive interface, enabling users to make </a:t>
            </a:r>
            <a:r>
              <a:rPr lang="en-US" sz="1600" b="1" dirty="0"/>
              <a:t>real-time predictions</a:t>
            </a:r>
            <a:r>
              <a:rPr lang="en-US" sz="1600" dirty="0"/>
              <a:t> based on key input parameters. This makes the solution not just technically sound, but also practical for use by </a:t>
            </a:r>
            <a:r>
              <a:rPr lang="en-US" sz="1600" b="1" dirty="0"/>
              <a:t>researchers</a:t>
            </a:r>
            <a:r>
              <a:rPr lang="en-US" sz="1600" dirty="0"/>
              <a:t>, </a:t>
            </a:r>
            <a:r>
              <a:rPr lang="en-US" sz="1600" b="1" dirty="0"/>
              <a:t>policymakers</a:t>
            </a:r>
            <a:r>
              <a:rPr lang="en-US" sz="1600" dirty="0"/>
              <a:t>, and </a:t>
            </a:r>
            <a:r>
              <a:rPr lang="en-US" sz="1600" b="1" dirty="0"/>
              <a:t>industry stakeholders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By combining </a:t>
            </a:r>
            <a:r>
              <a:rPr lang="en-US" sz="1600" b="1" dirty="0"/>
              <a:t>data-driven insights</a:t>
            </a:r>
            <a:r>
              <a:rPr lang="en-US" sz="1600" dirty="0"/>
              <a:t> with modern ML techniques, this project contributes towards promoting </a:t>
            </a:r>
            <a:r>
              <a:rPr lang="en-US" sz="1600" b="1" dirty="0"/>
              <a:t>sustainability</a:t>
            </a:r>
            <a:r>
              <a:rPr lang="en-US" sz="1600" dirty="0"/>
              <a:t> and enabling </a:t>
            </a:r>
            <a:r>
              <a:rPr lang="en-US" sz="1600" b="1" dirty="0"/>
              <a:t>informed decision-making</a:t>
            </a:r>
            <a:r>
              <a:rPr lang="en-US" sz="1600" dirty="0"/>
              <a:t> for a greener future.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D069D4-9F6B-14A1-7399-36D4A523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53" y="1429277"/>
            <a:ext cx="70735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GHG Emission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Explore how greenhouse gases are measured and linked to U.S. industries and commodities.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Data Preprocessing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Clean, encode, and scale real-world data to prepare it for machine learning.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ML Models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Train and evaluate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to predict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GHG emissions.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Hyperparameter Tuning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Improve model performance using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Search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optimal parameters.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Insights Effectively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 plots and heatmaps to interpret data and model predictions clearly.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ML Model with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Create an interactive web app for real-time GHG emission prediction.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DEAE2-ECD5-1265-7CCB-340C563B2E74}"/>
              </a:ext>
            </a:extLst>
          </p:cNvPr>
          <p:cNvSpPr txBox="1"/>
          <p:nvPr/>
        </p:nvSpPr>
        <p:spPr>
          <a:xfrm>
            <a:off x="561078" y="1768716"/>
            <a:ext cx="11354764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Used as the core programming language for data preprocessing, modeling, and deployment.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data manipulation, cleaning, and handling large numerical datasets efficiently.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Libraries used to create insightful visualizations such as bar charts, heatmaps, and trend lines.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Machine learning library used to build and evaluate models like Linear Regression and Random Forest Regressor.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Cloud-based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environment used for coding, training models, and sharing notebooks.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Used to deploy the trained ML model into an interactive web application for real-time GHG predictions.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34BEC-71BE-2BA4-7278-06B798417E83}"/>
              </a:ext>
            </a:extLst>
          </p:cNvPr>
          <p:cNvSpPr txBox="1"/>
          <p:nvPr/>
        </p:nvSpPr>
        <p:spPr>
          <a:xfrm>
            <a:off x="0" y="1414766"/>
            <a:ext cx="1201452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Collected the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Greenhouse Gas Emission Factors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from [Data.gov], which contains emissions data linked to U.S. industries and commodities.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Cleaned the dataset by handling missing/null values.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Standardized units and encoded categorical variables (e.g., Industry, Commodity).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Scaled numerical data for better model performance.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Explored data patterns, outliers, and correlations using visual tools.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Identified high-emission industries and trends.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Trained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GHG emissions based on input features.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Split the dataset into training and testing sets.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Used evaluation metrics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RMSE, MAE, and R²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performance.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Compared models to select the most accurate one.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Optimized model parameters using techniques like Grid Search to improve prediction accuracy.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Developed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user-friendly, real-time GHG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6DE3F-9038-08BD-774E-8B6848610CD4}"/>
              </a:ext>
            </a:extLst>
          </p:cNvPr>
          <p:cNvSpPr txBox="1"/>
          <p:nvPr/>
        </p:nvSpPr>
        <p:spPr>
          <a:xfrm>
            <a:off x="92597" y="1574158"/>
            <a:ext cx="11875626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Climate change</a:t>
            </a:r>
            <a:r>
              <a:rPr lang="en-US" sz="1800" dirty="0"/>
              <a:t> has become an urgent </a:t>
            </a:r>
            <a:r>
              <a:rPr lang="en-US" sz="1800" b="1" dirty="0"/>
              <a:t>global issue</a:t>
            </a:r>
            <a:r>
              <a:rPr lang="en-US" sz="1800" dirty="0"/>
              <a:t>, with </a:t>
            </a:r>
            <a:r>
              <a:rPr lang="en-US" sz="1800" b="1" dirty="0"/>
              <a:t>greenhouse gas (GHG) emissions</a:t>
            </a:r>
            <a:r>
              <a:rPr lang="en-US" sz="1800" dirty="0"/>
              <a:t> being one of its primary contributors. Across various </a:t>
            </a:r>
            <a:r>
              <a:rPr lang="en-US" sz="1800" b="1" dirty="0"/>
              <a:t>industries</a:t>
            </a:r>
            <a:r>
              <a:rPr lang="en-US" sz="1800" dirty="0"/>
              <a:t> and </a:t>
            </a:r>
            <a:r>
              <a:rPr lang="en-US" sz="1800" b="1" dirty="0"/>
              <a:t>commodities</a:t>
            </a:r>
            <a:r>
              <a:rPr lang="en-US" sz="1800" dirty="0"/>
              <a:t>, emissions vary significantly, making it difficult to identify the sectors that contribute the most to </a:t>
            </a:r>
            <a:r>
              <a:rPr lang="en-US" sz="1800" b="1" dirty="0"/>
              <a:t>environmental degradation</a:t>
            </a:r>
            <a:r>
              <a:rPr lang="en-US" sz="1800" dirty="0"/>
              <a:t>. The available </a:t>
            </a:r>
            <a:r>
              <a:rPr lang="en-US" sz="1800" b="1" dirty="0"/>
              <a:t>emission data</a:t>
            </a:r>
            <a:r>
              <a:rPr lang="en-US" sz="1800" dirty="0"/>
              <a:t> is often </a:t>
            </a:r>
            <a:r>
              <a:rPr lang="en-US" sz="1800" b="1" dirty="0"/>
              <a:t>complex</a:t>
            </a:r>
            <a:r>
              <a:rPr lang="en-US" sz="1800" dirty="0"/>
              <a:t>, </a:t>
            </a:r>
            <a:r>
              <a:rPr lang="en-US" sz="1800" b="1" dirty="0"/>
              <a:t>unstructured</a:t>
            </a:r>
            <a:r>
              <a:rPr lang="en-US" sz="1800" dirty="0"/>
              <a:t>, and not easily </a:t>
            </a:r>
            <a:r>
              <a:rPr lang="en-US" sz="1800" b="1" dirty="0"/>
              <a:t>interpretable</a:t>
            </a:r>
            <a:r>
              <a:rPr lang="en-US" sz="1800" dirty="0"/>
              <a:t>, limiting its practical use for </a:t>
            </a:r>
            <a:r>
              <a:rPr lang="en-US" sz="1800" b="1" dirty="0"/>
              <a:t>decision-makers</a:t>
            </a:r>
            <a:r>
              <a:rPr lang="en-US" sz="1800" dirty="0"/>
              <a:t> and </a:t>
            </a:r>
            <a:r>
              <a:rPr lang="en-US" sz="1800" b="1" dirty="0"/>
              <a:t>stakeholders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Moreover, there is a lack of </a:t>
            </a:r>
            <a:r>
              <a:rPr lang="en-US" sz="1800" b="1" dirty="0"/>
              <a:t>intelligent systems</a:t>
            </a:r>
            <a:r>
              <a:rPr lang="en-US" sz="1800" dirty="0"/>
              <a:t> that can </a:t>
            </a:r>
            <a:r>
              <a:rPr lang="en-US" sz="1800" b="1" dirty="0"/>
              <a:t>predict emissions</a:t>
            </a:r>
            <a:r>
              <a:rPr lang="en-US" sz="1800" dirty="0"/>
              <a:t> based on </a:t>
            </a:r>
            <a:r>
              <a:rPr lang="en-US" sz="1800" b="1" dirty="0"/>
              <a:t>historical data</a:t>
            </a:r>
            <a:r>
              <a:rPr lang="en-US" sz="1800" dirty="0"/>
              <a:t>, </a:t>
            </a:r>
            <a:r>
              <a:rPr lang="en-US" sz="1800" b="1" dirty="0"/>
              <a:t>industry type</a:t>
            </a:r>
            <a:r>
              <a:rPr lang="en-US" sz="1800" dirty="0"/>
              <a:t>, and </a:t>
            </a:r>
            <a:r>
              <a:rPr lang="en-US" sz="1800" b="1" dirty="0"/>
              <a:t>commodity usage</a:t>
            </a:r>
            <a:r>
              <a:rPr lang="en-US" sz="1800" dirty="0"/>
              <a:t>. Without </a:t>
            </a:r>
            <a:r>
              <a:rPr lang="en-US" sz="1800" b="1" dirty="0"/>
              <a:t>predictive tools</a:t>
            </a:r>
            <a:r>
              <a:rPr lang="en-US" sz="1800" dirty="0"/>
              <a:t>, </a:t>
            </a:r>
            <a:r>
              <a:rPr lang="en-US" sz="1800" b="1" dirty="0"/>
              <a:t>businesses</a:t>
            </a:r>
            <a:r>
              <a:rPr lang="en-US" sz="1800" dirty="0"/>
              <a:t> and </a:t>
            </a:r>
            <a:r>
              <a:rPr lang="en-US" sz="1800" b="1" dirty="0"/>
              <a:t>policymakers</a:t>
            </a:r>
            <a:r>
              <a:rPr lang="en-US" sz="1800" dirty="0"/>
              <a:t> struggle to make </a:t>
            </a:r>
            <a:r>
              <a:rPr lang="en-US" sz="1800" b="1" dirty="0"/>
              <a:t>proactive</a:t>
            </a:r>
            <a:r>
              <a:rPr lang="en-US" sz="1800" dirty="0"/>
              <a:t>, </a:t>
            </a:r>
            <a:r>
              <a:rPr lang="en-US" sz="1800" b="1" dirty="0"/>
              <a:t>data-driven decisions</a:t>
            </a:r>
            <a:r>
              <a:rPr lang="en-US" sz="1800" dirty="0"/>
              <a:t> to reduce their </a:t>
            </a:r>
            <a:r>
              <a:rPr lang="en-US" sz="1800" b="1" dirty="0"/>
              <a:t>carbon footprint</a:t>
            </a:r>
            <a:r>
              <a:rPr lang="en-US" sz="1800" dirty="0"/>
              <a:t>. Additionally, most existing tools are either too </a:t>
            </a:r>
            <a:r>
              <a:rPr lang="en-US" sz="1800" b="1" dirty="0"/>
              <a:t>technical</a:t>
            </a:r>
            <a:r>
              <a:rPr lang="en-US" sz="1800" dirty="0"/>
              <a:t> or lack </a:t>
            </a:r>
            <a:r>
              <a:rPr lang="en-US" sz="1800" b="1" dirty="0"/>
              <a:t>real-time interactivity</a:t>
            </a:r>
            <a:r>
              <a:rPr lang="en-US" sz="1800" dirty="0"/>
              <a:t>, creating a gap for </a:t>
            </a:r>
            <a:r>
              <a:rPr lang="en-US" sz="1800" b="1" dirty="0"/>
              <a:t>accessible</a:t>
            </a:r>
            <a:r>
              <a:rPr lang="en-US" sz="1800" dirty="0"/>
              <a:t>, </a:t>
            </a:r>
            <a:r>
              <a:rPr lang="en-US" sz="1800" b="1" dirty="0"/>
              <a:t>user-friendly solutions</a:t>
            </a:r>
            <a:r>
              <a:rPr lang="en-US" sz="1800" dirty="0"/>
              <a:t>. This project aims to address these challenges by using </a:t>
            </a:r>
            <a:r>
              <a:rPr lang="en-US" sz="1800" b="1" dirty="0"/>
              <a:t>machine learning</a:t>
            </a:r>
            <a:r>
              <a:rPr lang="en-US" sz="1800" dirty="0"/>
              <a:t> to build a model that predicts GHG emissions and deploys it through an </a:t>
            </a:r>
            <a:r>
              <a:rPr lang="en-US" sz="1800" b="1" dirty="0"/>
              <a:t>interactive web app</a:t>
            </a:r>
            <a:r>
              <a:rPr lang="en-US" sz="1800" dirty="0"/>
              <a:t> for broader usability.</a:t>
            </a:r>
          </a:p>
          <a:p>
            <a:pPr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E42DC-FDE2-EF6F-24C3-4D0A96BEE0A2}"/>
              </a:ext>
            </a:extLst>
          </p:cNvPr>
          <p:cNvSpPr txBox="1"/>
          <p:nvPr/>
        </p:nvSpPr>
        <p:spPr>
          <a:xfrm>
            <a:off x="255103" y="1454522"/>
            <a:ext cx="11852015" cy="559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To address the challenges of understanding and managing </a:t>
            </a:r>
            <a:r>
              <a:rPr lang="en-US" sz="1800" b="1" dirty="0"/>
              <a:t>greenhouse gas (GHG) emissions</a:t>
            </a:r>
            <a:r>
              <a:rPr lang="en-US" sz="1800" dirty="0"/>
              <a:t>, this project proposes a </a:t>
            </a:r>
            <a:r>
              <a:rPr lang="en-US" sz="1800" b="1" dirty="0"/>
              <a:t>machine learning–based solution</a:t>
            </a:r>
            <a:r>
              <a:rPr lang="en-US" sz="1800" dirty="0"/>
              <a:t> that can </a:t>
            </a:r>
            <a:r>
              <a:rPr lang="en-US" sz="1800" b="1" dirty="0"/>
              <a:t>predict emissions</a:t>
            </a:r>
            <a:r>
              <a:rPr lang="en-US" sz="1800" dirty="0"/>
              <a:t> associated with various </a:t>
            </a:r>
            <a:r>
              <a:rPr lang="en-US" sz="1800" b="1" dirty="0"/>
              <a:t>U.S. industries and commodities</a:t>
            </a:r>
            <a:r>
              <a:rPr lang="en-US" sz="1800" dirty="0"/>
              <a:t>. By leveraging a </a:t>
            </a:r>
            <a:r>
              <a:rPr lang="en-US" sz="1800" b="1" dirty="0"/>
              <a:t>public dataset</a:t>
            </a:r>
            <a:r>
              <a:rPr lang="en-US" sz="1800" dirty="0"/>
              <a:t> from </a:t>
            </a:r>
            <a:r>
              <a:rPr lang="en-US" sz="1800" b="1" dirty="0"/>
              <a:t>Data.gov</a:t>
            </a:r>
            <a:r>
              <a:rPr lang="en-US" sz="1800" dirty="0"/>
              <a:t>, the system is designed to </a:t>
            </a:r>
            <a:r>
              <a:rPr lang="en-US" sz="1800" b="1" dirty="0"/>
              <a:t>process, analyze, and model emission factors</a:t>
            </a:r>
            <a:r>
              <a:rPr lang="en-US" sz="1800" dirty="0"/>
              <a:t> using supervised learning algorithms such as </a:t>
            </a:r>
            <a:r>
              <a:rPr lang="en-US" sz="1800" b="1" dirty="0"/>
              <a:t>Linear Regression</a:t>
            </a:r>
            <a:r>
              <a:rPr lang="en-US" sz="1800" dirty="0"/>
              <a:t> and </a:t>
            </a:r>
            <a:r>
              <a:rPr lang="en-US" sz="1800" b="1" dirty="0"/>
              <a:t>Random Forest Regressor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solution follows a complete </a:t>
            </a:r>
            <a:r>
              <a:rPr lang="en-US" sz="1800" b="1" dirty="0"/>
              <a:t>data science pipeline</a:t>
            </a:r>
            <a:r>
              <a:rPr lang="en-US" sz="1800" dirty="0"/>
              <a:t>—from </a:t>
            </a:r>
            <a:r>
              <a:rPr lang="en-US" sz="1800" b="1" dirty="0"/>
              <a:t>data cleaning</a:t>
            </a:r>
            <a:r>
              <a:rPr lang="en-US" sz="1800" dirty="0"/>
              <a:t> and </a:t>
            </a:r>
            <a:r>
              <a:rPr lang="en-US" sz="1800" b="1" dirty="0"/>
              <a:t>exploratory analysis</a:t>
            </a:r>
            <a:r>
              <a:rPr lang="en-US" sz="1800" dirty="0"/>
              <a:t> to </a:t>
            </a:r>
            <a:r>
              <a:rPr lang="en-US" sz="1800" b="1" dirty="0"/>
              <a:t>model training</a:t>
            </a:r>
            <a:r>
              <a:rPr lang="en-US" sz="1800" dirty="0"/>
              <a:t>, </a:t>
            </a:r>
            <a:r>
              <a:rPr lang="en-US" sz="1800" b="1" dirty="0"/>
              <a:t>evaluation</a:t>
            </a:r>
            <a:r>
              <a:rPr lang="en-US" sz="1800" dirty="0"/>
              <a:t>, and </a:t>
            </a:r>
            <a:r>
              <a:rPr lang="en-US" sz="1800" b="1" dirty="0"/>
              <a:t>deployment</a:t>
            </a:r>
            <a:r>
              <a:rPr lang="en-US" sz="1800" dirty="0"/>
              <a:t>. </a:t>
            </a:r>
            <a:r>
              <a:rPr lang="en-US" sz="1800" b="1" dirty="0"/>
              <a:t>Hyperparameter tuning</a:t>
            </a:r>
            <a:r>
              <a:rPr lang="en-US" sz="1800" dirty="0"/>
              <a:t> is applied to improve the model’s </a:t>
            </a:r>
            <a:r>
              <a:rPr lang="en-US" sz="1800" b="1" dirty="0"/>
              <a:t>accuracy</a:t>
            </a:r>
            <a:r>
              <a:rPr lang="en-US" sz="1800" dirty="0"/>
              <a:t> and </a:t>
            </a:r>
            <a:r>
              <a:rPr lang="en-US" sz="1800" b="1" dirty="0"/>
              <a:t>performance</a:t>
            </a:r>
            <a:r>
              <a:rPr lang="en-US" sz="1800" dirty="0"/>
              <a:t>. Finally, the trained model is deployed using </a:t>
            </a:r>
            <a:r>
              <a:rPr lang="en-US" sz="1800" b="1" dirty="0" err="1"/>
              <a:t>Streamlit</a:t>
            </a:r>
            <a:r>
              <a:rPr lang="en-US" sz="1800" dirty="0"/>
              <a:t>, enabling users to interact through a </a:t>
            </a:r>
            <a:r>
              <a:rPr lang="en-US" sz="1800" b="1" dirty="0"/>
              <a:t>simple web interface</a:t>
            </a:r>
            <a:r>
              <a:rPr lang="en-US" sz="1800" dirty="0"/>
              <a:t>, where they can input </a:t>
            </a:r>
            <a:r>
              <a:rPr lang="en-US" sz="1800" b="1" dirty="0"/>
              <a:t>industry or commodity details</a:t>
            </a:r>
            <a:r>
              <a:rPr lang="en-US" sz="1800" dirty="0"/>
              <a:t> and receive </a:t>
            </a:r>
            <a:r>
              <a:rPr lang="en-US" sz="1800" b="1" dirty="0"/>
              <a:t>real-time emission predictions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approach not only simplifies the interpretation of </a:t>
            </a:r>
            <a:r>
              <a:rPr lang="en-US" sz="1800" b="1" dirty="0"/>
              <a:t>complex emission data</a:t>
            </a:r>
            <a:r>
              <a:rPr lang="en-US" sz="1800" dirty="0"/>
              <a:t> but also empowers </a:t>
            </a:r>
            <a:r>
              <a:rPr lang="en-US" sz="1800" b="1" dirty="0"/>
              <a:t>businesses</a:t>
            </a:r>
            <a:r>
              <a:rPr lang="en-US" sz="1800" dirty="0"/>
              <a:t>, </a:t>
            </a:r>
            <a:r>
              <a:rPr lang="en-US" sz="1800" b="1" dirty="0"/>
              <a:t>researchers</a:t>
            </a:r>
            <a:r>
              <a:rPr lang="en-US" sz="1800" dirty="0"/>
              <a:t>, and </a:t>
            </a:r>
            <a:r>
              <a:rPr lang="en-US" sz="1800" b="1" dirty="0"/>
              <a:t>policymakers</a:t>
            </a:r>
            <a:r>
              <a:rPr lang="en-US" sz="1800" dirty="0"/>
              <a:t> with </a:t>
            </a:r>
            <a:r>
              <a:rPr lang="en-US" sz="1800" b="1" dirty="0"/>
              <a:t>actionable insights</a:t>
            </a:r>
            <a:r>
              <a:rPr lang="en-US" sz="1800" dirty="0"/>
              <a:t> for </a:t>
            </a:r>
            <a:r>
              <a:rPr lang="en-US" sz="1800" b="1" dirty="0"/>
              <a:t>climate-conscious decision-making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3059" y="93423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B272C-C088-3323-4C5E-FD6B0E54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4" y="1587438"/>
            <a:ext cx="3768718" cy="2916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05F4E-EC9E-73BF-87CC-17997E99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94" y="1646644"/>
            <a:ext cx="4023360" cy="2798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7F9B8D-5515-D727-DD1B-710AB3576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07" y="1587438"/>
            <a:ext cx="3353390" cy="27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DA4B5796-D9DC-BC79-9FFC-B8B9D2C176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059" y="4991881"/>
            <a:ext cx="12007434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Substance 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that all four substances in the dataset are evenly represented.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Highlights that the majority of emission data is measured in a specific unit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kg/2018 USD, purchaser 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which may influence modeling.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Industry and commodity sources are almost equally represented, indicating a balanced dataset.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3B1EE-C3EF-D8CD-4F66-F680F8B55E4D}"/>
              </a:ext>
            </a:extLst>
          </p:cNvPr>
          <p:cNvSpPr txBox="1"/>
          <p:nvPr/>
        </p:nvSpPr>
        <p:spPr>
          <a:xfrm>
            <a:off x="4067345" y="934232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9F48-98A8-E938-692D-C76EE010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032DF-DBC3-8066-6029-2671F6F7FAE9}"/>
              </a:ext>
            </a:extLst>
          </p:cNvPr>
          <p:cNvSpPr txBox="1"/>
          <p:nvPr/>
        </p:nvSpPr>
        <p:spPr>
          <a:xfrm>
            <a:off x="2276475" y="996084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TARGET VARIABLE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DEA4B-C522-750D-C909-D2D202B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3" y="1724628"/>
            <a:ext cx="5385827" cy="4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C91C55-347F-166E-C12F-21DDCD0A96E8}"/>
              </a:ext>
            </a:extLst>
          </p:cNvPr>
          <p:cNvSpPr txBox="1"/>
          <p:nvPr/>
        </p:nvSpPr>
        <p:spPr>
          <a:xfrm>
            <a:off x="6817489" y="2176041"/>
            <a:ext cx="481506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5A2A99-1FE1-1163-9251-FC0F90175EE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19777" y="2488706"/>
            <a:ext cx="516205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target variable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Supply Chain Emission Factors with Margins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skewed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most values clustered between 0 and 1. This skewness is important when selecting models and preprocessing steps </a:t>
            </a:r>
          </a:p>
        </p:txBody>
      </p:sp>
    </p:spTree>
    <p:extLst>
      <p:ext uri="{BB962C8B-B14F-4D97-AF65-F5344CB8AC3E}">
        <p14:creationId xmlns:p14="http://schemas.microsoft.com/office/powerpoint/2010/main" val="24662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66773-B037-DA3C-0934-B94D6303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AFDB2-B1C9-A01B-66E9-E141FD4C4223}"/>
              </a:ext>
            </a:extLst>
          </p:cNvPr>
          <p:cNvSpPr txBox="1"/>
          <p:nvPr/>
        </p:nvSpPr>
        <p:spPr>
          <a:xfrm>
            <a:off x="1730414" y="1002363"/>
            <a:ext cx="800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/>
              <a:t>TOP 10 EMITTING INDUSTRIES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E4A02-7A95-C949-DFF9-DB15F4FBE8CE}"/>
              </a:ext>
            </a:extLst>
          </p:cNvPr>
          <p:cNvSpPr txBox="1"/>
          <p:nvPr/>
        </p:nvSpPr>
        <p:spPr>
          <a:xfrm>
            <a:off x="7662441" y="2511707"/>
            <a:ext cx="3958540" cy="262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Cement and power generation industries are among the </a:t>
            </a:r>
            <a:r>
              <a:rPr lang="en-US" b="1" dirty="0"/>
              <a:t>highest GHG emitters</a:t>
            </a:r>
            <a:r>
              <a:rPr lang="en-US" dirty="0"/>
              <a:t>. Understanding which sectors contribute most helps prioritize sustainability efforts and justify predictive modeling.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B4386-99DC-DC17-8864-5688B161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635633"/>
            <a:ext cx="7257327" cy="5117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89474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1116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MADHESH.S</cp:lastModifiedBy>
  <cp:revision>5</cp:revision>
  <dcterms:created xsi:type="dcterms:W3CDTF">2024-12-31T09:40:01Z</dcterms:created>
  <dcterms:modified xsi:type="dcterms:W3CDTF">2025-07-07T18:49:43Z</dcterms:modified>
</cp:coreProperties>
</file>