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72" r:id="rId14"/>
    <p:sldId id="268"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54C5E5-10FA-4AEC-B28B-7AF4FC59A9C7}" v="97" dt="2024-09-03T16:30:53.14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9880e7b8de725f8d/Desktop/employee_data0001%20(1)N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9880e7b8de725f8d/Desktop/employee_data0001%20(1)NK.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employee_data0001!$B$3:$B$4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30D-4F39-8D39-08000AEF1AE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30D-4F39-8D39-08000AEF1AE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30D-4F39-8D39-08000AEF1AE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30D-4F39-8D39-08000AEF1AE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30D-4F39-8D39-08000AEF1AE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30D-4F39-8D39-08000AEF1AE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30D-4F39-8D39-08000AEF1AE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30D-4F39-8D39-08000AEF1AE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30D-4F39-8D39-08000AEF1AE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30D-4F39-8D39-08000AEF1AE3}"/>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30D-4F39-8D39-08000AEF1AE3}"/>
            </c:ext>
          </c:extLst>
        </c:ser>
        <c:ser>
          <c:idx val="1"/>
          <c:order val="1"/>
          <c:tx>
            <c:strRef>
              <c:f>employee_data0001!$C$3:$C$4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30D-4F39-8D39-08000AEF1AE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30D-4F39-8D39-08000AEF1AE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30D-4F39-8D39-08000AEF1AE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30D-4F39-8D39-08000AEF1AE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30D-4F39-8D39-08000AEF1AE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30D-4F39-8D39-08000AEF1AE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30D-4F39-8D39-08000AEF1AE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30D-4F39-8D39-08000AEF1AE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30D-4F39-8D39-08000AEF1AE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30D-4F39-8D39-08000AEF1AE3}"/>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30D-4F39-8D39-08000AEF1AE3}"/>
            </c:ext>
          </c:extLst>
        </c:ser>
        <c:ser>
          <c:idx val="2"/>
          <c:order val="2"/>
          <c:tx>
            <c:strRef>
              <c:f>employee_data0001!$D$3:$D$4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30D-4F39-8D39-08000AEF1AE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30D-4F39-8D39-08000AEF1AE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30D-4F39-8D39-08000AEF1AE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30D-4F39-8D39-08000AEF1AE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30D-4F39-8D39-08000AEF1AE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30D-4F39-8D39-08000AEF1AE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30D-4F39-8D39-08000AEF1AE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30D-4F39-8D39-08000AEF1AE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30D-4F39-8D39-08000AEF1AE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30D-4F39-8D39-08000AEF1AE3}"/>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30D-4F39-8D39-08000AEF1AE3}"/>
            </c:ext>
          </c:extLst>
        </c:ser>
        <c:ser>
          <c:idx val="3"/>
          <c:order val="3"/>
          <c:tx>
            <c:strRef>
              <c:f>employee_data0001!$E$3:$E$4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30D-4F39-8D39-08000AEF1AE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30D-4F39-8D39-08000AEF1AE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30D-4F39-8D39-08000AEF1AE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30D-4F39-8D39-08000AEF1AE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30D-4F39-8D39-08000AEF1AE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30D-4F39-8D39-08000AEF1AE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30D-4F39-8D39-08000AEF1AE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30D-4F39-8D39-08000AEF1AE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30D-4F39-8D39-08000AEF1AE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30D-4F39-8D39-08000AEF1AE3}"/>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30D-4F39-8D39-08000AEF1AE3}"/>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a:t>
            </a:r>
            <a:r>
              <a:rPr lang="en-IN" baseline="0"/>
              <a:t>e Performance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employee_data0001!$B$3:$B$4</c:f>
              <c:strCache>
                <c:ptCount val="1"/>
                <c:pt idx="0">
                  <c:v>HIGH</c:v>
                </c:pt>
              </c:strCache>
            </c:strRef>
          </c:tx>
          <c:spPr>
            <a:solidFill>
              <a:schemeClr val="accent1"/>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E2F4-41B0-92FB-36F51A7A97EF}"/>
            </c:ext>
          </c:extLst>
        </c:ser>
        <c:ser>
          <c:idx val="1"/>
          <c:order val="1"/>
          <c:tx>
            <c:strRef>
              <c:f>employee_data0001!$C$3:$C$4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E2F4-41B0-92FB-36F51A7A97EF}"/>
            </c:ext>
          </c:extLst>
        </c:ser>
        <c:ser>
          <c:idx val="2"/>
          <c:order val="2"/>
          <c:tx>
            <c:strRef>
              <c:f>employee_data0001!$D$3:$D$4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E2F4-41B0-92FB-36F51A7A97EF}"/>
            </c:ext>
          </c:extLst>
        </c:ser>
        <c:ser>
          <c:idx val="3"/>
          <c:order val="3"/>
          <c:tx>
            <c:strRef>
              <c:f>employee_data0001!$E$3:$E$4</c:f>
              <c:strCache>
                <c:ptCount val="1"/>
                <c:pt idx="0">
                  <c:v>VERY HIGH</c:v>
                </c:pt>
              </c:strCache>
            </c:strRef>
          </c:tx>
          <c:spPr>
            <a:solidFill>
              <a:schemeClr val="accent4"/>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E2F4-41B0-92FB-36F51A7A97EF}"/>
            </c:ext>
          </c:extLst>
        </c:ser>
        <c:dLbls>
          <c:showLegendKey val="0"/>
          <c:showVal val="0"/>
          <c:showCatName val="0"/>
          <c:showSerName val="0"/>
          <c:showPercent val="0"/>
          <c:showBubbleSize val="0"/>
        </c:dLbls>
        <c:gapWidth val="219"/>
        <c:overlap val="-27"/>
        <c:axId val="497707632"/>
        <c:axId val="493944352"/>
      </c:barChart>
      <c:catAx>
        <c:axId val="497707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944352"/>
        <c:crosses val="autoZero"/>
        <c:auto val="1"/>
        <c:lblAlgn val="ctr"/>
        <c:lblOffset val="100"/>
        <c:noMultiLvlLbl val="0"/>
      </c:catAx>
      <c:valAx>
        <c:axId val="493944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77076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1D8BD707-D9CF-40AE-B4C6-C98DA3205C09}" type="datetimeFigureOut">
              <a:rPr lang="en-US" smtClean="0"/>
              <a:t>9/28/2024</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47140408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501831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930858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extLst>
      <p:ext uri="{BB962C8B-B14F-4D97-AF65-F5344CB8AC3E}">
        <p14:creationId xmlns:p14="http://schemas.microsoft.com/office/powerpoint/2010/main" val="1923976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9/28/2024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56057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1D8BD707-D9CF-40AE-B4C6-C98DA3205C09}" type="datetimeFigureOut">
              <a:rPr lang="en-US" smtClean="0"/>
              <a:t>9/28/2024</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42501574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379793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9/28/2024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347275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9/28/2024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462606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9/28/2024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899804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t>9/28/2024</a:t>
            </a:fld>
            <a:endParaRPr lang="en-US"/>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pPr marL="38100">
              <a:lnSpc>
                <a:spcPct val="100000"/>
              </a:lnSpc>
              <a:spcBef>
                <a:spcPts val="55"/>
              </a:spcBef>
            </a:pPr>
            <a:fld id="{81D60167-4931-47E6-BA6A-407CBD079E47}" type="slidenum">
              <a:rPr lang="en-IN" spc="10" smtClean="0"/>
              <a:t>‹#›</a:t>
            </a:fld>
            <a:endParaRPr lang="en-IN" spc="1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295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D8BD707-D9CF-40AE-B4C6-C98DA3205C09}" type="datetimeFigureOut">
              <a:rPr lang="en-US" smtClean="0"/>
              <a:t>9/28/2024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pPr marL="38100">
              <a:lnSpc>
                <a:spcPct val="100000"/>
              </a:lnSpc>
              <a:spcBef>
                <a:spcPts val="55"/>
              </a:spcBef>
            </a:pPr>
            <a:fld id="{81D60167-4931-47E6-BA6A-407CBD079E47}" type="slidenum">
              <a:rPr lang="en-IN" spc="10" smtClean="0"/>
              <a:t>‹#›</a:t>
            </a:fld>
            <a:endParaRPr lang="en-IN" spc="1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138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D8BD707-D9CF-40AE-B4C6-C98DA3205C09}" type="datetimeFigureOut">
              <a:rPr lang="en-US" smtClean="0"/>
              <a:t>9/28/2024</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51731024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384230"/>
            <a:ext cx="1614489" cy="1229018"/>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600199" y="938862"/>
            <a:ext cx="1295402" cy="1033387"/>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514349" y="579447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7175" y="308358"/>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r>
              <a:rPr lang="en-US" b="1" i="0">
                <a:solidFill>
                  <a:srgbClr val="0F0F0F"/>
                </a:solidFill>
                <a:effectLst/>
                <a:latin typeface="Roboto" panose="020F0502020204030204" pitchFamily="2" charset="0"/>
              </a:rPr>
              <a:t/>
            </a:r>
            <a:br>
              <a:rPr lang="en-US" b="1" i="0">
                <a:solidFill>
                  <a:srgbClr val="0F0F0F"/>
                </a:solidFill>
                <a:effectLst/>
                <a:latin typeface="Roboto" panose="020F0502020204030204" pitchFamily="2" charset="0"/>
              </a:rPr>
            </a:br>
            <a:endParaRPr spc="15"/>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pic>
        <p:nvPicPr>
          <p:cNvPr id="9" name="object 9"/>
          <p:cNvPicPr/>
          <p:nvPr/>
        </p:nvPicPr>
        <p:blipFill>
          <a:blip r:embed="rId3" cstate="print"/>
          <a:stretch>
            <a:fillRect/>
          </a:stretch>
        </p:blipFill>
        <p:spPr>
          <a:xfrm>
            <a:off x="1238249" y="66579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676275" y="2683324"/>
            <a:ext cx="11963399" cy="2246769"/>
          </a:xfrm>
          <a:prstGeom prst="rect">
            <a:avLst/>
          </a:prstGeom>
          <a:noFill/>
        </p:spPr>
        <p:txBody>
          <a:bodyPr wrap="square" rtlCol="0">
            <a:spAutoFit/>
          </a:bodyPr>
          <a:lstStyle/>
          <a:p>
            <a:r>
              <a:rPr lang="en-US" sz="2800" b="1" dirty="0"/>
              <a:t>STUDENT NAME</a:t>
            </a:r>
            <a:r>
              <a:rPr lang="en-US" sz="2800"/>
              <a:t>:   </a:t>
            </a:r>
            <a:r>
              <a:rPr lang="en-US" sz="2800" smtClean="0"/>
              <a:t>MADHESH M</a:t>
            </a:r>
            <a:endParaRPr lang="en-US" sz="2800" dirty="0"/>
          </a:p>
          <a:p>
            <a:r>
              <a:rPr lang="en-US" sz="2800" b="1" dirty="0"/>
              <a:t>REGISTER NO</a:t>
            </a:r>
            <a:r>
              <a:rPr lang="en-US" sz="2800" dirty="0"/>
              <a:t>:     </a:t>
            </a:r>
            <a:r>
              <a:rPr lang="en-US" sz="2800" dirty="0" smtClean="0"/>
              <a:t>422200649, asunm1429422200649</a:t>
            </a:r>
            <a:endParaRPr lang="en-US" sz="2800" dirty="0"/>
          </a:p>
          <a:p>
            <a:r>
              <a:rPr lang="en-US" sz="2800" b="1" dirty="0"/>
              <a:t>DEPARTMENT:    </a:t>
            </a:r>
            <a:r>
              <a:rPr lang="en-US" sz="2800" dirty="0"/>
              <a:t> B.com(Information System Management)</a:t>
            </a:r>
          </a:p>
          <a:p>
            <a:r>
              <a:rPr lang="en-US" sz="2800" b="1" dirty="0"/>
              <a:t>COLLEGE</a:t>
            </a:r>
            <a:r>
              <a:rPr lang="en-US" sz="2800" dirty="0"/>
              <a:t>:         Alpha Arts And Science College</a:t>
            </a:r>
          </a:p>
          <a:p>
            <a:r>
              <a:rPr lang="en-US" sz="2800" dirty="0"/>
              <a:t>           </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57200" y="372283"/>
            <a:ext cx="4137025" cy="752129"/>
          </a:xfrm>
          <a:prstGeom prst="rect">
            <a:avLst/>
          </a:prstGeom>
        </p:spPr>
        <p:txBody>
          <a:bodyPr vert="horz" wrap="square" lIns="0" tIns="13335" rIns="0" bIns="0" rtlCol="0">
            <a:spAutoFit/>
          </a:bodyPr>
          <a:lstStyle/>
          <a:p>
            <a:pPr marL="12700">
              <a:lnSpc>
                <a:spcPct val="100000"/>
              </a:lnSpc>
              <a:spcBef>
                <a:spcPts val="105"/>
              </a:spcBef>
            </a:pPr>
            <a:r>
              <a:rPr lang="en-IN" sz="4800" b="1" spc="15">
                <a:latin typeface="Times New Roman" panose="02020603050405020304" pitchFamily="18" charset="0"/>
                <a:cs typeface="Times New Roman" panose="02020603050405020304" pitchFamily="18" charset="0"/>
              </a:rPr>
              <a:t>M</a:t>
            </a:r>
            <a:r>
              <a:rPr lang="en-IN" sz="4800" b="1">
                <a:latin typeface="Times New Roman" panose="02020603050405020304" pitchFamily="18" charset="0"/>
                <a:cs typeface="Times New Roman" panose="02020603050405020304" pitchFamily="18" charset="0"/>
              </a:rPr>
              <a:t>O</a:t>
            </a:r>
            <a:r>
              <a:rPr lang="en-IN" sz="4800" b="1" spc="-15">
                <a:latin typeface="Times New Roman" panose="02020603050405020304" pitchFamily="18" charset="0"/>
                <a:cs typeface="Times New Roman" panose="02020603050405020304" pitchFamily="18" charset="0"/>
              </a:rPr>
              <a:t>D</a:t>
            </a:r>
            <a:r>
              <a:rPr lang="en-IN" sz="4800" b="1" spc="-35">
                <a:latin typeface="Times New Roman" panose="02020603050405020304" pitchFamily="18" charset="0"/>
                <a:cs typeface="Times New Roman" panose="02020603050405020304" pitchFamily="18" charset="0"/>
              </a:rPr>
              <a:t>E</a:t>
            </a:r>
            <a:r>
              <a:rPr lang="en-IN" sz="4800" b="1" spc="-30">
                <a:latin typeface="Times New Roman" panose="02020603050405020304" pitchFamily="18" charset="0"/>
                <a:cs typeface="Times New Roman" panose="02020603050405020304" pitchFamily="18" charset="0"/>
              </a:rPr>
              <a:t>LL</a:t>
            </a:r>
            <a:r>
              <a:rPr lang="en-IN" sz="4800" b="1" spc="-5">
                <a:latin typeface="Times New Roman" panose="02020603050405020304" pitchFamily="18" charset="0"/>
                <a:cs typeface="Times New Roman" panose="02020603050405020304" pitchFamily="18" charset="0"/>
              </a:rPr>
              <a:t>I</a:t>
            </a:r>
            <a:r>
              <a:rPr lang="en-IN" sz="4800" b="1" spc="30">
                <a:latin typeface="Times New Roman" panose="02020603050405020304" pitchFamily="18" charset="0"/>
                <a:cs typeface="Times New Roman" panose="02020603050405020304" pitchFamily="18" charset="0"/>
              </a:rPr>
              <a:t>N</a:t>
            </a:r>
            <a:r>
              <a:rPr lang="en-IN" sz="4800" b="1" spc="5">
                <a:latin typeface="Times New Roman" panose="02020603050405020304" pitchFamily="18" charset="0"/>
                <a:cs typeface="Times New Roman" panose="02020603050405020304" pitchFamily="18" charset="0"/>
              </a:rPr>
              <a:t>G</a:t>
            </a:r>
            <a:endParaRPr sz="480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95728" y="1484814"/>
            <a:ext cx="9525000" cy="3888372"/>
          </a:xfrm>
          <a:prstGeom prst="rect">
            <a:avLst/>
          </a:prstGeom>
          <a:noFill/>
        </p:spPr>
        <p:txBody>
          <a:bodyPr wrap="square">
            <a:spAutoFit/>
          </a:bodyPr>
          <a:lstStyle/>
          <a:p>
            <a:pPr algn="just">
              <a:lnSpc>
                <a:spcPct val="150000"/>
              </a:lnSpc>
            </a:pPr>
            <a:r>
              <a:rPr lang="en-US" sz="2800" b="1"/>
              <a:t>Modeling</a:t>
            </a:r>
            <a:r>
              <a:rPr lang="en-US" sz="2800"/>
              <a:t> in the context of Employee Performance Analysis using Excel involves creating and implementing models to analyze and interpret performance data. The goal is to derive meaningful insights, make predictions, and support decision-making. </a:t>
            </a:r>
            <a:endParaRPr lang="en-IN"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342565" y="5802130"/>
            <a:ext cx="457200" cy="3524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79135" y="56544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flipH="1" flipV="1">
            <a:off x="11193460" y="6243549"/>
            <a:ext cx="143257" cy="140793"/>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471993"/>
            <a:ext cx="3895090" cy="752129"/>
          </a:xfrm>
          <a:prstGeom prst="rect">
            <a:avLst/>
          </a:prstGeom>
        </p:spPr>
        <p:txBody>
          <a:bodyPr vert="horz" wrap="square" lIns="0" tIns="13335" rIns="0" bIns="0" rtlCol="0">
            <a:spAutoFit/>
          </a:bodyPr>
          <a:lstStyle/>
          <a:p>
            <a:pPr marL="12700">
              <a:lnSpc>
                <a:spcPct val="100000"/>
              </a:lnSpc>
              <a:spcBef>
                <a:spcPts val="105"/>
              </a:spcBef>
            </a:pPr>
            <a:r>
              <a:rPr b="1">
                <a:solidFill>
                  <a:schemeClr val="tx1"/>
                </a:solidFill>
                <a:latin typeface="Times New Roman" panose="02020603050405020304" pitchFamily="18" charset="0"/>
                <a:cs typeface="Times New Roman" panose="02020603050405020304" pitchFamily="18" charset="0"/>
              </a:rPr>
              <a:t>R</a:t>
            </a:r>
            <a:r>
              <a:rPr b="1" spc="-40">
                <a:solidFill>
                  <a:schemeClr val="tx1"/>
                </a:solidFill>
                <a:latin typeface="Times New Roman" panose="02020603050405020304" pitchFamily="18" charset="0"/>
                <a:cs typeface="Times New Roman" panose="02020603050405020304" pitchFamily="18" charset="0"/>
              </a:rPr>
              <a:t>E</a:t>
            </a:r>
            <a:r>
              <a:rPr b="1" spc="15">
                <a:solidFill>
                  <a:schemeClr val="tx1"/>
                </a:solidFill>
                <a:latin typeface="Times New Roman" panose="02020603050405020304" pitchFamily="18" charset="0"/>
                <a:cs typeface="Times New Roman" panose="02020603050405020304" pitchFamily="18" charset="0"/>
              </a:rPr>
              <a:t>S</a:t>
            </a:r>
            <a:r>
              <a:rPr b="1" spc="-30">
                <a:solidFill>
                  <a:schemeClr val="tx1"/>
                </a:solidFill>
                <a:latin typeface="Times New Roman" panose="02020603050405020304" pitchFamily="18" charset="0"/>
                <a:cs typeface="Times New Roman" panose="02020603050405020304" pitchFamily="18" charset="0"/>
              </a:rPr>
              <a:t>U</a:t>
            </a:r>
            <a:r>
              <a:rPr b="1" spc="-405">
                <a:solidFill>
                  <a:schemeClr val="tx1"/>
                </a:solidFill>
                <a:latin typeface="Times New Roman" panose="02020603050405020304" pitchFamily="18" charset="0"/>
                <a:cs typeface="Times New Roman" panose="02020603050405020304" pitchFamily="18" charset="0"/>
              </a:rPr>
              <a:t>L</a:t>
            </a:r>
            <a:r>
              <a:rPr b="1">
                <a:solidFill>
                  <a:schemeClr val="tx1"/>
                </a:solidFill>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1033522" y="1809849"/>
            <a:ext cx="9836468" cy="3242041"/>
          </a:xfrm>
          <a:prstGeom prst="rect">
            <a:avLst/>
          </a:prstGeom>
          <a:noFill/>
        </p:spPr>
        <p:txBody>
          <a:bodyPr wrap="square">
            <a:spAutoFit/>
          </a:bodyPr>
          <a:lstStyle/>
          <a:p>
            <a:pPr algn="just">
              <a:lnSpc>
                <a:spcPct val="150000"/>
              </a:lnSpc>
            </a:pPr>
            <a:r>
              <a:rPr lang="en-US" sz="2800" b="1"/>
              <a:t>Results</a:t>
            </a:r>
            <a:r>
              <a:rPr lang="en-US" sz="2800"/>
              <a:t> from the Employee Performance Analysis using Excel represent the outcomes derived from the modeling and analysis processes. These results help in understanding performance trends, making informed decisions, and implementing strategic actions</a:t>
            </a:r>
            <a:endParaRPr lang="en-IN"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721FD-54A8-9E22-C6ED-EE649E6957B5}"/>
              </a:ext>
            </a:extLst>
          </p:cNvPr>
          <p:cNvSpPr>
            <a:spLocks noGrp="1"/>
          </p:cNvSpPr>
          <p:nvPr>
            <p:ph type="title"/>
          </p:nvPr>
        </p:nvSpPr>
        <p:spPr>
          <a:xfrm>
            <a:off x="570895" y="340213"/>
            <a:ext cx="10058400" cy="1371600"/>
          </a:xfrm>
        </p:spPr>
        <p:txBody>
          <a:bodyPr/>
          <a:lstStyle/>
          <a:p>
            <a:r>
              <a:rPr lang="en-US" b="1">
                <a:latin typeface="Times New Roman"/>
                <a:cs typeface="Times New Roman"/>
              </a:rPr>
              <a:t>PIE CHART RESULT</a:t>
            </a:r>
          </a:p>
        </p:txBody>
      </p:sp>
      <p:graphicFrame>
        <p:nvGraphicFramePr>
          <p:cNvPr id="3" name="Chart 2">
            <a:extLst>
              <a:ext uri="{FF2B5EF4-FFF2-40B4-BE49-F238E27FC236}">
                <a16:creationId xmlns:a16="http://schemas.microsoft.com/office/drawing/2014/main" id="{9EE1BD1B-12DC-ED3C-10F7-2FE01A7A3B92}"/>
              </a:ext>
              <a:ext uri="{147F2762-F138-4A5C-976F-8EAC2B608ADB}">
                <a16:predDERef xmlns:a16="http://schemas.microsoft.com/office/drawing/2014/main" pred="{48BBCF7F-6CAF-7C13-82B1-F58F394CDC0F}"/>
              </a:ext>
            </a:extLst>
          </p:cNvPr>
          <p:cNvGraphicFramePr>
            <a:graphicFrameLocks/>
          </p:cNvGraphicFramePr>
          <p:nvPr>
            <p:extLst>
              <p:ext uri="{D42A27DB-BD31-4B8C-83A1-F6EECF244321}">
                <p14:modId xmlns:p14="http://schemas.microsoft.com/office/powerpoint/2010/main" val="816543698"/>
              </p:ext>
            </p:extLst>
          </p:nvPr>
        </p:nvGraphicFramePr>
        <p:xfrm>
          <a:off x="250371" y="1453848"/>
          <a:ext cx="11690652" cy="49115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2739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29483-315D-011F-6D7C-0548E95230DC}"/>
              </a:ext>
            </a:extLst>
          </p:cNvPr>
          <p:cNvSpPr>
            <a:spLocks noGrp="1"/>
          </p:cNvSpPr>
          <p:nvPr>
            <p:ph type="title"/>
          </p:nvPr>
        </p:nvSpPr>
        <p:spPr>
          <a:xfrm>
            <a:off x="304800" y="3859"/>
            <a:ext cx="10058400" cy="1371600"/>
          </a:xfrm>
        </p:spPr>
        <p:txBody>
          <a:bodyPr/>
          <a:lstStyle/>
          <a:p>
            <a:r>
              <a:rPr lang="en-US" b="1">
                <a:latin typeface="Times New Roman"/>
                <a:cs typeface="Times New Roman"/>
              </a:rPr>
              <a:t>GRAPH RESULT</a:t>
            </a:r>
          </a:p>
        </p:txBody>
      </p:sp>
      <p:graphicFrame>
        <p:nvGraphicFramePr>
          <p:cNvPr id="3" name="Chart 2">
            <a:extLst>
              <a:ext uri="{FF2B5EF4-FFF2-40B4-BE49-F238E27FC236}">
                <a16:creationId xmlns:a16="http://schemas.microsoft.com/office/drawing/2014/main" id="{48BBCF7F-6CAF-7C13-82B1-F58F394CDC0F}"/>
              </a:ext>
              <a:ext uri="{147F2762-F138-4A5C-976F-8EAC2B608ADB}">
                <a16:predDERef xmlns:a16="http://schemas.microsoft.com/office/drawing/2014/main" pred="{099E14C9-80F9-7A74-8FC9-8994CA69B49A}"/>
              </a:ext>
            </a:extLst>
          </p:cNvPr>
          <p:cNvGraphicFramePr>
            <a:graphicFrameLocks/>
          </p:cNvGraphicFramePr>
          <p:nvPr>
            <p:extLst>
              <p:ext uri="{D42A27DB-BD31-4B8C-83A1-F6EECF244321}">
                <p14:modId xmlns:p14="http://schemas.microsoft.com/office/powerpoint/2010/main" val="1762117343"/>
              </p:ext>
            </p:extLst>
          </p:nvPr>
        </p:nvGraphicFramePr>
        <p:xfrm>
          <a:off x="548991" y="974065"/>
          <a:ext cx="11365607" cy="56545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18415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idx="4294967295"/>
          </p:nvPr>
        </p:nvSpPr>
        <p:spPr>
          <a:xfrm>
            <a:off x="471714" y="152400"/>
            <a:ext cx="10058400" cy="1371600"/>
          </a:xfrm>
        </p:spPr>
        <p:txBody>
          <a:bodyPr/>
          <a:lstStyle/>
          <a:p>
            <a:r>
              <a:rPr lang="en-US" b="1">
                <a:solidFill>
                  <a:schemeClr val="tx1"/>
                </a:solidFill>
                <a:latin typeface="Times New Roman" panose="02020603050405020304" pitchFamily="18" charset="0"/>
                <a:cs typeface="Times New Roman" panose="02020603050405020304" pitchFamily="18" charset="0"/>
              </a:rPr>
              <a:t>Conclusion</a:t>
            </a:r>
            <a:endParaRPr lang="en-IN" b="1">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838200" y="1676400"/>
            <a:ext cx="10058400" cy="2595711"/>
          </a:xfrm>
          <a:prstGeom prst="rect">
            <a:avLst/>
          </a:prstGeom>
          <a:noFill/>
        </p:spPr>
        <p:txBody>
          <a:bodyPr wrap="square">
            <a:spAutoFit/>
          </a:bodyPr>
          <a:lstStyle/>
          <a:p>
            <a:pPr algn="just">
              <a:lnSpc>
                <a:spcPct val="150000"/>
              </a:lnSpc>
            </a:pPr>
            <a:r>
              <a:rPr lang="en-US" sz="2800"/>
              <a:t>The Employee Performance Analysis using Excel has delivered comprehensive insights into the organization's workforce dynamics, providing a data-driven foundation for enhancing performance management practices</a:t>
            </a:r>
            <a:endParaRPr lang="en-IN" sz="28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11010822" y="221487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rot="17949167">
            <a:off x="10071257" y="39753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10063162" y="63543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12275" y="525587"/>
            <a:ext cx="6042025" cy="670696"/>
          </a:xfrm>
          <a:prstGeom prst="rect">
            <a:avLst/>
          </a:prstGeom>
        </p:spPr>
        <p:txBody>
          <a:bodyPr vert="horz" wrap="square" lIns="0" tIns="16510" rIns="0" bIns="0" rtlCol="0">
            <a:spAutoFit/>
          </a:bodyPr>
          <a:lstStyle/>
          <a:p>
            <a:pPr marL="12700">
              <a:lnSpc>
                <a:spcPct val="100000"/>
              </a:lnSpc>
              <a:spcBef>
                <a:spcPts val="130"/>
              </a:spcBef>
            </a:pPr>
            <a:r>
              <a:rPr sz="4250" spc="5">
                <a:solidFill>
                  <a:schemeClr val="tx1"/>
                </a:solidFill>
                <a:latin typeface="Times New Roman" panose="02020603050405020304" pitchFamily="18" charset="0"/>
                <a:cs typeface="Times New Roman" panose="02020603050405020304" pitchFamily="18" charset="0"/>
              </a:rPr>
              <a:t>PROJECT</a:t>
            </a:r>
            <a:r>
              <a:rPr sz="4250" spc="-85">
                <a:solidFill>
                  <a:schemeClr val="tx1"/>
                </a:solidFill>
                <a:latin typeface="Times New Roman" panose="02020603050405020304" pitchFamily="18" charset="0"/>
                <a:cs typeface="Times New Roman" panose="02020603050405020304" pitchFamily="18" charset="0"/>
              </a:rPr>
              <a:t> </a:t>
            </a:r>
            <a:r>
              <a:rPr sz="4250" spc="25">
                <a:solidFill>
                  <a:schemeClr val="tx1"/>
                </a:solidFill>
                <a:latin typeface="Times New Roman" panose="02020603050405020304" pitchFamily="18" charset="0"/>
                <a:cs typeface="Times New Roman" panose="02020603050405020304" pitchFamily="18" charset="0"/>
              </a:rPr>
              <a:t>TITLE</a:t>
            </a:r>
            <a:endParaRPr sz="4250">
              <a:solidFill>
                <a:schemeClr val="tx1"/>
              </a:solidFill>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grpSp>
        <p:nvGrpSpPr>
          <p:cNvPr id="18" name="object 18"/>
          <p:cNvGrpSpPr/>
          <p:nvPr/>
        </p:nvGrpSpPr>
        <p:grpSpPr>
          <a:xfrm>
            <a:off x="516582" y="6581992"/>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95400" y="2041456"/>
            <a:ext cx="11887199"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t>
            </a:r>
          </a:p>
          <a:p>
            <a:pPr algn="ctr"/>
            <a:r>
              <a:rPr lang="en-US" sz="4400" b="1">
                <a:solidFill>
                  <a:srgbClr val="0F0F0F"/>
                </a:solidFill>
                <a:latin typeface="Times New Roman" panose="02020603050405020304" pitchFamily="18" charset="0"/>
                <a:cs typeface="Times New Roman" panose="02020603050405020304" pitchFamily="18" charset="0"/>
              </a:rPr>
              <a:t>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
        <p:nvSpPr>
          <p:cNvPr id="21" name="object 5">
            <a:extLst>
              <a:ext uri="{FF2B5EF4-FFF2-40B4-BE49-F238E27FC236}">
                <a16:creationId xmlns:a16="http://schemas.microsoft.com/office/drawing/2014/main" id="{0D8E96BE-69FD-8701-C972-6A75340F87A3}"/>
              </a:ext>
            </a:extLst>
          </p:cNvPr>
          <p:cNvSpPr/>
          <p:nvPr/>
        </p:nvSpPr>
        <p:spPr>
          <a:xfrm>
            <a:off x="10453640" y="467171"/>
            <a:ext cx="1463041" cy="122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25" name="object 5">
            <a:extLst>
              <a:ext uri="{FF2B5EF4-FFF2-40B4-BE49-F238E27FC236}">
                <a16:creationId xmlns:a16="http://schemas.microsoft.com/office/drawing/2014/main" id="{A4310CD1-A262-D5D2-C0FB-698F761884B1}"/>
              </a:ext>
            </a:extLst>
          </p:cNvPr>
          <p:cNvSpPr/>
          <p:nvPr/>
        </p:nvSpPr>
        <p:spPr>
          <a:xfrm>
            <a:off x="10153650" y="496379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11132497" y="5857872"/>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0" y="3612631"/>
            <a:ext cx="4343400" cy="3241309"/>
            <a:chOff x="-171450" y="3789647"/>
            <a:chExt cx="4343400" cy="3241309"/>
          </a:xfrm>
        </p:grpSpPr>
        <p:pic>
          <p:nvPicPr>
            <p:cNvPr id="19" name="object 19"/>
            <p:cNvPicPr/>
            <p:nvPr/>
          </p:nvPicPr>
          <p:blipFill>
            <a:blip r:embed="rId3" cstate="print"/>
            <a:stretch>
              <a:fillRect/>
            </a:stretch>
          </p:blipFill>
          <p:spPr>
            <a:xfrm>
              <a:off x="466725" y="6735681"/>
              <a:ext cx="3705225" cy="295275"/>
            </a:xfrm>
            <a:prstGeom prst="rect">
              <a:avLst/>
            </a:prstGeom>
          </p:spPr>
        </p:pic>
        <p:pic>
          <p:nvPicPr>
            <p:cNvPr id="20" name="object 20"/>
            <p:cNvPicPr/>
            <p:nvPr/>
          </p:nvPicPr>
          <p:blipFill>
            <a:blip r:embed="rId4" cstate="print"/>
            <a:stretch>
              <a:fillRect/>
            </a:stretch>
          </p:blipFill>
          <p:spPr>
            <a:xfrm>
              <a:off x="-171450" y="3789647"/>
              <a:ext cx="1733550" cy="3009898"/>
            </a:xfrm>
            <a:prstGeom prst="rect">
              <a:avLst/>
            </a:prstGeom>
          </p:spPr>
        </p:pic>
      </p:grpSp>
      <p:sp>
        <p:nvSpPr>
          <p:cNvPr id="21" name="object 21"/>
          <p:cNvSpPr txBox="1">
            <a:spLocks noGrp="1"/>
          </p:cNvSpPr>
          <p:nvPr>
            <p:ph type="title"/>
          </p:nvPr>
        </p:nvSpPr>
        <p:spPr>
          <a:xfrm>
            <a:off x="447675" y="225072"/>
            <a:ext cx="3603626" cy="752129"/>
          </a:xfrm>
          <a:prstGeom prst="rect">
            <a:avLst/>
          </a:prstGeom>
        </p:spPr>
        <p:txBody>
          <a:bodyPr vert="horz" wrap="square" lIns="0" tIns="13335" rIns="0" bIns="0" rtlCol="0">
            <a:spAutoFit/>
          </a:bodyPr>
          <a:lstStyle/>
          <a:p>
            <a:pPr marL="12700">
              <a:lnSpc>
                <a:spcPct val="100000"/>
              </a:lnSpc>
              <a:spcBef>
                <a:spcPts val="105"/>
              </a:spcBef>
            </a:pPr>
            <a:r>
              <a:rPr spc="25">
                <a:solidFill>
                  <a:schemeClr val="tx1"/>
                </a:solidFill>
                <a:latin typeface="Times New Roman" panose="02020603050405020304" pitchFamily="18" charset="0"/>
                <a:cs typeface="Times New Roman" panose="02020603050405020304" pitchFamily="18" charset="0"/>
              </a:rPr>
              <a:t>A</a:t>
            </a:r>
            <a:r>
              <a:rPr spc="-5">
                <a:solidFill>
                  <a:schemeClr val="tx1"/>
                </a:solidFill>
                <a:latin typeface="Times New Roman" panose="02020603050405020304" pitchFamily="18" charset="0"/>
                <a:cs typeface="Times New Roman" panose="02020603050405020304" pitchFamily="18" charset="0"/>
              </a:rPr>
              <a:t>G</a:t>
            </a:r>
            <a:r>
              <a:rPr spc="-35">
                <a:solidFill>
                  <a:schemeClr val="tx1"/>
                </a:solidFill>
                <a:latin typeface="Times New Roman" panose="02020603050405020304" pitchFamily="18" charset="0"/>
                <a:cs typeface="Times New Roman" panose="02020603050405020304" pitchFamily="18" charset="0"/>
              </a:rPr>
              <a:t>E</a:t>
            </a:r>
            <a:r>
              <a:rPr spc="15">
                <a:solidFill>
                  <a:schemeClr val="tx1"/>
                </a:solidFill>
                <a:latin typeface="Times New Roman" panose="02020603050405020304" pitchFamily="18" charset="0"/>
                <a:cs typeface="Times New Roman" panose="02020603050405020304" pitchFamily="18" charset="0"/>
              </a:rPr>
              <a:t>N</a:t>
            </a:r>
            <a:r>
              <a:rPr>
                <a:solidFill>
                  <a:schemeClr val="tx1"/>
                </a:solidFill>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3519385" y="694725"/>
            <a:ext cx="4440004" cy="5565947"/>
          </a:xfrm>
          <a:prstGeom prst="rect">
            <a:avLst/>
          </a:prstGeom>
          <a:noFill/>
        </p:spPr>
        <p:txBody>
          <a:bodyPr wrap="square" rtlCol="0">
            <a:spAutoFit/>
          </a:bodyPr>
          <a:lstStyle/>
          <a:p>
            <a:pPr>
              <a:lnSpc>
                <a:spcPct val="150000"/>
              </a:lnSpc>
            </a:pPr>
            <a:endParaRPr lang="en-US" sz="2400" b="0" i="0">
              <a:solidFill>
                <a:srgbClr val="0D0D0D"/>
              </a:solidFill>
              <a:effectLst/>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0" i="0">
                <a:solidFill>
                  <a:srgbClr val="0D0D0D"/>
                </a:solidFill>
                <a:effectLst/>
                <a:latin typeface="Times New Roman" panose="02020603050405020304" pitchFamily="18" charset="0"/>
                <a:cs typeface="Times New Roman" panose="02020603050405020304" pitchFamily="18" charset="0"/>
              </a:rPr>
              <a:t>Problem Statement</a:t>
            </a:r>
          </a:p>
          <a:p>
            <a:pPr>
              <a:lnSpc>
                <a:spcPct val="150000"/>
              </a:lnSpc>
              <a:buFont typeface="+mj-lt"/>
              <a:buAutoNum type="arabicPeriod"/>
            </a:pPr>
            <a:r>
              <a:rPr lang="en-US" sz="2400" b="0" i="0">
                <a:solidFill>
                  <a:srgbClr val="0D0D0D"/>
                </a:solidFill>
                <a:effectLst/>
                <a:latin typeface="Times New Roman" panose="02020603050405020304" pitchFamily="18" charset="0"/>
                <a:cs typeface="Times New Roman" panose="02020603050405020304" pitchFamily="18" charset="0"/>
              </a:rPr>
              <a:t>Project Overview</a:t>
            </a:r>
          </a:p>
          <a:p>
            <a:pPr>
              <a:lnSpc>
                <a:spcPct val="150000"/>
              </a:lnSpc>
              <a:buFont typeface="+mj-lt"/>
              <a:buAutoNum type="arabicPeriod"/>
            </a:pPr>
            <a:r>
              <a:rPr lang="en-US" sz="2400" b="0" i="0">
                <a:solidFill>
                  <a:srgbClr val="0D0D0D"/>
                </a:solidFill>
                <a:effectLst/>
                <a:latin typeface="Times New Roman" panose="02020603050405020304" pitchFamily="18" charset="0"/>
                <a:cs typeface="Times New Roman" panose="02020603050405020304" pitchFamily="18" charset="0"/>
              </a:rPr>
              <a:t>End Users</a:t>
            </a:r>
          </a:p>
          <a:p>
            <a:pPr>
              <a:lnSpc>
                <a:spcPct val="150000"/>
              </a:lnSpc>
              <a:buFont typeface="+mj-lt"/>
              <a:buAutoNum type="arabicPeriod"/>
            </a:pPr>
            <a:r>
              <a:rPr lang="en-US" sz="2400" b="0" i="0">
                <a:solidFill>
                  <a:srgbClr val="0D0D0D"/>
                </a:solidFill>
                <a:effectLst/>
                <a:latin typeface="Times New Roman" panose="02020603050405020304" pitchFamily="18" charset="0"/>
                <a:cs typeface="Times New Roman" panose="02020603050405020304" pitchFamily="18" charset="0"/>
              </a:rPr>
              <a:t>Our Solution and Proposition</a:t>
            </a:r>
          </a:p>
          <a:p>
            <a:pPr>
              <a:lnSpc>
                <a:spcPct val="150000"/>
              </a:lnSpc>
              <a:buFont typeface="+mj-lt"/>
              <a:buAutoNum type="arabicPeriod"/>
            </a:pPr>
            <a:r>
              <a:rPr lang="en-US" sz="2400">
                <a:solidFill>
                  <a:srgbClr val="0D0D0D"/>
                </a:solidFill>
                <a:latin typeface="Times New Roman" panose="02020603050405020304" pitchFamily="18" charset="0"/>
                <a:cs typeface="Times New Roman" panose="02020603050405020304" pitchFamily="18" charset="0"/>
              </a:rPr>
              <a:t>Dataset Description</a:t>
            </a:r>
            <a:endParaRPr lang="en-US" sz="2400" b="0" i="0">
              <a:solidFill>
                <a:srgbClr val="0D0D0D"/>
              </a:solidFill>
              <a:effectLst/>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0" i="0">
                <a:solidFill>
                  <a:srgbClr val="0D0D0D"/>
                </a:solidFill>
                <a:effectLst/>
                <a:latin typeface="Times New Roman" panose="02020603050405020304" pitchFamily="18" charset="0"/>
                <a:cs typeface="Times New Roman" panose="02020603050405020304" pitchFamily="18" charset="0"/>
              </a:rPr>
              <a:t>Modelling Approach</a:t>
            </a:r>
          </a:p>
          <a:p>
            <a:pPr>
              <a:lnSpc>
                <a:spcPct val="150000"/>
              </a:lnSpc>
              <a:buFont typeface="+mj-lt"/>
              <a:buAutoNum type="arabicPeriod"/>
            </a:pPr>
            <a:r>
              <a:rPr lang="en-US" sz="2400" b="0" i="0">
                <a:solidFill>
                  <a:srgbClr val="0D0D0D"/>
                </a:solidFill>
                <a:effectLst/>
                <a:latin typeface="Times New Roman" panose="02020603050405020304" pitchFamily="18" charset="0"/>
                <a:cs typeface="Times New Roman" panose="02020603050405020304" pitchFamily="18" charset="0"/>
              </a:rPr>
              <a:t>Results and </a:t>
            </a:r>
            <a:r>
              <a:rPr lang="en-US" sz="2400">
                <a:solidFill>
                  <a:srgbClr val="0D0D0D"/>
                </a:solidFill>
                <a:latin typeface="Times New Roman" panose="02020603050405020304" pitchFamily="18" charset="0"/>
                <a:cs typeface="Times New Roman" panose="02020603050405020304" pitchFamily="18" charset="0"/>
              </a:rPr>
              <a:t>Discussion</a:t>
            </a:r>
            <a:endParaRPr lang="en-US" sz="2400" b="0" i="0">
              <a:solidFill>
                <a:srgbClr val="0D0D0D"/>
              </a:solidFill>
              <a:effectLst/>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0" i="0">
                <a:solidFill>
                  <a:srgbClr val="0D0D0D"/>
                </a:solidFill>
                <a:effectLst/>
                <a:latin typeface="Times New Roman" panose="02020603050405020304" pitchFamily="18" charset="0"/>
                <a:cs typeface="Times New Roman" panose="02020603050405020304" pitchFamily="18" charset="0"/>
              </a:rPr>
              <a:t>Conclusion</a:t>
            </a:r>
          </a:p>
          <a:p>
            <a:pPr>
              <a:lnSpc>
                <a:spcPct val="150000"/>
              </a:lnSpc>
            </a:pPr>
            <a:endParaRPr lang="en-IN"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0562615">
            <a:off x="9088755" y="2722401"/>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361950" y="569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17454" y="396361"/>
            <a:ext cx="91481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solidFill>
                  <a:schemeClr val="tx1"/>
                </a:solidFill>
                <a:latin typeface="Times New Roman" panose="02020603050405020304" pitchFamily="18" charset="0"/>
                <a:cs typeface="Times New Roman" panose="02020603050405020304" pitchFamily="18" charset="0"/>
              </a:rPr>
              <a:t>P</a:t>
            </a:r>
            <a:r>
              <a:rPr sz="4250" spc="15">
                <a:solidFill>
                  <a:schemeClr val="tx1"/>
                </a:solidFill>
                <a:latin typeface="Times New Roman" panose="02020603050405020304" pitchFamily="18" charset="0"/>
                <a:cs typeface="Times New Roman" panose="02020603050405020304" pitchFamily="18" charset="0"/>
              </a:rPr>
              <a:t>ROB</a:t>
            </a:r>
            <a:r>
              <a:rPr sz="4250" spc="55">
                <a:solidFill>
                  <a:schemeClr val="tx1"/>
                </a:solidFill>
                <a:latin typeface="Times New Roman" panose="02020603050405020304" pitchFamily="18" charset="0"/>
                <a:cs typeface="Times New Roman" panose="02020603050405020304" pitchFamily="18" charset="0"/>
              </a:rPr>
              <a:t>L</a:t>
            </a:r>
            <a:r>
              <a:rPr sz="4250" spc="-20">
                <a:solidFill>
                  <a:schemeClr val="tx1"/>
                </a:solidFill>
                <a:latin typeface="Times New Roman" panose="02020603050405020304" pitchFamily="18" charset="0"/>
                <a:cs typeface="Times New Roman" panose="02020603050405020304" pitchFamily="18" charset="0"/>
              </a:rPr>
              <a:t>E</a:t>
            </a:r>
            <a:r>
              <a:rPr sz="4250" spc="20">
                <a:solidFill>
                  <a:schemeClr val="tx1"/>
                </a:solidFill>
                <a:latin typeface="Times New Roman" panose="02020603050405020304" pitchFamily="18" charset="0"/>
                <a:cs typeface="Times New Roman" panose="02020603050405020304" pitchFamily="18" charset="0"/>
              </a:rPr>
              <a:t>M</a:t>
            </a:r>
            <a:r>
              <a:rPr sz="4250">
                <a:solidFill>
                  <a:schemeClr val="tx1"/>
                </a:solidFill>
                <a:latin typeface="Times New Roman" panose="02020603050405020304" pitchFamily="18" charset="0"/>
                <a:cs typeface="Times New Roman" panose="02020603050405020304" pitchFamily="18" charset="0"/>
              </a:rPr>
              <a:t>	</a:t>
            </a:r>
            <a:r>
              <a:rPr sz="4250" spc="10">
                <a:solidFill>
                  <a:schemeClr val="tx1"/>
                </a:solidFill>
                <a:latin typeface="Times New Roman" panose="02020603050405020304" pitchFamily="18" charset="0"/>
                <a:cs typeface="Times New Roman" panose="02020603050405020304" pitchFamily="18" charset="0"/>
              </a:rPr>
              <a:t>S</a:t>
            </a:r>
            <a:r>
              <a:rPr sz="4250" spc="-370">
                <a:solidFill>
                  <a:schemeClr val="tx1"/>
                </a:solidFill>
                <a:latin typeface="Times New Roman" panose="02020603050405020304" pitchFamily="18" charset="0"/>
                <a:cs typeface="Times New Roman" panose="02020603050405020304" pitchFamily="18" charset="0"/>
              </a:rPr>
              <a:t>T</a:t>
            </a:r>
            <a:r>
              <a:rPr sz="4250" spc="-375">
                <a:solidFill>
                  <a:schemeClr val="tx1"/>
                </a:solidFill>
                <a:latin typeface="Times New Roman" panose="02020603050405020304" pitchFamily="18" charset="0"/>
                <a:cs typeface="Times New Roman" panose="02020603050405020304" pitchFamily="18" charset="0"/>
              </a:rPr>
              <a:t>A</a:t>
            </a:r>
            <a:r>
              <a:rPr sz="4250" spc="15">
                <a:solidFill>
                  <a:schemeClr val="tx1"/>
                </a:solidFill>
                <a:latin typeface="Times New Roman" panose="02020603050405020304" pitchFamily="18" charset="0"/>
                <a:cs typeface="Times New Roman" panose="02020603050405020304" pitchFamily="18" charset="0"/>
              </a:rPr>
              <a:t>T</a:t>
            </a:r>
            <a:r>
              <a:rPr sz="4250" spc="-10">
                <a:solidFill>
                  <a:schemeClr val="tx1"/>
                </a:solidFill>
                <a:latin typeface="Times New Roman" panose="02020603050405020304" pitchFamily="18" charset="0"/>
                <a:cs typeface="Times New Roman" panose="02020603050405020304" pitchFamily="18" charset="0"/>
              </a:rPr>
              <a:t>E</a:t>
            </a:r>
            <a:r>
              <a:rPr sz="4250" spc="-20">
                <a:solidFill>
                  <a:schemeClr val="tx1"/>
                </a:solidFill>
                <a:latin typeface="Times New Roman" panose="02020603050405020304" pitchFamily="18" charset="0"/>
                <a:cs typeface="Times New Roman" panose="02020603050405020304" pitchFamily="18" charset="0"/>
              </a:rPr>
              <a:t>ME</a:t>
            </a:r>
            <a:r>
              <a:rPr sz="4250" spc="10">
                <a:solidFill>
                  <a:schemeClr val="tx1"/>
                </a:solidFill>
                <a:latin typeface="Times New Roman" panose="02020603050405020304" pitchFamily="18" charset="0"/>
                <a:cs typeface="Times New Roman" panose="02020603050405020304" pitchFamily="18" charset="0"/>
              </a:rPr>
              <a:t>NT</a:t>
            </a:r>
            <a:endParaRPr sz="4250">
              <a:solidFill>
                <a:schemeClr val="tx1"/>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1">
            <a:extLst>
              <a:ext uri="{FF2B5EF4-FFF2-40B4-BE49-F238E27FC236}">
                <a16:creationId xmlns:a16="http://schemas.microsoft.com/office/drawing/2014/main" id="{AEA70D37-DE6F-6151-928A-17824E7CF30C}"/>
              </a:ext>
            </a:extLst>
          </p:cNvPr>
          <p:cNvSpPr>
            <a:spLocks noChangeArrowheads="1"/>
          </p:cNvSpPr>
          <p:nvPr/>
        </p:nvSpPr>
        <p:spPr bwMode="auto">
          <a:xfrm>
            <a:off x="497876" y="1578746"/>
            <a:ext cx="816292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In today's fast-paced business landscape, it's crucial for companies to systematically evaluate and improve employee performance. This assessment process not only helps in recognizing top performers but also highlights areas needing improvement. By doing so, organizations can make strategic decisions regarding promotions, training programs, and the optimal allocation of resources.</a:t>
            </a:r>
          </a:p>
          <a:p>
            <a:pPr marL="0" marR="0" lvl="0" indent="0" algn="l" defTabSz="914400" rtl="0" eaLnBrk="0" fontAlgn="base" latinLnBrk="0" hangingPunct="0">
              <a:spcBef>
                <a:spcPct val="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1" name="Star: 4 Points 10">
            <a:extLst>
              <a:ext uri="{FF2B5EF4-FFF2-40B4-BE49-F238E27FC236}">
                <a16:creationId xmlns:a16="http://schemas.microsoft.com/office/drawing/2014/main" id="{521A62E0-C3CD-D81D-26BD-F299EEF3D540}"/>
              </a:ext>
            </a:extLst>
          </p:cNvPr>
          <p:cNvSpPr/>
          <p:nvPr/>
        </p:nvSpPr>
        <p:spPr>
          <a:xfrm rot="17747277">
            <a:off x="9209682" y="1779728"/>
            <a:ext cx="1074119" cy="1087269"/>
          </a:xfrm>
          <a:prstGeom prst="star4">
            <a:avLst>
              <a:gd name="adj" fmla="val 10436"/>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02992" y="2874989"/>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430000" y="4000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47675" y="388552"/>
            <a:ext cx="5796977"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a:solidFill>
                  <a:schemeClr val="tx1"/>
                </a:solidFill>
                <a:latin typeface="Times New Roman" panose="02020603050405020304" pitchFamily="18" charset="0"/>
                <a:cs typeface="Times New Roman" panose="02020603050405020304" pitchFamily="18" charset="0"/>
              </a:rPr>
              <a:t>PROJECT	</a:t>
            </a:r>
            <a:r>
              <a:rPr sz="4250" b="1" spc="-20">
                <a:solidFill>
                  <a:schemeClr val="tx1"/>
                </a:solidFill>
                <a:latin typeface="Times New Roman" panose="02020603050405020304" pitchFamily="18" charset="0"/>
                <a:cs typeface="Times New Roman" panose="02020603050405020304" pitchFamily="18" charset="0"/>
              </a:rPr>
              <a:t>OVERVIEW</a:t>
            </a:r>
            <a:endParaRPr sz="4250" b="1">
              <a:solidFill>
                <a:schemeClr val="tx1"/>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428937" y="1477408"/>
            <a:ext cx="8579918" cy="3903184"/>
          </a:xfrm>
          <a:prstGeom prst="rect">
            <a:avLst/>
          </a:prstGeom>
          <a:noFill/>
        </p:spPr>
        <p:txBody>
          <a:bodyPr wrap="square" rtlCol="0">
            <a:spAutoFit/>
          </a:bodyPr>
          <a:lstStyle/>
          <a:p>
            <a:pPr algn="just">
              <a:lnSpc>
                <a:spcPct val="150000"/>
              </a:lnSpc>
              <a:buFont typeface="Arial" panose="020B0604020202020204" pitchFamily="34" charset="0"/>
              <a:buChar char="•"/>
            </a:pPr>
            <a:r>
              <a:rPr lang="en-US" sz="2400"/>
              <a:t>This project aims to establish a detailed and methodical framework for evaluating employee performance data through Excel. The objective is to equip the organization with the tools needed to make data-driven decisions about employee growth, uncover trends and patterns, and enhance overall performance management practices.</a:t>
            </a:r>
            <a:endParaRPr lang="en-IN"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01400" y="563598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96831" y="3986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496831" y="6185034"/>
            <a:ext cx="311046" cy="2743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79594" y="306014"/>
            <a:ext cx="7316605" cy="509114"/>
          </a:xfrm>
          <a:prstGeom prst="rect">
            <a:avLst/>
          </a:prstGeom>
        </p:spPr>
        <p:txBody>
          <a:bodyPr vert="horz" wrap="square" lIns="0" tIns="16510" rIns="0" bIns="0" rtlCol="0">
            <a:spAutoFit/>
          </a:bodyPr>
          <a:lstStyle/>
          <a:p>
            <a:pPr marL="12700">
              <a:lnSpc>
                <a:spcPct val="100000"/>
              </a:lnSpc>
              <a:spcBef>
                <a:spcPts val="130"/>
              </a:spcBef>
            </a:pPr>
            <a:r>
              <a:rPr sz="3200" b="1" spc="25">
                <a:solidFill>
                  <a:schemeClr val="tx1"/>
                </a:solidFill>
                <a:latin typeface="Times New Roman" panose="02020603050405020304" pitchFamily="18" charset="0"/>
                <a:cs typeface="Times New Roman" panose="02020603050405020304" pitchFamily="18" charset="0"/>
              </a:rPr>
              <a:t>W</a:t>
            </a:r>
            <a:r>
              <a:rPr sz="3200" b="1" spc="-20">
                <a:solidFill>
                  <a:schemeClr val="tx1"/>
                </a:solidFill>
                <a:latin typeface="Times New Roman" panose="02020603050405020304" pitchFamily="18" charset="0"/>
                <a:cs typeface="Times New Roman" panose="02020603050405020304" pitchFamily="18" charset="0"/>
              </a:rPr>
              <a:t>H</a:t>
            </a:r>
            <a:r>
              <a:rPr sz="3200" b="1" spc="20">
                <a:solidFill>
                  <a:schemeClr val="tx1"/>
                </a:solidFill>
                <a:latin typeface="Times New Roman" panose="02020603050405020304" pitchFamily="18" charset="0"/>
                <a:cs typeface="Times New Roman" panose="02020603050405020304" pitchFamily="18" charset="0"/>
              </a:rPr>
              <a:t>O</a:t>
            </a:r>
            <a:r>
              <a:rPr sz="3200" b="1" spc="-235">
                <a:solidFill>
                  <a:schemeClr val="tx1"/>
                </a:solidFill>
                <a:latin typeface="Times New Roman" panose="02020603050405020304" pitchFamily="18" charset="0"/>
                <a:cs typeface="Times New Roman" panose="02020603050405020304" pitchFamily="18" charset="0"/>
              </a:rPr>
              <a:t> </a:t>
            </a:r>
            <a:r>
              <a:rPr sz="3200" b="1" spc="-10">
                <a:solidFill>
                  <a:schemeClr val="tx1"/>
                </a:solidFill>
                <a:latin typeface="Times New Roman" panose="02020603050405020304" pitchFamily="18" charset="0"/>
                <a:cs typeface="Times New Roman" panose="02020603050405020304" pitchFamily="18" charset="0"/>
              </a:rPr>
              <a:t>AR</a:t>
            </a:r>
            <a:r>
              <a:rPr sz="3200" b="1" spc="15">
                <a:solidFill>
                  <a:schemeClr val="tx1"/>
                </a:solidFill>
                <a:latin typeface="Times New Roman" panose="02020603050405020304" pitchFamily="18" charset="0"/>
                <a:cs typeface="Times New Roman" panose="02020603050405020304" pitchFamily="18" charset="0"/>
              </a:rPr>
              <a:t>E</a:t>
            </a:r>
            <a:r>
              <a:rPr sz="3200" b="1" spc="-35">
                <a:solidFill>
                  <a:schemeClr val="tx1"/>
                </a:solidFill>
                <a:latin typeface="Times New Roman" panose="02020603050405020304" pitchFamily="18" charset="0"/>
                <a:cs typeface="Times New Roman" panose="02020603050405020304" pitchFamily="18" charset="0"/>
              </a:rPr>
              <a:t> </a:t>
            </a:r>
            <a:r>
              <a:rPr sz="3200" b="1" spc="-10">
                <a:solidFill>
                  <a:schemeClr val="tx1"/>
                </a:solidFill>
                <a:latin typeface="Times New Roman" panose="02020603050405020304" pitchFamily="18" charset="0"/>
                <a:cs typeface="Times New Roman" panose="02020603050405020304" pitchFamily="18" charset="0"/>
              </a:rPr>
              <a:t>T</a:t>
            </a:r>
            <a:r>
              <a:rPr sz="3200" b="1" spc="-15">
                <a:solidFill>
                  <a:schemeClr val="tx1"/>
                </a:solidFill>
                <a:latin typeface="Times New Roman" panose="02020603050405020304" pitchFamily="18" charset="0"/>
                <a:cs typeface="Times New Roman" panose="02020603050405020304" pitchFamily="18" charset="0"/>
              </a:rPr>
              <a:t>H</a:t>
            </a:r>
            <a:r>
              <a:rPr sz="3200" b="1" spc="15">
                <a:solidFill>
                  <a:schemeClr val="tx1"/>
                </a:solidFill>
                <a:latin typeface="Times New Roman" panose="02020603050405020304" pitchFamily="18" charset="0"/>
                <a:cs typeface="Times New Roman" panose="02020603050405020304" pitchFamily="18" charset="0"/>
              </a:rPr>
              <a:t>E</a:t>
            </a:r>
            <a:r>
              <a:rPr sz="3200" b="1" spc="-35">
                <a:solidFill>
                  <a:schemeClr val="tx1"/>
                </a:solidFill>
                <a:latin typeface="Times New Roman" panose="02020603050405020304" pitchFamily="18" charset="0"/>
                <a:cs typeface="Times New Roman" panose="02020603050405020304" pitchFamily="18" charset="0"/>
              </a:rPr>
              <a:t> </a:t>
            </a:r>
            <a:r>
              <a:rPr sz="3200" b="1" spc="-20">
                <a:solidFill>
                  <a:schemeClr val="tx1"/>
                </a:solidFill>
                <a:latin typeface="Times New Roman" panose="02020603050405020304" pitchFamily="18" charset="0"/>
                <a:cs typeface="Times New Roman" panose="02020603050405020304" pitchFamily="18" charset="0"/>
              </a:rPr>
              <a:t>E</a:t>
            </a:r>
            <a:r>
              <a:rPr sz="3200" b="1" spc="30">
                <a:solidFill>
                  <a:schemeClr val="tx1"/>
                </a:solidFill>
                <a:latin typeface="Times New Roman" panose="02020603050405020304" pitchFamily="18" charset="0"/>
                <a:cs typeface="Times New Roman" panose="02020603050405020304" pitchFamily="18" charset="0"/>
              </a:rPr>
              <a:t>N</a:t>
            </a:r>
            <a:r>
              <a:rPr sz="3200" b="1" spc="15">
                <a:solidFill>
                  <a:schemeClr val="tx1"/>
                </a:solidFill>
                <a:latin typeface="Times New Roman" panose="02020603050405020304" pitchFamily="18" charset="0"/>
                <a:cs typeface="Times New Roman" panose="02020603050405020304" pitchFamily="18" charset="0"/>
              </a:rPr>
              <a:t>D</a:t>
            </a:r>
            <a:r>
              <a:rPr sz="3200" b="1" spc="-45">
                <a:solidFill>
                  <a:schemeClr val="tx1"/>
                </a:solidFill>
                <a:latin typeface="Times New Roman" panose="02020603050405020304" pitchFamily="18" charset="0"/>
                <a:cs typeface="Times New Roman" panose="02020603050405020304" pitchFamily="18" charset="0"/>
              </a:rPr>
              <a:t> </a:t>
            </a:r>
            <a:r>
              <a:rPr sz="3200" b="1">
                <a:solidFill>
                  <a:schemeClr val="tx1"/>
                </a:solidFill>
                <a:latin typeface="Times New Roman" panose="02020603050405020304" pitchFamily="18" charset="0"/>
                <a:cs typeface="Times New Roman" panose="02020603050405020304" pitchFamily="18" charset="0"/>
              </a:rPr>
              <a:t>U</a:t>
            </a:r>
            <a:r>
              <a:rPr sz="3200" b="1" spc="10">
                <a:solidFill>
                  <a:schemeClr val="tx1"/>
                </a:solidFill>
                <a:latin typeface="Times New Roman" panose="02020603050405020304" pitchFamily="18" charset="0"/>
                <a:cs typeface="Times New Roman" panose="02020603050405020304" pitchFamily="18" charset="0"/>
              </a:rPr>
              <a:t>S</a:t>
            </a:r>
            <a:r>
              <a:rPr sz="3200" b="1" spc="-25">
                <a:solidFill>
                  <a:schemeClr val="tx1"/>
                </a:solidFill>
                <a:latin typeface="Times New Roman" panose="02020603050405020304" pitchFamily="18" charset="0"/>
                <a:cs typeface="Times New Roman" panose="02020603050405020304" pitchFamily="18" charset="0"/>
              </a:rPr>
              <a:t>E</a:t>
            </a:r>
            <a:r>
              <a:rPr sz="3200" b="1" spc="-10">
                <a:solidFill>
                  <a:schemeClr val="tx1"/>
                </a:solidFill>
                <a:latin typeface="Times New Roman" panose="02020603050405020304" pitchFamily="18" charset="0"/>
                <a:cs typeface="Times New Roman" panose="02020603050405020304" pitchFamily="18" charset="0"/>
              </a:rPr>
              <a:t>R</a:t>
            </a:r>
            <a:r>
              <a:rPr sz="3200" b="1" spc="5">
                <a:solidFill>
                  <a:schemeClr val="tx1"/>
                </a:solidFill>
                <a:latin typeface="Times New Roman" panose="02020603050405020304" pitchFamily="18" charset="0"/>
                <a:cs typeface="Times New Roman" panose="02020603050405020304" pitchFamily="18" charset="0"/>
              </a:rPr>
              <a:t>S ?</a:t>
            </a:r>
            <a:endParaRPr sz="3200" b="1">
              <a:solidFill>
                <a:schemeClr val="tx1"/>
              </a:solidFill>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Rectangle 1">
            <a:extLst>
              <a:ext uri="{FF2B5EF4-FFF2-40B4-BE49-F238E27FC236}">
                <a16:creationId xmlns:a16="http://schemas.microsoft.com/office/drawing/2014/main" id="{C086AE17-8014-7747-3627-0F6AADD1C773}"/>
              </a:ext>
            </a:extLst>
          </p:cNvPr>
          <p:cNvSpPr>
            <a:spLocks noChangeArrowheads="1"/>
          </p:cNvSpPr>
          <p:nvPr/>
        </p:nvSpPr>
        <p:spPr bwMode="auto">
          <a:xfrm>
            <a:off x="533400" y="1134347"/>
            <a:ext cx="769620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In an Employee Performance Analysis project conducted with Excel, the ultimate users are the decision-makers or teams who will interpret the analysis results to inform their strategic choices and operational actions. These stakeholders rely on the insights gained from the data to drive improvements, develop targeted strategies, and implement effective measures to enhance employee performance and overall organizational success.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9080" y="4044172"/>
            <a:ext cx="2044751" cy="2554545"/>
          </a:xfrm>
          <a:prstGeom prst="rect">
            <a:avLst/>
          </a:prstGeom>
        </p:spPr>
      </p:pic>
      <p:sp>
        <p:nvSpPr>
          <p:cNvPr id="3" name="object 3"/>
          <p:cNvSpPr/>
          <p:nvPr/>
        </p:nvSpPr>
        <p:spPr>
          <a:xfrm>
            <a:off x="11461511" y="57578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11599623" y="63543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96174" y="449526"/>
            <a:ext cx="11436746" cy="567463"/>
          </a:xfrm>
          <a:prstGeom prst="rect">
            <a:avLst/>
          </a:prstGeom>
        </p:spPr>
        <p:txBody>
          <a:bodyPr vert="horz" wrap="square" lIns="0" tIns="13335" rIns="0" bIns="0" rtlCol="0">
            <a:spAutoFit/>
          </a:bodyPr>
          <a:lstStyle/>
          <a:p>
            <a:pPr marL="12700">
              <a:lnSpc>
                <a:spcPct val="100000"/>
              </a:lnSpc>
              <a:spcBef>
                <a:spcPts val="105"/>
              </a:spcBef>
            </a:pPr>
            <a:r>
              <a:rPr sz="3600" b="1" spc="10">
                <a:solidFill>
                  <a:schemeClr val="tx1"/>
                </a:solidFill>
                <a:latin typeface="Times New Roman" panose="02020603050405020304" pitchFamily="18" charset="0"/>
                <a:cs typeface="Times New Roman" panose="02020603050405020304" pitchFamily="18" charset="0"/>
              </a:rPr>
              <a:t>O</a:t>
            </a:r>
            <a:r>
              <a:rPr sz="3600" b="1" spc="25">
                <a:solidFill>
                  <a:schemeClr val="tx1"/>
                </a:solidFill>
                <a:latin typeface="Times New Roman" panose="02020603050405020304" pitchFamily="18" charset="0"/>
                <a:cs typeface="Times New Roman" panose="02020603050405020304" pitchFamily="18" charset="0"/>
              </a:rPr>
              <a:t>U</a:t>
            </a:r>
            <a:r>
              <a:rPr sz="3600" b="1">
                <a:solidFill>
                  <a:schemeClr val="tx1"/>
                </a:solidFill>
                <a:latin typeface="Times New Roman" panose="02020603050405020304" pitchFamily="18" charset="0"/>
                <a:cs typeface="Times New Roman" panose="02020603050405020304" pitchFamily="18" charset="0"/>
              </a:rPr>
              <a:t>R</a:t>
            </a:r>
            <a:r>
              <a:rPr sz="3600" b="1" spc="5">
                <a:solidFill>
                  <a:schemeClr val="tx1"/>
                </a:solidFill>
                <a:latin typeface="Times New Roman" panose="02020603050405020304" pitchFamily="18" charset="0"/>
                <a:cs typeface="Times New Roman" panose="02020603050405020304" pitchFamily="18" charset="0"/>
              </a:rPr>
              <a:t> </a:t>
            </a:r>
            <a:r>
              <a:rPr sz="3600" b="1" spc="25">
                <a:solidFill>
                  <a:schemeClr val="tx1"/>
                </a:solidFill>
                <a:latin typeface="Times New Roman" panose="02020603050405020304" pitchFamily="18" charset="0"/>
                <a:cs typeface="Times New Roman" panose="02020603050405020304" pitchFamily="18" charset="0"/>
              </a:rPr>
              <a:t>S</a:t>
            </a:r>
            <a:r>
              <a:rPr sz="3600" b="1" spc="10">
                <a:solidFill>
                  <a:schemeClr val="tx1"/>
                </a:solidFill>
                <a:latin typeface="Times New Roman" panose="02020603050405020304" pitchFamily="18" charset="0"/>
                <a:cs typeface="Times New Roman" panose="02020603050405020304" pitchFamily="18" charset="0"/>
              </a:rPr>
              <a:t>O</a:t>
            </a:r>
            <a:r>
              <a:rPr sz="3600" b="1" spc="25">
                <a:solidFill>
                  <a:schemeClr val="tx1"/>
                </a:solidFill>
                <a:latin typeface="Times New Roman" panose="02020603050405020304" pitchFamily="18" charset="0"/>
                <a:cs typeface="Times New Roman" panose="02020603050405020304" pitchFamily="18" charset="0"/>
              </a:rPr>
              <a:t>LU</a:t>
            </a:r>
            <a:r>
              <a:rPr sz="3600" b="1" spc="-35">
                <a:solidFill>
                  <a:schemeClr val="tx1"/>
                </a:solidFill>
                <a:latin typeface="Times New Roman" panose="02020603050405020304" pitchFamily="18" charset="0"/>
                <a:cs typeface="Times New Roman" panose="02020603050405020304" pitchFamily="18" charset="0"/>
              </a:rPr>
              <a:t>T</a:t>
            </a:r>
            <a:r>
              <a:rPr sz="3600" b="1" spc="-30">
                <a:solidFill>
                  <a:schemeClr val="tx1"/>
                </a:solidFill>
                <a:latin typeface="Times New Roman" panose="02020603050405020304" pitchFamily="18" charset="0"/>
                <a:cs typeface="Times New Roman" panose="02020603050405020304" pitchFamily="18" charset="0"/>
              </a:rPr>
              <a:t>I</a:t>
            </a:r>
            <a:r>
              <a:rPr sz="3600" b="1" spc="10">
                <a:solidFill>
                  <a:schemeClr val="tx1"/>
                </a:solidFill>
                <a:latin typeface="Times New Roman" panose="02020603050405020304" pitchFamily="18" charset="0"/>
                <a:cs typeface="Times New Roman" panose="02020603050405020304" pitchFamily="18" charset="0"/>
              </a:rPr>
              <a:t>O</a:t>
            </a:r>
            <a:r>
              <a:rPr sz="3600" b="1">
                <a:solidFill>
                  <a:schemeClr val="tx1"/>
                </a:solidFill>
                <a:latin typeface="Times New Roman" panose="02020603050405020304" pitchFamily="18" charset="0"/>
                <a:cs typeface="Times New Roman" panose="02020603050405020304" pitchFamily="18" charset="0"/>
              </a:rPr>
              <a:t>N</a:t>
            </a:r>
            <a:r>
              <a:rPr sz="3600" b="1" spc="-345">
                <a:solidFill>
                  <a:schemeClr val="tx1"/>
                </a:solidFill>
                <a:latin typeface="Times New Roman" panose="02020603050405020304" pitchFamily="18" charset="0"/>
                <a:cs typeface="Times New Roman" panose="02020603050405020304" pitchFamily="18" charset="0"/>
              </a:rPr>
              <a:t> </a:t>
            </a:r>
            <a:r>
              <a:rPr sz="3600" b="1" spc="-35">
                <a:solidFill>
                  <a:schemeClr val="tx1"/>
                </a:solidFill>
                <a:latin typeface="Times New Roman" panose="02020603050405020304" pitchFamily="18" charset="0"/>
                <a:cs typeface="Times New Roman" panose="02020603050405020304" pitchFamily="18" charset="0"/>
              </a:rPr>
              <a:t>A</a:t>
            </a:r>
            <a:r>
              <a:rPr sz="3600" b="1" spc="-5">
                <a:solidFill>
                  <a:schemeClr val="tx1"/>
                </a:solidFill>
                <a:latin typeface="Times New Roman" panose="02020603050405020304" pitchFamily="18" charset="0"/>
                <a:cs typeface="Times New Roman" panose="02020603050405020304" pitchFamily="18" charset="0"/>
              </a:rPr>
              <a:t>N</a:t>
            </a:r>
            <a:r>
              <a:rPr sz="3600" b="1">
                <a:solidFill>
                  <a:schemeClr val="tx1"/>
                </a:solidFill>
                <a:latin typeface="Times New Roman" panose="02020603050405020304" pitchFamily="18" charset="0"/>
                <a:cs typeface="Times New Roman" panose="02020603050405020304" pitchFamily="18" charset="0"/>
              </a:rPr>
              <a:t>D</a:t>
            </a:r>
            <a:r>
              <a:rPr sz="3600" b="1" spc="35">
                <a:solidFill>
                  <a:schemeClr val="tx1"/>
                </a:solidFill>
                <a:latin typeface="Times New Roman" panose="02020603050405020304" pitchFamily="18" charset="0"/>
                <a:cs typeface="Times New Roman" panose="02020603050405020304" pitchFamily="18" charset="0"/>
              </a:rPr>
              <a:t> </a:t>
            </a:r>
            <a:r>
              <a:rPr sz="3600" b="1" spc="-30">
                <a:solidFill>
                  <a:schemeClr val="tx1"/>
                </a:solidFill>
                <a:latin typeface="Times New Roman" panose="02020603050405020304" pitchFamily="18" charset="0"/>
                <a:cs typeface="Times New Roman" panose="02020603050405020304" pitchFamily="18" charset="0"/>
              </a:rPr>
              <a:t>I</a:t>
            </a:r>
            <a:r>
              <a:rPr sz="3600" b="1" spc="-35">
                <a:solidFill>
                  <a:schemeClr val="tx1"/>
                </a:solidFill>
                <a:latin typeface="Times New Roman" panose="02020603050405020304" pitchFamily="18" charset="0"/>
                <a:cs typeface="Times New Roman" panose="02020603050405020304" pitchFamily="18" charset="0"/>
              </a:rPr>
              <a:t>T</a:t>
            </a:r>
            <a:r>
              <a:rPr sz="3600" b="1">
                <a:solidFill>
                  <a:schemeClr val="tx1"/>
                </a:solidFill>
                <a:latin typeface="Times New Roman" panose="02020603050405020304" pitchFamily="18" charset="0"/>
                <a:cs typeface="Times New Roman" panose="02020603050405020304" pitchFamily="18" charset="0"/>
              </a:rPr>
              <a:t>S</a:t>
            </a:r>
            <a:r>
              <a:rPr sz="3600" b="1" spc="60">
                <a:solidFill>
                  <a:schemeClr val="tx1"/>
                </a:solidFill>
                <a:latin typeface="Times New Roman" panose="02020603050405020304" pitchFamily="18" charset="0"/>
                <a:cs typeface="Times New Roman" panose="02020603050405020304" pitchFamily="18" charset="0"/>
              </a:rPr>
              <a:t> </a:t>
            </a:r>
            <a:r>
              <a:rPr sz="3600" b="1" spc="-295">
                <a:solidFill>
                  <a:schemeClr val="tx1"/>
                </a:solidFill>
                <a:latin typeface="Times New Roman" panose="02020603050405020304" pitchFamily="18" charset="0"/>
                <a:cs typeface="Times New Roman" panose="02020603050405020304" pitchFamily="18" charset="0"/>
              </a:rPr>
              <a:t>V</a:t>
            </a:r>
            <a:r>
              <a:rPr sz="3600" b="1" spc="-35">
                <a:solidFill>
                  <a:schemeClr val="tx1"/>
                </a:solidFill>
                <a:latin typeface="Times New Roman" panose="02020603050405020304" pitchFamily="18" charset="0"/>
                <a:cs typeface="Times New Roman" panose="02020603050405020304" pitchFamily="18" charset="0"/>
              </a:rPr>
              <a:t>A</a:t>
            </a:r>
            <a:r>
              <a:rPr sz="3600" b="1" spc="25">
                <a:solidFill>
                  <a:schemeClr val="tx1"/>
                </a:solidFill>
                <a:latin typeface="Times New Roman" panose="02020603050405020304" pitchFamily="18" charset="0"/>
                <a:cs typeface="Times New Roman" panose="02020603050405020304" pitchFamily="18" charset="0"/>
              </a:rPr>
              <a:t>LU</a:t>
            </a:r>
            <a:r>
              <a:rPr sz="3600" b="1">
                <a:solidFill>
                  <a:schemeClr val="tx1"/>
                </a:solidFill>
                <a:latin typeface="Times New Roman" panose="02020603050405020304" pitchFamily="18" charset="0"/>
                <a:cs typeface="Times New Roman" panose="02020603050405020304" pitchFamily="18" charset="0"/>
              </a:rPr>
              <a:t>E</a:t>
            </a:r>
            <a:r>
              <a:rPr sz="3600" b="1" spc="-65">
                <a:solidFill>
                  <a:schemeClr val="tx1"/>
                </a:solidFill>
                <a:latin typeface="Times New Roman" panose="02020603050405020304" pitchFamily="18" charset="0"/>
                <a:cs typeface="Times New Roman" panose="02020603050405020304" pitchFamily="18" charset="0"/>
              </a:rPr>
              <a:t> </a:t>
            </a:r>
            <a:r>
              <a:rPr sz="3600" b="1" spc="-15">
                <a:solidFill>
                  <a:schemeClr val="tx1"/>
                </a:solidFill>
                <a:latin typeface="Times New Roman" panose="02020603050405020304" pitchFamily="18" charset="0"/>
                <a:cs typeface="Times New Roman" panose="02020603050405020304" pitchFamily="18" charset="0"/>
              </a:rPr>
              <a:t>P</a:t>
            </a:r>
            <a:r>
              <a:rPr sz="3600" b="1" spc="-30">
                <a:solidFill>
                  <a:schemeClr val="tx1"/>
                </a:solidFill>
                <a:latin typeface="Times New Roman" panose="02020603050405020304" pitchFamily="18" charset="0"/>
                <a:cs typeface="Times New Roman" panose="02020603050405020304" pitchFamily="18" charset="0"/>
              </a:rPr>
              <a:t>R</a:t>
            </a:r>
            <a:r>
              <a:rPr sz="3600" b="1" spc="10">
                <a:solidFill>
                  <a:schemeClr val="tx1"/>
                </a:solidFill>
                <a:latin typeface="Times New Roman" panose="02020603050405020304" pitchFamily="18" charset="0"/>
                <a:cs typeface="Times New Roman" panose="02020603050405020304" pitchFamily="18" charset="0"/>
              </a:rPr>
              <a:t>O</a:t>
            </a:r>
            <a:r>
              <a:rPr sz="3600" b="1" spc="-15">
                <a:solidFill>
                  <a:schemeClr val="tx1"/>
                </a:solidFill>
                <a:latin typeface="Times New Roman" panose="02020603050405020304" pitchFamily="18" charset="0"/>
                <a:cs typeface="Times New Roman" panose="02020603050405020304" pitchFamily="18" charset="0"/>
              </a:rPr>
              <a:t>P</a:t>
            </a:r>
            <a:r>
              <a:rPr sz="3600" b="1" spc="10">
                <a:solidFill>
                  <a:schemeClr val="tx1"/>
                </a:solidFill>
                <a:latin typeface="Times New Roman" panose="02020603050405020304" pitchFamily="18" charset="0"/>
                <a:cs typeface="Times New Roman" panose="02020603050405020304" pitchFamily="18" charset="0"/>
              </a:rPr>
              <a:t>O</a:t>
            </a:r>
            <a:r>
              <a:rPr sz="3600" b="1" spc="25">
                <a:solidFill>
                  <a:schemeClr val="tx1"/>
                </a:solidFill>
                <a:latin typeface="Times New Roman" panose="02020603050405020304" pitchFamily="18" charset="0"/>
                <a:cs typeface="Times New Roman" panose="02020603050405020304" pitchFamily="18" charset="0"/>
              </a:rPr>
              <a:t>S</a:t>
            </a:r>
            <a:r>
              <a:rPr sz="3600" b="1" spc="-30">
                <a:solidFill>
                  <a:schemeClr val="tx1"/>
                </a:solidFill>
                <a:latin typeface="Times New Roman" panose="02020603050405020304" pitchFamily="18" charset="0"/>
                <a:cs typeface="Times New Roman" panose="02020603050405020304" pitchFamily="18" charset="0"/>
              </a:rPr>
              <a:t>I</a:t>
            </a:r>
            <a:r>
              <a:rPr sz="3600" b="1" spc="-35">
                <a:solidFill>
                  <a:schemeClr val="tx1"/>
                </a:solidFill>
                <a:latin typeface="Times New Roman" panose="02020603050405020304" pitchFamily="18" charset="0"/>
                <a:cs typeface="Times New Roman" panose="02020603050405020304" pitchFamily="18" charset="0"/>
              </a:rPr>
              <a:t>T</a:t>
            </a:r>
            <a:r>
              <a:rPr sz="3600" b="1" spc="-30">
                <a:solidFill>
                  <a:schemeClr val="tx1"/>
                </a:solidFill>
                <a:latin typeface="Times New Roman" panose="02020603050405020304" pitchFamily="18" charset="0"/>
                <a:cs typeface="Times New Roman" panose="02020603050405020304" pitchFamily="18" charset="0"/>
              </a:rPr>
              <a:t>I</a:t>
            </a:r>
            <a:r>
              <a:rPr sz="3600" b="1" spc="10">
                <a:solidFill>
                  <a:schemeClr val="tx1"/>
                </a:solidFill>
                <a:latin typeface="Times New Roman" panose="02020603050405020304" pitchFamily="18" charset="0"/>
                <a:cs typeface="Times New Roman" panose="02020603050405020304" pitchFamily="18" charset="0"/>
              </a:rPr>
              <a:t>O</a:t>
            </a:r>
            <a:r>
              <a:rPr sz="3600" b="1">
                <a:solidFill>
                  <a:schemeClr val="tx1"/>
                </a:solidFill>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10" name="TextBox 9">
            <a:extLst>
              <a:ext uri="{FF2B5EF4-FFF2-40B4-BE49-F238E27FC236}">
                <a16:creationId xmlns:a16="http://schemas.microsoft.com/office/drawing/2014/main" id="{68835A28-72E0-E346-B7A7-B3CE287F4530}"/>
              </a:ext>
            </a:extLst>
          </p:cNvPr>
          <p:cNvSpPr txBox="1"/>
          <p:nvPr/>
        </p:nvSpPr>
        <p:spPr>
          <a:xfrm>
            <a:off x="2362200" y="1243987"/>
            <a:ext cx="8479170" cy="1631216"/>
          </a:xfrm>
          <a:prstGeom prst="rect">
            <a:avLst/>
          </a:prstGeom>
          <a:noFill/>
        </p:spPr>
        <p:txBody>
          <a:bodyPr wrap="square">
            <a:spAutoFit/>
          </a:bodyPr>
          <a:lstStyle/>
          <a:p>
            <a:r>
              <a:rPr lang="en-US" sz="200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sz="2000"/>
          </a:p>
        </p:txBody>
      </p:sp>
      <p:sp>
        <p:nvSpPr>
          <p:cNvPr id="12" name="TextBox 11">
            <a:extLst>
              <a:ext uri="{FF2B5EF4-FFF2-40B4-BE49-F238E27FC236}">
                <a16:creationId xmlns:a16="http://schemas.microsoft.com/office/drawing/2014/main" id="{3A6F083C-6B1D-6939-5BFB-A85EC602721D}"/>
              </a:ext>
            </a:extLst>
          </p:cNvPr>
          <p:cNvSpPr txBox="1"/>
          <p:nvPr/>
        </p:nvSpPr>
        <p:spPr>
          <a:xfrm>
            <a:off x="3200400" y="3396933"/>
            <a:ext cx="8001000" cy="2554545"/>
          </a:xfrm>
          <a:prstGeom prst="rect">
            <a:avLst/>
          </a:prstGeom>
          <a:noFill/>
        </p:spPr>
        <p:txBody>
          <a:bodyPr wrap="square">
            <a:spAutoFit/>
          </a:bodyPr>
          <a:lstStyle/>
          <a:p>
            <a:r>
              <a:rPr lang="en-US" sz="2000" b="1"/>
              <a:t>Value Proposition:</a:t>
            </a:r>
          </a:p>
          <a:p>
            <a:pPr marL="342900" indent="-342900">
              <a:buAutoNum type="arabicPeriod"/>
            </a:pPr>
            <a:r>
              <a:rPr lang="en-US" sz="2000"/>
              <a:t>Enhanced Decision-Making</a:t>
            </a:r>
          </a:p>
          <a:p>
            <a:pPr marL="342900" indent="-342900">
              <a:buAutoNum type="arabicPeriod"/>
            </a:pPr>
            <a:r>
              <a:rPr lang="en-IN" sz="2000"/>
              <a:t>Improved Performance Management</a:t>
            </a:r>
          </a:p>
          <a:p>
            <a:pPr marL="342900" indent="-342900">
              <a:buAutoNum type="arabicPeriod"/>
            </a:pPr>
            <a:r>
              <a:rPr lang="en-IN" sz="2000"/>
              <a:t>Efficient Resource Allocation</a:t>
            </a:r>
          </a:p>
          <a:p>
            <a:pPr marL="342900" indent="-342900">
              <a:buAutoNum type="arabicPeriod"/>
            </a:pPr>
            <a:r>
              <a:rPr lang="en-IN" sz="2000"/>
              <a:t>Streamlined Reporting</a:t>
            </a:r>
          </a:p>
          <a:p>
            <a:pPr marL="342900" indent="-342900">
              <a:buAutoNum type="arabicPeriod"/>
            </a:pPr>
            <a:r>
              <a:rPr lang="en-IN" sz="2000"/>
              <a:t>Increased Transparency and Fairness</a:t>
            </a:r>
          </a:p>
          <a:p>
            <a:pPr marL="342900" indent="-342900">
              <a:buAutoNum type="arabicPeriod"/>
            </a:pPr>
            <a:r>
              <a:rPr lang="en-IN" sz="2000"/>
              <a:t>Cost Efficiency</a:t>
            </a:r>
          </a:p>
          <a:p>
            <a:pPr marL="342900" indent="-342900">
              <a:buAutoNum type="arabicPeriod"/>
            </a:pPr>
            <a:r>
              <a:rPr lang="en-IN" sz="2000"/>
              <a:t>User-Friendly Interface</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533400" y="24984"/>
            <a:ext cx="11125200" cy="1491006"/>
          </a:xfrm>
        </p:spPr>
        <p:txBody>
          <a:bodyPr/>
          <a:lstStyle/>
          <a:p>
            <a:r>
              <a:rPr lang="en-IN" b="1">
                <a:solidFill>
                  <a:schemeClr val="tx1"/>
                </a:solidFill>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549639" y="1513492"/>
            <a:ext cx="10668000" cy="4924425"/>
          </a:xfrm>
          <a:prstGeom prst="rect">
            <a:avLst/>
          </a:prstGeom>
          <a:noFill/>
        </p:spPr>
        <p:txBody>
          <a:bodyPr wrap="square">
            <a:spAutoFit/>
          </a:bodyPr>
          <a:lstStyle/>
          <a:p>
            <a:pPr algn="just"/>
            <a:r>
              <a:rPr lang="en-US" sz="2000" b="1"/>
              <a:t>Objective</a:t>
            </a:r>
          </a:p>
          <a:p>
            <a:pPr algn="just"/>
            <a:r>
              <a:rPr lang="en-US" sz="2000"/>
              <a:t>The dataset is designed to support the analysis of employee performance by providing relevant metrics and attributes that help evaluate and compare individual and team performance within the organization.</a:t>
            </a:r>
          </a:p>
          <a:p>
            <a:pPr algn="just"/>
            <a:endParaRPr lang="en-US" sz="2000"/>
          </a:p>
          <a:p>
            <a:pPr algn="just"/>
            <a:r>
              <a:rPr lang="en-US" sz="2000" b="1"/>
              <a:t>Data Sources:</a:t>
            </a:r>
          </a:p>
          <a:p>
            <a:pPr algn="just"/>
            <a:endParaRPr lang="en-US" sz="2000"/>
          </a:p>
          <a:p>
            <a:pPr algn="just">
              <a:buFont typeface="Arial" panose="020B0604020202020204" pitchFamily="34" charset="0"/>
              <a:buChar char="•"/>
            </a:pPr>
            <a:r>
              <a:rPr lang="en-US" sz="2000" b="1"/>
              <a:t>HR Systems:</a:t>
            </a:r>
            <a:r>
              <a:rPr lang="en-US" sz="2000"/>
              <a:t> Information from Human Resources systems, including basic employee details and performance reviews.</a:t>
            </a:r>
          </a:p>
          <a:p>
            <a:pPr algn="just">
              <a:buFont typeface="Arial" panose="020B0604020202020204" pitchFamily="34" charset="0"/>
              <a:buChar char="•"/>
            </a:pPr>
            <a:r>
              <a:rPr lang="en-US" sz="2000" b="1"/>
              <a:t>Performance Reviews:</a:t>
            </a:r>
            <a:r>
              <a:rPr lang="en-US" sz="2000"/>
              <a:t> Data from periodic performance evaluations and feedback reports.</a:t>
            </a:r>
          </a:p>
          <a:p>
            <a:pPr algn="just">
              <a:buFont typeface="Arial" panose="020B0604020202020204" pitchFamily="34" charset="0"/>
              <a:buChar char="•"/>
            </a:pPr>
            <a:r>
              <a:rPr lang="en-US" sz="2000" b="1"/>
              <a:t>Project Management Tools:</a:t>
            </a:r>
            <a:r>
              <a:rPr lang="en-US" sz="2000"/>
              <a:t> Metrics related to project completions, deadlines, and contributions.</a:t>
            </a:r>
          </a:p>
          <a:p>
            <a:endParaRPr lang="en-US"/>
          </a:p>
          <a:p>
            <a:endParaRPr lang="en-US"/>
          </a:p>
          <a:p>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346781" y="56197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496675" y="35856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630025" y="6190043"/>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381000" y="332081"/>
            <a:ext cx="10326714" cy="670696"/>
          </a:xfrm>
          <a:prstGeom prst="rect">
            <a:avLst/>
          </a:prstGeom>
        </p:spPr>
        <p:txBody>
          <a:bodyPr vert="horz" wrap="square" lIns="0" tIns="16510" rIns="0" bIns="0" rtlCol="0">
            <a:spAutoFit/>
          </a:bodyPr>
          <a:lstStyle/>
          <a:p>
            <a:pPr marL="12700">
              <a:lnSpc>
                <a:spcPct val="100000"/>
              </a:lnSpc>
              <a:spcBef>
                <a:spcPts val="130"/>
              </a:spcBef>
            </a:pPr>
            <a:r>
              <a:rPr sz="4250" b="1" spc="15">
                <a:solidFill>
                  <a:schemeClr val="tx1"/>
                </a:solidFill>
                <a:latin typeface="Times New Roman" panose="02020603050405020304" pitchFamily="18" charset="0"/>
                <a:cs typeface="Times New Roman" panose="02020603050405020304" pitchFamily="18" charset="0"/>
              </a:rPr>
              <a:t>THE</a:t>
            </a:r>
            <a:r>
              <a:rPr sz="4250" b="1" spc="20">
                <a:solidFill>
                  <a:schemeClr val="tx1"/>
                </a:solidFill>
                <a:latin typeface="Times New Roman" panose="02020603050405020304" pitchFamily="18" charset="0"/>
                <a:cs typeface="Times New Roman" panose="02020603050405020304" pitchFamily="18" charset="0"/>
              </a:rPr>
              <a:t> </a:t>
            </a:r>
            <a:r>
              <a:rPr lang="en-US" sz="4250" b="1" spc="20">
                <a:solidFill>
                  <a:schemeClr val="tx1"/>
                </a:solidFill>
                <a:latin typeface="Times New Roman" panose="02020603050405020304" pitchFamily="18" charset="0"/>
                <a:cs typeface="Times New Roman" panose="02020603050405020304" pitchFamily="18" charset="0"/>
              </a:rPr>
              <a:t>"</a:t>
            </a:r>
            <a:r>
              <a:rPr sz="4250" b="1" spc="10">
                <a:solidFill>
                  <a:schemeClr val="tx1"/>
                </a:solidFill>
                <a:latin typeface="Times New Roman" panose="02020603050405020304" pitchFamily="18" charset="0"/>
                <a:cs typeface="Times New Roman" panose="02020603050405020304" pitchFamily="18" charset="0"/>
              </a:rPr>
              <a:t>WOW</a:t>
            </a:r>
            <a:r>
              <a:rPr lang="en-US" sz="4250" b="1" spc="10">
                <a:solidFill>
                  <a:schemeClr val="tx1"/>
                </a:solidFill>
                <a:latin typeface="Times New Roman" panose="02020603050405020304" pitchFamily="18" charset="0"/>
                <a:cs typeface="Times New Roman" panose="02020603050405020304" pitchFamily="18" charset="0"/>
              </a:rPr>
              <a:t>"</a:t>
            </a:r>
            <a:r>
              <a:rPr sz="4250" b="1" spc="85">
                <a:solidFill>
                  <a:schemeClr val="tx1"/>
                </a:solidFill>
                <a:latin typeface="Times New Roman" panose="02020603050405020304" pitchFamily="18" charset="0"/>
                <a:cs typeface="Times New Roman" panose="02020603050405020304" pitchFamily="18" charset="0"/>
              </a:rPr>
              <a:t> </a:t>
            </a:r>
            <a:r>
              <a:rPr sz="4250" b="1" spc="10">
                <a:solidFill>
                  <a:schemeClr val="tx1"/>
                </a:solidFill>
                <a:latin typeface="Times New Roman" panose="02020603050405020304" pitchFamily="18" charset="0"/>
                <a:cs typeface="Times New Roman" panose="02020603050405020304" pitchFamily="18" charset="0"/>
              </a:rPr>
              <a:t>IN</a:t>
            </a:r>
            <a:r>
              <a:rPr sz="4250" b="1" spc="-5">
                <a:solidFill>
                  <a:schemeClr val="tx1"/>
                </a:solidFill>
                <a:latin typeface="Times New Roman" panose="02020603050405020304" pitchFamily="18" charset="0"/>
                <a:cs typeface="Times New Roman" panose="02020603050405020304" pitchFamily="18" charset="0"/>
              </a:rPr>
              <a:t> </a:t>
            </a:r>
            <a:r>
              <a:rPr sz="4250" b="1" spc="15">
                <a:solidFill>
                  <a:schemeClr val="tx1"/>
                </a:solidFill>
                <a:latin typeface="Times New Roman" panose="02020603050405020304" pitchFamily="18" charset="0"/>
                <a:cs typeface="Times New Roman" panose="02020603050405020304" pitchFamily="18" charset="0"/>
              </a:rPr>
              <a:t>OUR</a:t>
            </a:r>
            <a:r>
              <a:rPr sz="4250" b="1" spc="-10">
                <a:solidFill>
                  <a:schemeClr val="tx1"/>
                </a:solidFill>
                <a:latin typeface="Times New Roman" panose="02020603050405020304" pitchFamily="18" charset="0"/>
                <a:cs typeface="Times New Roman" panose="02020603050405020304" pitchFamily="18" charset="0"/>
              </a:rPr>
              <a:t> </a:t>
            </a:r>
            <a:r>
              <a:rPr sz="4250" b="1" spc="20">
                <a:solidFill>
                  <a:schemeClr val="tx1"/>
                </a:solidFill>
                <a:latin typeface="Times New Roman" panose="02020603050405020304" pitchFamily="18" charset="0"/>
                <a:cs typeface="Times New Roman" panose="02020603050405020304" pitchFamily="18" charset="0"/>
              </a:rPr>
              <a:t>SOLUTION</a:t>
            </a:r>
            <a:endParaRPr sz="4250" b="1">
              <a:solidFill>
                <a:schemeClr val="tx1"/>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19400" y="1143207"/>
            <a:ext cx="7036754" cy="5509200"/>
          </a:xfrm>
          <a:prstGeom prst="rect">
            <a:avLst/>
          </a:prstGeom>
          <a:noFill/>
        </p:spPr>
        <p:txBody>
          <a:bodyPr wrap="square" rtlCol="0">
            <a:spAutoFit/>
          </a:bodyPr>
          <a:lstStyle/>
          <a:p>
            <a:r>
              <a:rPr lang="en-US" sz="1600" b="1"/>
              <a:t>Advanced Data Visualization and Dashboards:</a:t>
            </a:r>
          </a:p>
          <a:p>
            <a:endParaRPr lang="en-US" sz="1600"/>
          </a:p>
          <a:p>
            <a:pPr>
              <a:buFont typeface="Arial" panose="020B0604020202020204" pitchFamily="34" charset="0"/>
              <a:buChar char="•"/>
            </a:pPr>
            <a:r>
              <a:rPr lang="en-US" sz="1600" b="1"/>
              <a:t>Interactive Dashboards:</a:t>
            </a:r>
            <a:r>
              <a:rPr lang="en-US" sz="160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a:t>Customizable Charts and Graphs:</a:t>
            </a:r>
            <a:r>
              <a:rPr lang="en-US" sz="160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a:p>
          <a:p>
            <a:r>
              <a:rPr lang="en-US" sz="1600"/>
              <a:t>**2. </a:t>
            </a:r>
            <a:r>
              <a:rPr lang="en-US" sz="1600" b="1"/>
              <a:t>Automated Insights and Recommendations:</a:t>
            </a:r>
          </a:p>
          <a:p>
            <a:endParaRPr lang="en-US" sz="1600"/>
          </a:p>
          <a:p>
            <a:pPr>
              <a:buFont typeface="Arial" panose="020B0604020202020204" pitchFamily="34" charset="0"/>
              <a:buChar char="•"/>
            </a:pPr>
            <a:r>
              <a:rPr lang="en-US" sz="1600" b="1"/>
              <a:t>Predictive Analytics:</a:t>
            </a:r>
            <a:r>
              <a:rPr lang="en-US" sz="160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a:t>Actionable Recommendations:</a:t>
            </a:r>
            <a:r>
              <a:rPr lang="en-US" sz="1600"/>
              <a:t> Generate automated, data-driven recommendations for performance improvements, training needs, and career development, tailored to individual and team performance metrics.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670</Words>
  <Application>Microsoft Office PowerPoint</Application>
  <PresentationFormat>Widescreen</PresentationFormat>
  <Paragraphs>78</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Gothic</vt:lpstr>
      <vt:lpstr>Garamond</vt:lpstr>
      <vt:lpstr>Roboto</vt:lpstr>
      <vt:lpstr>Times New Roman</vt:lpstr>
      <vt:lpstr>Trebuchet MS</vt:lpstr>
      <vt:lpstr>Savon</vt:lpstr>
      <vt:lpstr>Employee Data Analysis using Excel  </vt:lpstr>
      <vt:lpstr>PROJECT TITLE</vt:lpstr>
      <vt:lpstr>AGENDA</vt:lpstr>
      <vt:lpstr>PROBLEM STATEMENT</vt:lpstr>
      <vt:lpstr>PROJECT OVERVIEW</vt:lpstr>
      <vt:lpstr>WHO ARE THE END USERS ?</vt:lpstr>
      <vt:lpstr>OUR SOLUTION AND ITS VALUE PROPOSITION</vt:lpstr>
      <vt:lpstr>Dataset Description</vt:lpstr>
      <vt:lpstr>THE "WOW" IN OUR SOLUTION</vt:lpstr>
      <vt:lpstr>PowerPoint Presentation</vt:lpstr>
      <vt:lpstr>RESULTS</vt:lpstr>
      <vt:lpstr>PIE CHART RESULT</vt:lpstr>
      <vt:lpstr>GRAPH 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HP</cp:lastModifiedBy>
  <cp:revision>2</cp:revision>
  <dcterms:created xsi:type="dcterms:W3CDTF">2024-03-29T15:07:22Z</dcterms:created>
  <dcterms:modified xsi:type="dcterms:W3CDTF">2024-09-28T04:48:24Z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