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2" r:id="rId5"/>
    <p:sldId id="263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25EAD-2252-46A2-A534-84080209A1B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84481-818D-4BAD-AF57-F10A1A5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84481-818D-4BAD-AF57-F10A1A5D21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1C07-F909-4EE5-A4AD-53E4383BAEE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2F51-13FD-4CD8-91EB-5F1F58D0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54371"/>
              </p:ext>
            </p:extLst>
          </p:nvPr>
        </p:nvGraphicFramePr>
        <p:xfrm>
          <a:off x="1696754" y="1519804"/>
          <a:ext cx="8574037" cy="9791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6575"/>
                <a:gridCol w="967908"/>
                <a:gridCol w="1217135"/>
                <a:gridCol w="1217135"/>
                <a:gridCol w="1092520"/>
                <a:gridCol w="1985112"/>
                <a:gridCol w="1227652"/>
              </a:tblGrid>
              <a:tr h="2972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Cluster</a:t>
                      </a:r>
                      <a:endParaRPr lang="en-US" sz="1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Fresh</a:t>
                      </a:r>
                      <a:endParaRPr lang="en-US" sz="1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Milk</a:t>
                      </a:r>
                      <a:endParaRPr lang="en-US" sz="1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Grocery</a:t>
                      </a:r>
                      <a:endParaRPr lang="en-US" sz="1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Frozen</a:t>
                      </a:r>
                      <a:endParaRPr lang="en-US" sz="1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Detergents_Paper</a:t>
                      </a:r>
                      <a:endParaRPr lang="en-US" sz="1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Delicassen</a:t>
                      </a:r>
                      <a:endParaRPr lang="en-US" sz="1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4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12035.7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4032.857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5489.269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2907.292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1713.535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1249.194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</a:tr>
              <a:tr h="28847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11717.8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19867.551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27597.102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4385.694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12201.327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3724.653</a:t>
                      </a:r>
                    </a:p>
                  </a:txBody>
                  <a:tcPr marL="47625" marR="47625" marT="38100" marB="381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30699" y="3151595"/>
            <a:ext cx="44491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Region= </a:t>
            </a:r>
            <a:r>
              <a:rPr lang="en-US" sz="1600" dirty="0" err="1" smtClean="0"/>
              <a:t>Lisnon</a:t>
            </a:r>
            <a:endParaRPr lang="en-US" sz="1600" dirty="0" smtClean="0"/>
          </a:p>
          <a:p>
            <a:r>
              <a:rPr lang="en-US" sz="1600" dirty="0" smtClean="0"/>
              <a:t>                Hotel/Rest/Cafe Retail Channel</a:t>
            </a:r>
          </a:p>
          <a:p>
            <a:r>
              <a:rPr lang="en-US" sz="1600" dirty="0" smtClean="0"/>
              <a:t>  Cluster-1            58             11</a:t>
            </a:r>
          </a:p>
          <a:p>
            <a:r>
              <a:rPr lang="en-US" sz="1600" dirty="0" smtClean="0"/>
              <a:t>  Cluster- 2             1              7</a:t>
            </a:r>
            <a:endParaRPr lang="en-US" sz="1600" dirty="0" smtClean="0"/>
          </a:p>
          <a:p>
            <a:r>
              <a:rPr lang="en-US" sz="1600" dirty="0" smtClean="0"/>
              <a:t>   </a:t>
            </a:r>
          </a:p>
          <a:p>
            <a:r>
              <a:rPr lang="en-US" sz="1600" dirty="0" smtClean="0"/>
              <a:t>Region= Oporto</a:t>
            </a:r>
          </a:p>
          <a:p>
            <a:r>
              <a:rPr lang="en-US" sz="1600" dirty="0" smtClean="0"/>
              <a:t>                   Hotel/Rest/Cafe Retail Channel</a:t>
            </a:r>
          </a:p>
          <a:p>
            <a:r>
              <a:rPr lang="en-US" sz="1600" dirty="0" smtClean="0"/>
              <a:t>Cluster-1              27             11</a:t>
            </a:r>
          </a:p>
          <a:p>
            <a:r>
              <a:rPr lang="en-US" sz="1600" dirty="0" smtClean="0"/>
              <a:t>Cluster- 2               1              8</a:t>
            </a:r>
            <a:endParaRPr lang="en-US" sz="1600" dirty="0" smtClean="0"/>
          </a:p>
          <a:p>
            <a:r>
              <a:rPr lang="en-US" sz="1600" dirty="0" smtClean="0"/>
              <a:t>   </a:t>
            </a:r>
          </a:p>
          <a:p>
            <a:r>
              <a:rPr lang="en-US" sz="1600" dirty="0" smtClean="0"/>
              <a:t>Region= Others</a:t>
            </a:r>
          </a:p>
          <a:p>
            <a:r>
              <a:rPr lang="en-US" sz="1600" dirty="0" smtClean="0"/>
              <a:t>                 Hotel/Rest/Cafe Retail Channel</a:t>
            </a:r>
          </a:p>
          <a:p>
            <a:r>
              <a:rPr lang="en-US" sz="1600" dirty="0" smtClean="0"/>
              <a:t> Cluster-1             207             77</a:t>
            </a:r>
          </a:p>
          <a:p>
            <a:r>
              <a:rPr lang="en-US" sz="1600" dirty="0" smtClean="0"/>
              <a:t> Cluster- 2                4             28</a:t>
            </a:r>
            <a:endParaRPr lang="en-US" sz="1600" dirty="0" smtClean="0"/>
          </a:p>
          <a:p>
            <a:r>
              <a:rPr lang="en-US" sz="1600" dirty="0" smtClean="0"/>
              <a:t>   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4294967295"/>
          </p:nvPr>
        </p:nvSpPr>
        <p:spPr>
          <a:xfrm>
            <a:off x="2838734" y="1132764"/>
            <a:ext cx="5732060" cy="3018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Mean By Clusters</a:t>
            </a:r>
            <a:endParaRPr lang="en-US" sz="2000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3316407" y="2849710"/>
            <a:ext cx="5877754" cy="3018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Region and Channel Tabulation by Clusters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604310" cy="767639"/>
          </a:xfrm>
        </p:spPr>
        <p:txBody>
          <a:bodyPr/>
          <a:lstStyle/>
          <a:p>
            <a:pPr algn="ctr"/>
            <a:r>
              <a:rPr lang="en-US" dirty="0" smtClean="0"/>
              <a:t> Cluster-wise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71857"/>
            <a:ext cx="12190476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71857"/>
            <a:ext cx="12190476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86" y="85505"/>
            <a:ext cx="12190476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40" y="19484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Cluster-2 groups the higher spending Channels and Regions</a:t>
            </a:r>
          </a:p>
          <a:p>
            <a:r>
              <a:rPr lang="en-US" dirty="0" smtClean="0"/>
              <a:t>Among the Higher Spends, Retail Channel is the top contributor</a:t>
            </a:r>
          </a:p>
          <a:p>
            <a:pPr marL="0" indent="0">
              <a:buNone/>
            </a:pPr>
            <a:r>
              <a:rPr lang="en-US" dirty="0" smtClean="0"/>
              <a:t>In the Region of </a:t>
            </a:r>
            <a:r>
              <a:rPr lang="en-US" dirty="0" err="1" smtClean="0"/>
              <a:t>Lisnon</a:t>
            </a:r>
            <a:r>
              <a:rPr lang="en-US" dirty="0" smtClean="0"/>
              <a:t> the following are observed </a:t>
            </a:r>
          </a:p>
          <a:p>
            <a:r>
              <a:rPr lang="en-US" dirty="0" smtClean="0"/>
              <a:t> Annual Spending of the Channel-Hotels/Restaurants/Café is highest in Fresh Products followed by Grocery, Milk and Frozen Foods whereas in the Retail Channel it is Grocery, Milk ,Detergents and Paper Products</a:t>
            </a:r>
          </a:p>
          <a:p>
            <a:pPr marL="0" indent="0">
              <a:buNone/>
            </a:pPr>
            <a:r>
              <a:rPr lang="en-US" dirty="0" smtClean="0"/>
              <a:t>In the Region of Oporto the following are observed </a:t>
            </a:r>
          </a:p>
          <a:p>
            <a:r>
              <a:rPr lang="en-US" dirty="0" smtClean="0"/>
              <a:t>Annual Spending of the Channel-Hotels/Restaurants/Café is higher in Fresh Products and Grocery whereas in the Retail Channel it is Grocery, Milk Products, Fresh, Detergent and Paper Products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Insights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Among the Other Regions</a:t>
            </a:r>
            <a:r>
              <a:rPr lang="en-US" dirty="0" smtClean="0"/>
              <a:t> the following are observed </a:t>
            </a:r>
          </a:p>
          <a:p>
            <a:r>
              <a:rPr lang="en-US" dirty="0" smtClean="0"/>
              <a:t>Annual Spending of the Channel-Hotels/Restaurants/Café is higher in Fresh Products, Frozen, Milk Products and Grocery whereas in the Retail Channel it is Grocery, Milk Products, Fresh, Detergent and Paper Products</a:t>
            </a:r>
          </a:p>
        </p:txBody>
      </p:sp>
    </p:spTree>
    <p:extLst>
      <p:ext uri="{BB962C8B-B14F-4D97-AF65-F5344CB8AC3E}">
        <p14:creationId xmlns:p14="http://schemas.microsoft.com/office/powerpoint/2010/main" val="230066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234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Cluster Analysis </vt:lpstr>
      <vt:lpstr> Cluster-wise Statistics</vt:lpstr>
      <vt:lpstr>PowerPoint Presentation</vt:lpstr>
      <vt:lpstr>PowerPoint Presentation</vt:lpstr>
      <vt:lpstr>PowerPoint Presentation</vt:lpstr>
      <vt:lpstr>Key Insights</vt:lpstr>
      <vt:lpstr>Key Insights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AKKARAJU</dc:creator>
  <cp:lastModifiedBy>UMA AKKARAJU</cp:lastModifiedBy>
  <cp:revision>23</cp:revision>
  <dcterms:created xsi:type="dcterms:W3CDTF">2017-01-06T05:25:23Z</dcterms:created>
  <dcterms:modified xsi:type="dcterms:W3CDTF">2017-01-07T06:54:20Z</dcterms:modified>
</cp:coreProperties>
</file>