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57"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adhu\Downloads\Employee_Datas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[Employee_Dataset.xlsx]Sheet3!PivotTable1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Relationship between salary and FTE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scene3d>
            <a:sp3d prstMaterial="plastic">
              <a:bevelT w="254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Sheet3!$B$4:$B$5</c:f>
              <c:strCache>
                <c:ptCount val="1"/>
                <c:pt idx="0">
                  <c:v>FULL TIME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Sheet3!$A$6:$A$10</c:f>
              <c:strCache>
                <c:ptCount val="4"/>
                <c:pt idx="0">
                  <c:v>AVERAGE</c:v>
                </c:pt>
                <c:pt idx="1">
                  <c:v>HIGH</c:v>
                </c:pt>
                <c:pt idx="2">
                  <c:v>LOW</c:v>
                </c:pt>
                <c:pt idx="3">
                  <c:v>VERY HIGH</c:v>
                </c:pt>
              </c:strCache>
            </c:strRef>
          </c:cat>
          <c:val>
            <c:numRef>
              <c:f>Sheet3!$B$6:$B$10</c:f>
              <c:numCache>
                <c:formatCode>General</c:formatCode>
                <c:ptCount val="4"/>
                <c:pt idx="0">
                  <c:v>12</c:v>
                </c:pt>
                <c:pt idx="1">
                  <c:v>74</c:v>
                </c:pt>
                <c:pt idx="2">
                  <c:v>35</c:v>
                </c:pt>
                <c:pt idx="3">
                  <c:v>29</c:v>
                </c:pt>
              </c:numCache>
            </c:numRef>
          </c:val>
          <c:extLst>
            <c:ext xmlns:c16="http://schemas.microsoft.com/office/drawing/2014/chart" uri="{C3380CC4-5D6E-409C-BE32-E72D297353CC}">
              <c16:uniqueId val="{00000000-F0CB-44CB-B59E-F56365C97E33}"/>
            </c:ext>
          </c:extLst>
        </c:ser>
        <c:ser>
          <c:idx val="1"/>
          <c:order val="1"/>
          <c:tx>
            <c:strRef>
              <c:f>Sheet3!$C$4:$C$5</c:f>
              <c:strCache>
                <c:ptCount val="1"/>
                <c:pt idx="0">
                  <c:v>PARTIAL TIME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Sheet3!$A$6:$A$10</c:f>
              <c:strCache>
                <c:ptCount val="4"/>
                <c:pt idx="0">
                  <c:v>AVERAGE</c:v>
                </c:pt>
                <c:pt idx="1">
                  <c:v>HIGH</c:v>
                </c:pt>
                <c:pt idx="2">
                  <c:v>LOW</c:v>
                </c:pt>
                <c:pt idx="3">
                  <c:v>VERY HIGH</c:v>
                </c:pt>
              </c:strCache>
            </c:strRef>
          </c:cat>
          <c:val>
            <c:numRef>
              <c:f>Sheet3!$C$6:$C$10</c:f>
              <c:numCache>
                <c:formatCode>General</c:formatCode>
                <c:ptCount val="4"/>
                <c:pt idx="0">
                  <c:v>7</c:v>
                </c:pt>
                <c:pt idx="1">
                  <c:v>19</c:v>
                </c:pt>
                <c:pt idx="2">
                  <c:v>12</c:v>
                </c:pt>
                <c:pt idx="3">
                  <c:v>8</c:v>
                </c:pt>
              </c:numCache>
            </c:numRef>
          </c:val>
          <c:extLst>
            <c:ext xmlns:c16="http://schemas.microsoft.com/office/drawing/2014/chart" uri="{C3380CC4-5D6E-409C-BE32-E72D297353CC}">
              <c16:uniqueId val="{00000001-F0CB-44CB-B59E-F56365C97E33}"/>
            </c:ext>
          </c:extLst>
        </c:ser>
        <c:dLbls>
          <c:showLegendKey val="0"/>
          <c:showVal val="1"/>
          <c:showCatName val="0"/>
          <c:showSerName val="0"/>
          <c:showPercent val="0"/>
          <c:showBubbleSize val="0"/>
        </c:dLbls>
        <c:gapWidth val="150"/>
        <c:shape val="box"/>
        <c:axId val="1023734559"/>
        <c:axId val="1023730719"/>
        <c:axId val="0"/>
      </c:bar3DChart>
      <c:catAx>
        <c:axId val="10237345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3730719"/>
        <c:crosses val="autoZero"/>
        <c:auto val="1"/>
        <c:lblAlgn val="ctr"/>
        <c:lblOffset val="100"/>
        <c:noMultiLvlLbl val="0"/>
      </c:catAx>
      <c:valAx>
        <c:axId val="1023730719"/>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237345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428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383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7345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00267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057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60652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381120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843982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02708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57286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712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5483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291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5388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65413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886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6168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122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8/29/2024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59881400"/>
      </p:ext>
    </p:extLst>
  </p:cSld>
  <p:clrMap bg1="dk1" tx1="lt1" bg2="dk2" tx2="lt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 y="68505"/>
            <a:ext cx="10287001"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Algerian" panose="04020705040A02060702" pitchFamily="82"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90661" y="3040529"/>
            <a:ext cx="8610600"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MADHUPRIYA.P</a:t>
            </a:r>
          </a:p>
          <a:p>
            <a:r>
              <a:rPr lang="en-US" sz="2400" b="1" dirty="0">
                <a:latin typeface="Times New Roman" panose="02020603050405020304" pitchFamily="18" charset="0"/>
                <a:cs typeface="Times New Roman" panose="02020603050405020304" pitchFamily="18" charset="0"/>
              </a:rPr>
              <a:t>REGISTER NO: 322200016</a:t>
            </a:r>
          </a:p>
          <a:p>
            <a:r>
              <a:rPr lang="en-US" sz="2400" b="1" dirty="0">
                <a:latin typeface="Times New Roman" panose="02020603050405020304" pitchFamily="18" charset="0"/>
                <a:cs typeface="Times New Roman" panose="02020603050405020304" pitchFamily="18" charset="0"/>
              </a:rPr>
              <a:t>DEPARTMENT: B.COM HONOURS, COMMERCE</a:t>
            </a:r>
          </a:p>
          <a:p>
            <a:r>
              <a:rPr lang="en-US" sz="2400" b="1" dirty="0">
                <a:latin typeface="Times New Roman" panose="02020603050405020304" pitchFamily="18" charset="0"/>
                <a:cs typeface="Times New Roman" panose="02020603050405020304" pitchFamily="18" charset="0"/>
              </a:rPr>
              <a:t>COLLEGE: ANNA ADARSH COLLEGE FOR WOMEN</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4365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bg1"/>
                </a:solidFill>
                <a:latin typeface="Algerian" panose="04020705040A02060702" pitchFamily="82" charset="0"/>
                <a:cs typeface="Trebuchet MS"/>
              </a:rPr>
              <a:t>M</a:t>
            </a:r>
            <a:r>
              <a:rPr sz="4800" b="1" dirty="0">
                <a:solidFill>
                  <a:schemeClr val="bg1"/>
                </a:solidFill>
                <a:latin typeface="Algerian" panose="04020705040A02060702" pitchFamily="82" charset="0"/>
                <a:cs typeface="Trebuchet MS"/>
              </a:rPr>
              <a:t>O</a:t>
            </a:r>
            <a:r>
              <a:rPr sz="4800" b="1" spc="-15" dirty="0">
                <a:solidFill>
                  <a:schemeClr val="bg1"/>
                </a:solidFill>
                <a:latin typeface="Algerian" panose="04020705040A02060702" pitchFamily="82" charset="0"/>
                <a:cs typeface="Trebuchet MS"/>
              </a:rPr>
              <a:t>D</a:t>
            </a:r>
            <a:r>
              <a:rPr sz="4800" b="1" spc="-35" dirty="0">
                <a:solidFill>
                  <a:schemeClr val="bg1"/>
                </a:solidFill>
                <a:latin typeface="Algerian" panose="04020705040A02060702" pitchFamily="82" charset="0"/>
                <a:cs typeface="Trebuchet MS"/>
              </a:rPr>
              <a:t>E</a:t>
            </a:r>
            <a:r>
              <a:rPr sz="4800" b="1" spc="-30" dirty="0">
                <a:solidFill>
                  <a:schemeClr val="bg1"/>
                </a:solidFill>
                <a:latin typeface="Algerian" panose="04020705040A02060702" pitchFamily="82" charset="0"/>
                <a:cs typeface="Trebuchet MS"/>
              </a:rPr>
              <a:t>LL</a:t>
            </a:r>
            <a:r>
              <a:rPr sz="4800" b="1" spc="-5" dirty="0">
                <a:solidFill>
                  <a:schemeClr val="bg1"/>
                </a:solidFill>
                <a:latin typeface="Algerian" panose="04020705040A02060702" pitchFamily="82" charset="0"/>
                <a:cs typeface="Trebuchet MS"/>
              </a:rPr>
              <a:t>I</a:t>
            </a:r>
            <a:r>
              <a:rPr sz="4800" b="1" spc="30" dirty="0">
                <a:solidFill>
                  <a:schemeClr val="bg1"/>
                </a:solidFill>
                <a:latin typeface="Algerian" panose="04020705040A02060702" pitchFamily="82" charset="0"/>
                <a:cs typeface="Trebuchet MS"/>
              </a:rPr>
              <a:t>N</a:t>
            </a:r>
            <a:r>
              <a:rPr sz="4800" b="1" spc="5" dirty="0">
                <a:solidFill>
                  <a:schemeClr val="bg1"/>
                </a:solidFill>
                <a:latin typeface="Algerian" panose="04020705040A02060702" pitchFamily="82" charset="0"/>
                <a:cs typeface="Trebuchet MS"/>
              </a:rPr>
              <a:t>G</a:t>
            </a:r>
            <a:r>
              <a:rPr lang="en-IN" sz="4800" b="1" spc="5" dirty="0">
                <a:solidFill>
                  <a:schemeClr val="bg1"/>
                </a:solidFill>
                <a:latin typeface="Algerian" panose="04020705040A02060702" pitchFamily="82" charset="0"/>
                <a:cs typeface="Trebuchet MS"/>
              </a:rPr>
              <a:t>:</a:t>
            </a:r>
            <a:endParaRPr sz="4800" dirty="0">
              <a:solidFill>
                <a:schemeClr val="bg1"/>
              </a:solidFill>
              <a:latin typeface="Algerian" panose="04020705040A02060702"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221A1DEF-A788-43C2-7CC0-A77B8A752445}"/>
              </a:ext>
            </a:extLst>
          </p:cNvPr>
          <p:cNvSpPr txBox="1"/>
          <p:nvPr/>
        </p:nvSpPr>
        <p:spPr>
          <a:xfrm>
            <a:off x="804094" y="1043276"/>
            <a:ext cx="10930706" cy="5632311"/>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COLLECTION:</a:t>
            </a:r>
          </a:p>
          <a:p>
            <a:r>
              <a:rPr lang="en-IN" dirty="0">
                <a:latin typeface="Times New Roman" panose="02020603050405020304" pitchFamily="18" charset="0"/>
                <a:cs typeface="Times New Roman" panose="02020603050405020304" pitchFamily="18" charset="0"/>
              </a:rPr>
              <a:t>  The data for this project was downloaded from </a:t>
            </a:r>
            <a:r>
              <a:rPr lang="en-IN" dirty="0" err="1">
                <a:latin typeface="Times New Roman" panose="02020603050405020304" pitchFamily="18" charset="0"/>
                <a:cs typeface="Times New Roman" panose="02020603050405020304" pitchFamily="18" charset="0"/>
              </a:rPr>
              <a:t>Edunet</a:t>
            </a:r>
            <a:r>
              <a:rPr lang="en-IN" dirty="0">
                <a:latin typeface="Times New Roman" panose="02020603050405020304" pitchFamily="18" charset="0"/>
                <a:cs typeface="Times New Roman" panose="02020603050405020304" pitchFamily="18" charset="0"/>
              </a:rPr>
              <a:t> platform (EMPLOYEE DATASET ANALYSIS)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FEATURING: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employee dataset analysis consists of 9 features.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For the purpose of analysing the relationship between employee’s salary and FTE, I used 4 features from the data</a:t>
            </a:r>
          </a:p>
          <a:p>
            <a:r>
              <a:rPr lang="en-IN" dirty="0">
                <a:latin typeface="Times New Roman" panose="02020603050405020304" pitchFamily="18" charset="0"/>
                <a:cs typeface="Times New Roman" panose="02020603050405020304" pitchFamily="18" charset="0"/>
              </a:rPr>
              <a:t>     1.NAME- It is taken for the purpose of head count of the employees</a:t>
            </a:r>
          </a:p>
          <a:p>
            <a:r>
              <a:rPr lang="en-IN" dirty="0">
                <a:latin typeface="Times New Roman" panose="02020603050405020304" pitchFamily="18" charset="0"/>
                <a:cs typeface="Times New Roman" panose="02020603050405020304" pitchFamily="18" charset="0"/>
              </a:rPr>
              <a:t>     2.GENDER- It is taken for the purpose to identify the male and female employees</a:t>
            </a:r>
          </a:p>
          <a:p>
            <a:r>
              <a:rPr lang="en-IN" dirty="0">
                <a:latin typeface="Times New Roman" panose="02020603050405020304" pitchFamily="18" charset="0"/>
                <a:cs typeface="Times New Roman" panose="02020603050405020304" pitchFamily="18" charset="0"/>
              </a:rPr>
              <a:t>     3.SALARY LEVEL- It is a new column added for the purpose to category the income level of each employee</a:t>
            </a:r>
          </a:p>
          <a:p>
            <a:r>
              <a:rPr lang="en-IN" dirty="0">
                <a:latin typeface="Times New Roman" panose="02020603050405020304" pitchFamily="18" charset="0"/>
                <a:cs typeface="Times New Roman" panose="02020603050405020304" pitchFamily="18" charset="0"/>
              </a:rPr>
              <a:t>     4. FTE LEVEL: It is a new column added for the purpose to category the total hours of each employee working in the organisation.</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SALARY LEVEL: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salary level is a new added column to change the numerical value of salary column into a text representation.</a:t>
            </a:r>
          </a:p>
          <a:p>
            <a:r>
              <a:rPr lang="en-IN" dirty="0">
                <a:latin typeface="Times New Roman" panose="02020603050405020304" pitchFamily="18" charset="0"/>
                <a:cs typeface="Times New Roman" panose="02020603050405020304" pitchFamily="18" charset="0"/>
              </a:rPr>
              <a:t>    The formula used for salary level :</a:t>
            </a:r>
          </a:p>
          <a:p>
            <a:r>
              <a:rPr lang="en-IN" dirty="0">
                <a:latin typeface="Times New Roman" panose="02020603050405020304" pitchFamily="18" charset="0"/>
                <a:cs typeface="Times New Roman" panose="02020603050405020304" pitchFamily="18" charset="0"/>
              </a:rPr>
              <a:t>     Salary level</a:t>
            </a:r>
            <a:r>
              <a:rPr lang="en-US" dirty="0">
                <a:latin typeface="Times New Roman" panose="02020603050405020304" pitchFamily="18" charset="0"/>
                <a:cs typeface="Times New Roman" panose="02020603050405020304" pitchFamily="18" charset="0"/>
              </a:rPr>
              <a:t> =IFS(E2&gt;=100000,"VERY HIGH",E2&gt;=60000,"HIGH",E2&gt;=50000,"AVERAGE",TRUE,"LOW")</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FTE LEVEL: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FTE level is a new added column to change the numerical value of FTE column into a text representation</a:t>
            </a:r>
          </a:p>
          <a:p>
            <a:r>
              <a:rPr lang="en-IN" dirty="0">
                <a:latin typeface="Times New Roman" panose="02020603050405020304" pitchFamily="18" charset="0"/>
                <a:cs typeface="Times New Roman" panose="02020603050405020304" pitchFamily="18" charset="0"/>
              </a:rPr>
              <a:t>    The formula used for FTE level :</a:t>
            </a:r>
          </a:p>
          <a:p>
            <a:r>
              <a:rPr lang="en-IN" dirty="0">
                <a:latin typeface="Times New Roman" panose="02020603050405020304" pitchFamily="18" charset="0"/>
                <a:cs typeface="Times New Roman" panose="02020603050405020304" pitchFamily="18" charset="0"/>
              </a:rPr>
              <a:t>    FTE level</a:t>
            </a:r>
            <a:r>
              <a:rPr lang="en-US" dirty="0">
                <a:latin typeface="Times New Roman" panose="02020603050405020304" pitchFamily="18" charset="0"/>
                <a:cs typeface="Times New Roman" panose="02020603050405020304" pitchFamily="18" charset="0"/>
              </a:rPr>
              <a:t>=IF(G2=1,"FULL TIME","PARTIAL TIME")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A203F3-7EA7-5788-D1E8-282C3028C697}"/>
              </a:ext>
            </a:extLst>
          </p:cNvPr>
          <p:cNvSpPr txBox="1"/>
          <p:nvPr/>
        </p:nvSpPr>
        <p:spPr>
          <a:xfrm>
            <a:off x="762000" y="381000"/>
            <a:ext cx="10058400" cy="4985980"/>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SUMMARY:</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selected features was summarised by using the pivot table.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column consists of FTE level and the row consists of salary level.</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gender  used in filter to identify the male and female employees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name used for the head count of total employees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row grand total consists of  each category salary level in full time as well as partial time.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column grand total consists of total full time employees and partial time employees by FTE level</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GRAPH:</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summarised data is represented in the pictorial form to make easily arrive at the conclusion of the project.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summarised data is represented by 3-D CLUSTERED COLUNM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title of the chart – RELATIONSHIP BETWEEN SALARY AND FTE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The row represents salary level and the blue colour column represents full time employees and purple colour column represents partial time employees.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85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480807"/>
            <a:ext cx="2437130" cy="567463"/>
          </a:xfrm>
          <a:prstGeom prst="rect">
            <a:avLst/>
          </a:prstGeom>
        </p:spPr>
        <p:txBody>
          <a:bodyPr vert="horz" wrap="square" lIns="0" tIns="13335" rIns="0" bIns="0" rtlCol="0">
            <a:spAutoFit/>
          </a:bodyPr>
          <a:lstStyle/>
          <a:p>
            <a:pPr marL="12700">
              <a:lnSpc>
                <a:spcPct val="100000"/>
              </a:lnSpc>
              <a:spcBef>
                <a:spcPts val="105"/>
              </a:spcBef>
            </a:pPr>
            <a:r>
              <a:rPr dirty="0">
                <a:solidFill>
                  <a:schemeClr val="bg1"/>
                </a:solidFill>
                <a:latin typeface="Algerian" panose="04020705040A02060702" pitchFamily="82" charset="0"/>
              </a:rPr>
              <a:t>R</a:t>
            </a:r>
            <a:r>
              <a:rPr spc="-40" dirty="0">
                <a:solidFill>
                  <a:schemeClr val="bg1"/>
                </a:solidFill>
                <a:latin typeface="Algerian" panose="04020705040A02060702" pitchFamily="82" charset="0"/>
              </a:rPr>
              <a:t>E</a:t>
            </a:r>
            <a:r>
              <a:rPr spc="15" dirty="0">
                <a:solidFill>
                  <a:schemeClr val="bg1"/>
                </a:solidFill>
                <a:latin typeface="Algerian" panose="04020705040A02060702" pitchFamily="82" charset="0"/>
              </a:rPr>
              <a:t>S</a:t>
            </a:r>
            <a:r>
              <a:rPr spc="-30" dirty="0">
                <a:solidFill>
                  <a:schemeClr val="bg1"/>
                </a:solidFill>
                <a:latin typeface="Algerian" panose="04020705040A02060702" pitchFamily="82" charset="0"/>
              </a:rPr>
              <a:t>U</a:t>
            </a:r>
            <a:r>
              <a:rPr spc="-405" dirty="0">
                <a:solidFill>
                  <a:schemeClr val="bg1"/>
                </a:solidFill>
                <a:latin typeface="Algerian" panose="04020705040A02060702" pitchFamily="82" charset="0"/>
              </a:rPr>
              <a:t>L</a:t>
            </a:r>
            <a:r>
              <a:rPr dirty="0">
                <a:solidFill>
                  <a:schemeClr val="bg1"/>
                </a:solidFill>
                <a:latin typeface="Algerian" panose="04020705040A02060702" pitchFamily="82" charset="0"/>
              </a:rPr>
              <a:t>TS</a:t>
            </a:r>
            <a:r>
              <a:rPr lang="en-IN" dirty="0">
                <a:solidFill>
                  <a:schemeClr val="bg1"/>
                </a:solidFill>
                <a:latin typeface="Algerian" panose="04020705040A02060702" pitchFamily="82" charset="0"/>
              </a:rPr>
              <a:t>:</a:t>
            </a:r>
            <a:endParaRPr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2D86EE97-AEEF-DA04-F159-B68707CD65CE}"/>
              </a:ext>
            </a:extLst>
          </p:cNvPr>
          <p:cNvGraphicFramePr>
            <a:graphicFrameLocks/>
          </p:cNvGraphicFramePr>
          <p:nvPr>
            <p:extLst>
              <p:ext uri="{D42A27DB-BD31-4B8C-83A1-F6EECF244321}">
                <p14:modId xmlns:p14="http://schemas.microsoft.com/office/powerpoint/2010/main" val="1710086895"/>
              </p:ext>
            </p:extLst>
          </p:nvPr>
        </p:nvGraphicFramePr>
        <p:xfrm>
          <a:off x="2667000" y="1695450"/>
          <a:ext cx="5715000" cy="31051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81000" y="152401"/>
            <a:ext cx="11277600" cy="762000"/>
          </a:xfrm>
        </p:spPr>
        <p:txBody>
          <a:bodyPr/>
          <a:lstStyle/>
          <a:p>
            <a:r>
              <a:rPr lang="en-US" dirty="0">
                <a:solidFill>
                  <a:schemeClr val="bg1"/>
                </a:solidFill>
                <a:latin typeface="Algerian" panose="04020705040A02060702" pitchFamily="82" charset="0"/>
                <a:cs typeface="Times New Roman" panose="02020603050405020304" pitchFamily="18" charset="0"/>
              </a:rPr>
              <a:t>Conclusion:</a:t>
            </a:r>
            <a:endParaRPr lang="en-IN" dirty="0">
              <a:solidFill>
                <a:schemeClr val="bg1"/>
              </a:solidFill>
              <a:latin typeface="Algerian" panose="04020705040A02060702"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id="{EA445139-9DB6-AA26-4152-544BBC0ABA30}"/>
              </a:ext>
            </a:extLst>
          </p:cNvPr>
          <p:cNvSpPr txBox="1"/>
          <p:nvPr/>
        </p:nvSpPr>
        <p:spPr>
          <a:xfrm>
            <a:off x="533400" y="914401"/>
            <a:ext cx="10515600" cy="452431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project from the employee dataset analysis, figure out that problem of “ is there any relationship between salary and FTE of the employees?”</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project reveals the facts from the data is: </a:t>
            </a:r>
          </a:p>
          <a:p>
            <a:r>
              <a:rPr lang="en-IN" sz="24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There is a  positive correlation between salary and FTE, suggesting that employees with higher FTE typically receive higher salaries compared to lower FTE.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 While the overall trend is positive, the strength of the relationship can vary significantly across different departments or job functions. This indicates that factors such as departmental budgets, job roles, and market conditions may influence how salary scales with FTE.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suggestion from this project is “If you are a fresher, the higher FTE gives you a higher salary package.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b="1" spc="5" dirty="0">
                <a:latin typeface="Algerian" panose="04020705040A02060702" pitchFamily="82" charset="0"/>
              </a:rPr>
              <a:t>PROJECT</a:t>
            </a:r>
            <a:r>
              <a:rPr sz="4250" b="1" spc="-85" dirty="0">
                <a:latin typeface="Algerian" panose="04020705040A02060702" pitchFamily="82" charset="0"/>
              </a:rPr>
              <a:t> </a:t>
            </a:r>
            <a:r>
              <a:rPr sz="4250" b="1" spc="25" dirty="0">
                <a:latin typeface="Algerian" panose="04020705040A02060702" pitchFamily="82" charset="0"/>
              </a:rPr>
              <a:t>TITLE</a:t>
            </a:r>
            <a:endParaRPr sz="4250" b="1" dirty="0">
              <a:latin typeface="Algerian" panose="04020705040A02060702" pitchFamily="8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Analyzation of Relationship between salary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latin typeface="Algerian" panose="04020705040A02060702" pitchFamily="82" charset="0"/>
              </a:rPr>
              <a:t>A</a:t>
            </a:r>
            <a:r>
              <a:rPr spc="-5" dirty="0">
                <a:latin typeface="Algerian" panose="04020705040A02060702" pitchFamily="82" charset="0"/>
              </a:rPr>
              <a:t>G</a:t>
            </a:r>
            <a:r>
              <a:rPr spc="-35" dirty="0">
                <a:latin typeface="Algerian" panose="04020705040A02060702" pitchFamily="82" charset="0"/>
              </a:rPr>
              <a:t>E</a:t>
            </a:r>
            <a:r>
              <a:rPr spc="15" dirty="0">
                <a:latin typeface="Algerian" panose="04020705040A02060702" pitchFamily="82" charset="0"/>
              </a:rPr>
              <a:t>N</a:t>
            </a:r>
            <a:r>
              <a:rPr dirty="0">
                <a:latin typeface="Algerian" panose="04020705040A02060702" pitchFamily="82"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8797"/>
            <a:ext cx="66335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bg1"/>
                </a:solidFill>
                <a:latin typeface="Algerian" panose="04020705040A02060702" pitchFamily="82" charset="0"/>
              </a:rPr>
              <a:t>P</a:t>
            </a:r>
            <a:r>
              <a:rPr sz="4250" b="1" spc="15" dirty="0">
                <a:solidFill>
                  <a:schemeClr val="bg1"/>
                </a:solidFill>
                <a:latin typeface="Algerian" panose="04020705040A02060702" pitchFamily="82" charset="0"/>
              </a:rPr>
              <a:t>ROB</a:t>
            </a:r>
            <a:r>
              <a:rPr sz="4250" b="1" spc="55" dirty="0">
                <a:solidFill>
                  <a:schemeClr val="bg1"/>
                </a:solidFill>
                <a:latin typeface="Algerian" panose="04020705040A02060702" pitchFamily="82" charset="0"/>
              </a:rPr>
              <a:t>L</a:t>
            </a:r>
            <a:r>
              <a:rPr sz="4250" b="1" spc="-20" dirty="0">
                <a:solidFill>
                  <a:schemeClr val="bg1"/>
                </a:solidFill>
                <a:latin typeface="Algerian" panose="04020705040A02060702" pitchFamily="82" charset="0"/>
              </a:rPr>
              <a:t>E</a:t>
            </a:r>
            <a:r>
              <a:rPr sz="4250" b="1" spc="20" dirty="0">
                <a:solidFill>
                  <a:schemeClr val="bg1"/>
                </a:solidFill>
                <a:latin typeface="Algerian" panose="04020705040A02060702" pitchFamily="82" charset="0"/>
              </a:rPr>
              <a:t>M</a:t>
            </a:r>
            <a:r>
              <a:rPr sz="4250" b="1" dirty="0">
                <a:solidFill>
                  <a:schemeClr val="bg1"/>
                </a:solidFill>
                <a:latin typeface="Algerian" panose="04020705040A02060702" pitchFamily="82" charset="0"/>
              </a:rPr>
              <a:t>	</a:t>
            </a:r>
            <a:r>
              <a:rPr sz="4250" b="1" spc="10" dirty="0">
                <a:solidFill>
                  <a:schemeClr val="bg1"/>
                </a:solidFill>
                <a:latin typeface="Algerian" panose="04020705040A02060702" pitchFamily="82" charset="0"/>
              </a:rPr>
              <a:t>S</a:t>
            </a:r>
            <a:r>
              <a:rPr sz="4250" b="1" spc="-370" dirty="0">
                <a:solidFill>
                  <a:schemeClr val="bg1"/>
                </a:solidFill>
                <a:latin typeface="Algerian" panose="04020705040A02060702" pitchFamily="82" charset="0"/>
              </a:rPr>
              <a:t>T</a:t>
            </a:r>
            <a:r>
              <a:rPr sz="4250" b="1" spc="-375" dirty="0">
                <a:solidFill>
                  <a:schemeClr val="bg1"/>
                </a:solidFill>
                <a:latin typeface="Algerian" panose="04020705040A02060702" pitchFamily="82" charset="0"/>
              </a:rPr>
              <a:t>A</a:t>
            </a:r>
            <a:r>
              <a:rPr sz="4250" b="1" spc="15" dirty="0">
                <a:solidFill>
                  <a:schemeClr val="bg1"/>
                </a:solidFill>
                <a:latin typeface="Algerian" panose="04020705040A02060702" pitchFamily="82" charset="0"/>
              </a:rPr>
              <a:t>T</a:t>
            </a:r>
            <a:r>
              <a:rPr sz="4250" b="1" spc="-10" dirty="0">
                <a:solidFill>
                  <a:schemeClr val="bg1"/>
                </a:solidFill>
                <a:latin typeface="Algerian" panose="04020705040A02060702" pitchFamily="82" charset="0"/>
              </a:rPr>
              <a:t>E</a:t>
            </a:r>
            <a:r>
              <a:rPr sz="4250" b="1" spc="-20" dirty="0">
                <a:solidFill>
                  <a:schemeClr val="bg1"/>
                </a:solidFill>
                <a:latin typeface="Algerian" panose="04020705040A02060702" pitchFamily="82" charset="0"/>
              </a:rPr>
              <a:t>ME</a:t>
            </a:r>
            <a:r>
              <a:rPr sz="4250" b="1" spc="10" dirty="0">
                <a:solidFill>
                  <a:schemeClr val="bg1"/>
                </a:solidFill>
                <a:latin typeface="Algerian" panose="04020705040A02060702" pitchFamily="82" charset="0"/>
              </a:rPr>
              <a:t>NT</a:t>
            </a:r>
            <a:endParaRPr sz="4250" b="1" dirty="0">
              <a:solidFill>
                <a:schemeClr val="bg1"/>
              </a:solidFill>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D6DEC6E6-606B-A4B8-4A14-3E6D6E98E844}"/>
              </a:ext>
            </a:extLst>
          </p:cNvPr>
          <p:cNvSpPr txBox="1"/>
          <p:nvPr/>
        </p:nvSpPr>
        <p:spPr>
          <a:xfrm>
            <a:off x="914400" y="1371600"/>
            <a:ext cx="617220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the employee data analysis using excel, I am going to analyse whether there is any relationship between employee’s salary and their FTE ( FULL-TIME EQUIVQLENT)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3369"/>
            <a:ext cx="60420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solidFill>
                  <a:schemeClr val="bg1"/>
                </a:solidFill>
                <a:latin typeface="Algerian" panose="04020705040A02060702" pitchFamily="82" charset="0"/>
              </a:rPr>
              <a:t>PROJECT	</a:t>
            </a:r>
            <a:r>
              <a:rPr sz="4250" b="1" spc="-20" dirty="0">
                <a:solidFill>
                  <a:schemeClr val="bg1"/>
                </a:solidFill>
                <a:latin typeface="Algerian" panose="04020705040A02060702" pitchFamily="82" charset="0"/>
              </a:rPr>
              <a:t>OVERVIE</a:t>
            </a:r>
            <a:r>
              <a:rPr lang="en-IN" sz="4250" b="1" spc="-20" dirty="0">
                <a:solidFill>
                  <a:schemeClr val="bg1"/>
                </a:solidFill>
                <a:latin typeface="Algerian" panose="04020705040A02060702" pitchFamily="82" charset="0"/>
              </a:rPr>
              <a:t>W:</a:t>
            </a:r>
            <a:endParaRPr sz="4250" b="1" dirty="0">
              <a:solidFill>
                <a:schemeClr val="bg1"/>
              </a:solidFill>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609600" y="1695450"/>
            <a:ext cx="8305800" cy="830997"/>
          </a:xfrm>
          <a:prstGeom prst="rect">
            <a:avLst/>
          </a:prstGeom>
          <a:noFill/>
        </p:spPr>
        <p:txBody>
          <a:bodyPr wrap="square" rtlCol="0">
            <a:spAutoFit/>
          </a:bodyPr>
          <a:lstStyle/>
          <a:p>
            <a:pPr algn="l"/>
            <a:endParaRPr lang="en-US" sz="2400" b="0" i="0" dirty="0">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67745D2-344B-F0DE-4769-8AC918B5C0C9}"/>
              </a:ext>
            </a:extLst>
          </p:cNvPr>
          <p:cNvSpPr txBox="1"/>
          <p:nvPr/>
        </p:nvSpPr>
        <p:spPr>
          <a:xfrm>
            <a:off x="739775" y="1600200"/>
            <a:ext cx="5828173" cy="1938992"/>
          </a:xfrm>
          <a:prstGeom prst="rect">
            <a:avLst/>
          </a:prstGeom>
          <a:noFill/>
        </p:spPr>
        <p:txBody>
          <a:bodyPr wrap="square" rtlCol="0">
            <a:spAutoFit/>
          </a:bodyPr>
          <a:lstStyle/>
          <a:p>
            <a:pPr lvl="1"/>
            <a:r>
              <a:rPr lang="en-IN" sz="2000" dirty="0">
                <a:latin typeface="Times New Roman" panose="02020603050405020304" pitchFamily="18" charset="0"/>
                <a:cs typeface="Times New Roman" panose="02020603050405020304" pitchFamily="18" charset="0"/>
              </a:rPr>
              <a:t>The project aims to analyse the employee dataset using excel to find out the relationship between employee’s salary and their working time (FULL TIME EQUIVALENT(FTE) by considering various factors like name, gender, department, salary, working hours.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6316"/>
            <a:ext cx="5014595" cy="509114"/>
          </a:xfrm>
          <a:prstGeom prst="rect">
            <a:avLst/>
          </a:prstGeom>
        </p:spPr>
        <p:txBody>
          <a:bodyPr vert="horz" wrap="square" lIns="0" tIns="16510" rIns="0" bIns="0" rtlCol="0">
            <a:spAutoFit/>
          </a:bodyPr>
          <a:lstStyle/>
          <a:p>
            <a:pPr marL="12700">
              <a:lnSpc>
                <a:spcPct val="100000"/>
              </a:lnSpc>
              <a:spcBef>
                <a:spcPts val="130"/>
              </a:spcBef>
            </a:pPr>
            <a:r>
              <a:rPr sz="3200" b="1" spc="25" dirty="0">
                <a:solidFill>
                  <a:schemeClr val="bg1"/>
                </a:solidFill>
                <a:latin typeface="Algerian" panose="04020705040A02060702" pitchFamily="82" charset="0"/>
              </a:rPr>
              <a:t>W</a:t>
            </a:r>
            <a:r>
              <a:rPr sz="3200" b="1" spc="-20" dirty="0">
                <a:solidFill>
                  <a:schemeClr val="bg1"/>
                </a:solidFill>
                <a:latin typeface="Algerian" panose="04020705040A02060702" pitchFamily="82" charset="0"/>
              </a:rPr>
              <a:t>H</a:t>
            </a:r>
            <a:r>
              <a:rPr sz="3200" b="1" spc="20" dirty="0">
                <a:solidFill>
                  <a:schemeClr val="bg1"/>
                </a:solidFill>
                <a:latin typeface="Algerian" panose="04020705040A02060702" pitchFamily="82" charset="0"/>
              </a:rPr>
              <a:t>O</a:t>
            </a:r>
            <a:r>
              <a:rPr sz="3200" b="1" spc="-235" dirty="0">
                <a:solidFill>
                  <a:schemeClr val="bg1"/>
                </a:solidFill>
                <a:latin typeface="Algerian" panose="04020705040A02060702" pitchFamily="82" charset="0"/>
              </a:rPr>
              <a:t> </a:t>
            </a:r>
            <a:r>
              <a:rPr sz="3200" b="1" spc="-10" dirty="0">
                <a:solidFill>
                  <a:schemeClr val="bg1"/>
                </a:solidFill>
                <a:latin typeface="Algerian" panose="04020705040A02060702" pitchFamily="82" charset="0"/>
              </a:rPr>
              <a:t>AR</a:t>
            </a:r>
            <a:r>
              <a:rPr sz="3200" b="1" spc="15" dirty="0">
                <a:solidFill>
                  <a:schemeClr val="bg1"/>
                </a:solidFill>
                <a:latin typeface="Algerian" panose="04020705040A02060702" pitchFamily="82" charset="0"/>
              </a:rPr>
              <a:t>E</a:t>
            </a:r>
            <a:r>
              <a:rPr sz="3200" b="1" spc="-35" dirty="0">
                <a:solidFill>
                  <a:schemeClr val="bg1"/>
                </a:solidFill>
                <a:latin typeface="Algerian" panose="04020705040A02060702" pitchFamily="82" charset="0"/>
              </a:rPr>
              <a:t> </a:t>
            </a:r>
            <a:r>
              <a:rPr sz="3200" b="1" spc="-10" dirty="0">
                <a:solidFill>
                  <a:schemeClr val="bg1"/>
                </a:solidFill>
                <a:latin typeface="Algerian" panose="04020705040A02060702" pitchFamily="82" charset="0"/>
              </a:rPr>
              <a:t>T</a:t>
            </a:r>
            <a:r>
              <a:rPr sz="3200" b="1" spc="-15" dirty="0">
                <a:solidFill>
                  <a:schemeClr val="bg1"/>
                </a:solidFill>
                <a:latin typeface="Algerian" panose="04020705040A02060702" pitchFamily="82" charset="0"/>
              </a:rPr>
              <a:t>H</a:t>
            </a:r>
            <a:r>
              <a:rPr sz="3200" b="1" spc="15" dirty="0">
                <a:solidFill>
                  <a:schemeClr val="bg1"/>
                </a:solidFill>
                <a:latin typeface="Algerian" panose="04020705040A02060702" pitchFamily="82" charset="0"/>
              </a:rPr>
              <a:t>E</a:t>
            </a:r>
            <a:r>
              <a:rPr sz="3200" b="1" spc="-35" dirty="0">
                <a:solidFill>
                  <a:schemeClr val="bg1"/>
                </a:solidFill>
                <a:latin typeface="Algerian" panose="04020705040A02060702" pitchFamily="82" charset="0"/>
              </a:rPr>
              <a:t> </a:t>
            </a:r>
            <a:r>
              <a:rPr sz="3200" b="1" spc="-20" dirty="0">
                <a:solidFill>
                  <a:schemeClr val="bg1"/>
                </a:solidFill>
                <a:latin typeface="Algerian" panose="04020705040A02060702" pitchFamily="82" charset="0"/>
              </a:rPr>
              <a:t>E</a:t>
            </a:r>
            <a:r>
              <a:rPr sz="3200" b="1" spc="30" dirty="0">
                <a:solidFill>
                  <a:schemeClr val="bg1"/>
                </a:solidFill>
                <a:latin typeface="Algerian" panose="04020705040A02060702" pitchFamily="82" charset="0"/>
              </a:rPr>
              <a:t>N</a:t>
            </a:r>
            <a:r>
              <a:rPr sz="3200" b="1" spc="15" dirty="0">
                <a:solidFill>
                  <a:schemeClr val="bg1"/>
                </a:solidFill>
                <a:latin typeface="Algerian" panose="04020705040A02060702" pitchFamily="82" charset="0"/>
              </a:rPr>
              <a:t>D</a:t>
            </a:r>
            <a:r>
              <a:rPr sz="3200" b="1" spc="-45" dirty="0">
                <a:solidFill>
                  <a:schemeClr val="bg1"/>
                </a:solidFill>
                <a:latin typeface="Algerian" panose="04020705040A02060702" pitchFamily="82" charset="0"/>
              </a:rPr>
              <a:t> </a:t>
            </a:r>
            <a:r>
              <a:rPr sz="3200" b="1" dirty="0">
                <a:solidFill>
                  <a:schemeClr val="bg1"/>
                </a:solidFill>
                <a:latin typeface="Algerian" panose="04020705040A02060702" pitchFamily="82" charset="0"/>
              </a:rPr>
              <a:t>U</a:t>
            </a:r>
            <a:r>
              <a:rPr sz="3200" b="1" spc="10" dirty="0">
                <a:solidFill>
                  <a:schemeClr val="bg1"/>
                </a:solidFill>
                <a:latin typeface="Algerian" panose="04020705040A02060702" pitchFamily="82" charset="0"/>
              </a:rPr>
              <a:t>S</a:t>
            </a:r>
            <a:r>
              <a:rPr sz="3200" b="1" spc="-25" dirty="0">
                <a:solidFill>
                  <a:schemeClr val="bg1"/>
                </a:solidFill>
                <a:latin typeface="Algerian" panose="04020705040A02060702" pitchFamily="82" charset="0"/>
              </a:rPr>
              <a:t>E</a:t>
            </a:r>
            <a:r>
              <a:rPr sz="3200" b="1" spc="-10" dirty="0">
                <a:solidFill>
                  <a:schemeClr val="bg1"/>
                </a:solidFill>
                <a:latin typeface="Algerian" panose="04020705040A02060702" pitchFamily="82" charset="0"/>
              </a:rPr>
              <a:t>R</a:t>
            </a:r>
            <a:r>
              <a:rPr sz="3200" b="1" spc="5" dirty="0">
                <a:solidFill>
                  <a:schemeClr val="bg1"/>
                </a:solidFill>
                <a:latin typeface="Algerian" panose="04020705040A02060702" pitchFamily="82" charset="0"/>
              </a:rPr>
              <a:t>S?</a:t>
            </a:r>
            <a:endParaRPr sz="3200" b="1" dirty="0">
              <a:solidFill>
                <a:schemeClr val="bg1"/>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Box 9">
            <a:extLst>
              <a:ext uri="{FF2B5EF4-FFF2-40B4-BE49-F238E27FC236}">
                <a16:creationId xmlns:a16="http://schemas.microsoft.com/office/drawing/2014/main" id="{AE318A43-85CA-BB64-F423-E2111B686564}"/>
              </a:ext>
            </a:extLst>
          </p:cNvPr>
          <p:cNvSpPr txBox="1"/>
          <p:nvPr/>
        </p:nvSpPr>
        <p:spPr>
          <a:xfrm>
            <a:off x="723900" y="1695450"/>
            <a:ext cx="5844048" cy="1323439"/>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ORGANIZATION</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EMPLOYER</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EMPLOYEE</a:t>
            </a:r>
          </a:p>
          <a:p>
            <a:pPr marL="285750" indent="-28575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FRESHERS</a:t>
            </a:r>
          </a:p>
        </p:txBody>
      </p:sp>
      <p:pic>
        <p:nvPicPr>
          <p:cNvPr id="9" name="Picture 8">
            <a:extLst>
              <a:ext uri="{FF2B5EF4-FFF2-40B4-BE49-F238E27FC236}">
                <a16:creationId xmlns:a16="http://schemas.microsoft.com/office/drawing/2014/main" id="{8F4A721C-094F-CF51-0A3B-198C919B09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V="1">
            <a:off x="3206749" y="1695450"/>
            <a:ext cx="490904" cy="475832"/>
          </a:xfrm>
          <a:prstGeom prst="rect">
            <a:avLst/>
          </a:prstGeom>
        </p:spPr>
      </p:pic>
      <p:pic>
        <p:nvPicPr>
          <p:cNvPr id="12" name="Picture 11">
            <a:extLst>
              <a:ext uri="{FF2B5EF4-FFF2-40B4-BE49-F238E27FC236}">
                <a16:creationId xmlns:a16="http://schemas.microsoft.com/office/drawing/2014/main" id="{B5F307D6-A629-F8B9-0A9C-78E8C420CFD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37876" y="2328690"/>
            <a:ext cx="597538" cy="56709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92586"/>
            <a:ext cx="9763125" cy="505908"/>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chemeClr val="bg1"/>
                </a:solidFill>
                <a:latin typeface="Algerian" panose="04020705040A02060702" pitchFamily="82" charset="0"/>
              </a:rPr>
              <a:t>O</a:t>
            </a:r>
            <a:r>
              <a:rPr sz="3200" b="1" spc="25" dirty="0">
                <a:solidFill>
                  <a:schemeClr val="bg1"/>
                </a:solidFill>
                <a:latin typeface="Algerian" panose="04020705040A02060702" pitchFamily="82" charset="0"/>
              </a:rPr>
              <a:t>U</a:t>
            </a:r>
            <a:r>
              <a:rPr sz="3200" b="1" dirty="0">
                <a:solidFill>
                  <a:schemeClr val="bg1"/>
                </a:solidFill>
                <a:latin typeface="Algerian" panose="04020705040A02060702" pitchFamily="82" charset="0"/>
              </a:rPr>
              <a:t>R</a:t>
            </a:r>
            <a:r>
              <a:rPr sz="3200" b="1" spc="5" dirty="0">
                <a:solidFill>
                  <a:schemeClr val="bg1"/>
                </a:solidFill>
                <a:latin typeface="Algerian" panose="04020705040A02060702" pitchFamily="82" charset="0"/>
              </a:rPr>
              <a:t> </a:t>
            </a:r>
            <a:r>
              <a:rPr sz="3200" b="1" spc="25" dirty="0">
                <a:solidFill>
                  <a:schemeClr val="bg1"/>
                </a:solidFill>
                <a:latin typeface="Algerian" panose="04020705040A02060702" pitchFamily="82" charset="0"/>
              </a:rPr>
              <a:t>S</a:t>
            </a:r>
            <a:r>
              <a:rPr sz="3200" b="1" spc="10" dirty="0">
                <a:solidFill>
                  <a:schemeClr val="bg1"/>
                </a:solidFill>
                <a:latin typeface="Algerian" panose="04020705040A02060702" pitchFamily="82" charset="0"/>
              </a:rPr>
              <a:t>O</a:t>
            </a:r>
            <a:r>
              <a:rPr sz="3200" b="1" spc="25" dirty="0">
                <a:solidFill>
                  <a:schemeClr val="bg1"/>
                </a:solidFill>
                <a:latin typeface="Algerian" panose="04020705040A02060702" pitchFamily="82" charset="0"/>
              </a:rPr>
              <a:t>LU</a:t>
            </a:r>
            <a:r>
              <a:rPr sz="3200" b="1" spc="-35" dirty="0">
                <a:solidFill>
                  <a:schemeClr val="bg1"/>
                </a:solidFill>
                <a:latin typeface="Algerian" panose="04020705040A02060702" pitchFamily="82" charset="0"/>
              </a:rPr>
              <a:t>T</a:t>
            </a:r>
            <a:r>
              <a:rPr sz="3200" b="1" spc="-30" dirty="0">
                <a:solidFill>
                  <a:schemeClr val="bg1"/>
                </a:solidFill>
                <a:latin typeface="Algerian" panose="04020705040A02060702" pitchFamily="82" charset="0"/>
              </a:rPr>
              <a:t>I</a:t>
            </a:r>
            <a:r>
              <a:rPr sz="3200" b="1" spc="10" dirty="0">
                <a:solidFill>
                  <a:schemeClr val="bg1"/>
                </a:solidFill>
                <a:latin typeface="Algerian" panose="04020705040A02060702" pitchFamily="82" charset="0"/>
              </a:rPr>
              <a:t>O</a:t>
            </a:r>
            <a:r>
              <a:rPr sz="3200" b="1" dirty="0">
                <a:solidFill>
                  <a:schemeClr val="bg1"/>
                </a:solidFill>
                <a:latin typeface="Algerian" panose="04020705040A02060702" pitchFamily="82" charset="0"/>
              </a:rPr>
              <a:t>N</a:t>
            </a:r>
            <a:r>
              <a:rPr sz="3200" b="1" spc="-345" dirty="0">
                <a:solidFill>
                  <a:schemeClr val="bg1"/>
                </a:solidFill>
                <a:latin typeface="Algerian" panose="04020705040A02060702" pitchFamily="82" charset="0"/>
              </a:rPr>
              <a:t> </a:t>
            </a:r>
            <a:r>
              <a:rPr sz="3200" b="1" spc="-35" dirty="0">
                <a:solidFill>
                  <a:schemeClr val="bg1"/>
                </a:solidFill>
                <a:latin typeface="Algerian" panose="04020705040A02060702" pitchFamily="82" charset="0"/>
              </a:rPr>
              <a:t>A</a:t>
            </a:r>
            <a:r>
              <a:rPr sz="3200" b="1" spc="-5" dirty="0">
                <a:solidFill>
                  <a:schemeClr val="bg1"/>
                </a:solidFill>
                <a:latin typeface="Algerian" panose="04020705040A02060702" pitchFamily="82" charset="0"/>
              </a:rPr>
              <a:t>N</a:t>
            </a:r>
            <a:r>
              <a:rPr sz="3200" b="1" dirty="0">
                <a:solidFill>
                  <a:schemeClr val="bg1"/>
                </a:solidFill>
                <a:latin typeface="Algerian" panose="04020705040A02060702" pitchFamily="82" charset="0"/>
              </a:rPr>
              <a:t>D</a:t>
            </a:r>
            <a:r>
              <a:rPr sz="3200" b="1" spc="35" dirty="0">
                <a:solidFill>
                  <a:schemeClr val="bg1"/>
                </a:solidFill>
                <a:latin typeface="Algerian" panose="04020705040A02060702" pitchFamily="82" charset="0"/>
              </a:rPr>
              <a:t> </a:t>
            </a:r>
            <a:r>
              <a:rPr sz="3200" b="1" spc="-30" dirty="0">
                <a:solidFill>
                  <a:schemeClr val="bg1"/>
                </a:solidFill>
                <a:latin typeface="Algerian" panose="04020705040A02060702" pitchFamily="82" charset="0"/>
              </a:rPr>
              <a:t>I</a:t>
            </a:r>
            <a:r>
              <a:rPr sz="3200" b="1" spc="-35" dirty="0">
                <a:solidFill>
                  <a:schemeClr val="bg1"/>
                </a:solidFill>
                <a:latin typeface="Algerian" panose="04020705040A02060702" pitchFamily="82" charset="0"/>
              </a:rPr>
              <a:t>T</a:t>
            </a:r>
            <a:r>
              <a:rPr sz="3200" b="1" dirty="0">
                <a:solidFill>
                  <a:schemeClr val="bg1"/>
                </a:solidFill>
                <a:latin typeface="Algerian" panose="04020705040A02060702" pitchFamily="82" charset="0"/>
              </a:rPr>
              <a:t>S</a:t>
            </a:r>
            <a:r>
              <a:rPr sz="3200" b="1" spc="60" dirty="0">
                <a:solidFill>
                  <a:schemeClr val="bg1"/>
                </a:solidFill>
                <a:latin typeface="Algerian" panose="04020705040A02060702" pitchFamily="82" charset="0"/>
              </a:rPr>
              <a:t> </a:t>
            </a:r>
            <a:r>
              <a:rPr sz="3200" b="1" spc="-295" dirty="0">
                <a:solidFill>
                  <a:schemeClr val="bg1"/>
                </a:solidFill>
                <a:latin typeface="Algerian" panose="04020705040A02060702" pitchFamily="82" charset="0"/>
              </a:rPr>
              <a:t>V</a:t>
            </a:r>
            <a:r>
              <a:rPr sz="3200" b="1" spc="-35" dirty="0">
                <a:solidFill>
                  <a:schemeClr val="bg1"/>
                </a:solidFill>
                <a:latin typeface="Algerian" panose="04020705040A02060702" pitchFamily="82" charset="0"/>
              </a:rPr>
              <a:t>A</a:t>
            </a:r>
            <a:r>
              <a:rPr sz="3200" b="1" spc="25" dirty="0">
                <a:solidFill>
                  <a:schemeClr val="bg1"/>
                </a:solidFill>
                <a:latin typeface="Algerian" panose="04020705040A02060702" pitchFamily="82" charset="0"/>
              </a:rPr>
              <a:t>LU</a:t>
            </a:r>
            <a:r>
              <a:rPr sz="3200" b="1" dirty="0">
                <a:solidFill>
                  <a:schemeClr val="bg1"/>
                </a:solidFill>
                <a:latin typeface="Algerian" panose="04020705040A02060702" pitchFamily="82" charset="0"/>
              </a:rPr>
              <a:t>E</a:t>
            </a:r>
            <a:r>
              <a:rPr sz="3200" b="1" spc="-65" dirty="0">
                <a:solidFill>
                  <a:schemeClr val="bg1"/>
                </a:solidFill>
                <a:latin typeface="Algerian" panose="04020705040A02060702" pitchFamily="82" charset="0"/>
              </a:rPr>
              <a:t> </a:t>
            </a:r>
            <a:r>
              <a:rPr sz="3200" b="1" spc="-15" dirty="0">
                <a:solidFill>
                  <a:schemeClr val="bg1"/>
                </a:solidFill>
                <a:latin typeface="Algerian" panose="04020705040A02060702" pitchFamily="82" charset="0"/>
              </a:rPr>
              <a:t>P</a:t>
            </a:r>
            <a:r>
              <a:rPr sz="3200" b="1" spc="-30" dirty="0">
                <a:solidFill>
                  <a:schemeClr val="bg1"/>
                </a:solidFill>
                <a:latin typeface="Algerian" panose="04020705040A02060702" pitchFamily="82" charset="0"/>
              </a:rPr>
              <a:t>R</a:t>
            </a:r>
            <a:r>
              <a:rPr sz="3200" b="1" spc="10" dirty="0">
                <a:solidFill>
                  <a:schemeClr val="bg1"/>
                </a:solidFill>
                <a:latin typeface="Algerian" panose="04020705040A02060702" pitchFamily="82" charset="0"/>
              </a:rPr>
              <a:t>O</a:t>
            </a:r>
            <a:r>
              <a:rPr sz="3200" b="1" spc="-15" dirty="0">
                <a:solidFill>
                  <a:schemeClr val="bg1"/>
                </a:solidFill>
                <a:latin typeface="Algerian" panose="04020705040A02060702" pitchFamily="82" charset="0"/>
              </a:rPr>
              <a:t>P</a:t>
            </a:r>
            <a:r>
              <a:rPr sz="3200" b="1" spc="10" dirty="0">
                <a:solidFill>
                  <a:schemeClr val="bg1"/>
                </a:solidFill>
                <a:latin typeface="Algerian" panose="04020705040A02060702" pitchFamily="82" charset="0"/>
              </a:rPr>
              <a:t>O</a:t>
            </a:r>
            <a:r>
              <a:rPr sz="3200" b="1" spc="25" dirty="0">
                <a:solidFill>
                  <a:schemeClr val="bg1"/>
                </a:solidFill>
                <a:latin typeface="Algerian" panose="04020705040A02060702" pitchFamily="82" charset="0"/>
              </a:rPr>
              <a:t>S</a:t>
            </a:r>
            <a:r>
              <a:rPr sz="3200" b="1" spc="-30" dirty="0">
                <a:solidFill>
                  <a:schemeClr val="bg1"/>
                </a:solidFill>
                <a:latin typeface="Algerian" panose="04020705040A02060702" pitchFamily="82" charset="0"/>
              </a:rPr>
              <a:t>I</a:t>
            </a:r>
            <a:r>
              <a:rPr sz="3200" b="1" spc="-35" dirty="0">
                <a:solidFill>
                  <a:schemeClr val="bg1"/>
                </a:solidFill>
                <a:latin typeface="Algerian" panose="04020705040A02060702" pitchFamily="82" charset="0"/>
              </a:rPr>
              <a:t>T</a:t>
            </a:r>
            <a:r>
              <a:rPr sz="3200" b="1" spc="-30" dirty="0">
                <a:solidFill>
                  <a:schemeClr val="bg1"/>
                </a:solidFill>
                <a:latin typeface="Algerian" panose="04020705040A02060702" pitchFamily="82" charset="0"/>
              </a:rPr>
              <a:t>I</a:t>
            </a:r>
            <a:r>
              <a:rPr sz="3200" b="1" spc="10" dirty="0">
                <a:solidFill>
                  <a:schemeClr val="bg1"/>
                </a:solidFill>
                <a:latin typeface="Algerian" panose="04020705040A02060702" pitchFamily="82" charset="0"/>
              </a:rPr>
              <a:t>O</a:t>
            </a:r>
            <a:r>
              <a:rPr sz="3200" b="1" dirty="0">
                <a:solidFill>
                  <a:schemeClr val="bg1"/>
                </a:solidFill>
                <a:latin typeface="Algerian" panose="04020705040A02060702" pitchFamily="82" charset="0"/>
              </a:rPr>
              <a:t>N</a:t>
            </a:r>
            <a:r>
              <a:rPr lang="en-IN" sz="3200" b="1" dirty="0">
                <a:solidFill>
                  <a:schemeClr val="bg1"/>
                </a:solidFill>
                <a:latin typeface="Algerian" panose="04020705040A02060702" pitchFamily="82" charset="0"/>
              </a:rPr>
              <a:t>:</a:t>
            </a:r>
            <a:endParaRPr sz="3200" b="1" dirty="0">
              <a:solidFill>
                <a:schemeClr val="bg1"/>
              </a:solidFill>
              <a:latin typeface="Algerian" panose="04020705040A02060702" pitchFamily="82"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C583E327-5AF4-CF73-772F-DDE36E3D1DE9}"/>
              </a:ext>
            </a:extLst>
          </p:cNvPr>
          <p:cNvSpPr txBox="1"/>
          <p:nvPr/>
        </p:nvSpPr>
        <p:spPr>
          <a:xfrm>
            <a:off x="3124200" y="1695450"/>
            <a:ext cx="7010400" cy="156966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Formula: 1.IFS (SALARY LEVEL)</a:t>
            </a:r>
          </a:p>
          <a:p>
            <a:r>
              <a:rPr lang="en-IN" sz="2400" dirty="0">
                <a:latin typeface="Times New Roman" panose="02020603050405020304" pitchFamily="18" charset="0"/>
                <a:cs typeface="Times New Roman" panose="02020603050405020304" pitchFamily="18" charset="0"/>
              </a:rPr>
              <a:t>                2.IF (FTE LEVEL)</a:t>
            </a:r>
          </a:p>
          <a:p>
            <a:r>
              <a:rPr lang="en-IN" sz="2400" dirty="0">
                <a:latin typeface="Times New Roman" panose="02020603050405020304" pitchFamily="18" charset="0"/>
                <a:cs typeface="Times New Roman" panose="02020603050405020304" pitchFamily="18" charset="0"/>
              </a:rPr>
              <a:t>PIVOT: SUMMARY OF THE SELECTED DATA</a:t>
            </a:r>
          </a:p>
          <a:p>
            <a:r>
              <a:rPr lang="en-IN" sz="2400" dirty="0">
                <a:latin typeface="Times New Roman" panose="02020603050405020304" pitchFamily="18" charset="0"/>
                <a:cs typeface="Times New Roman" panose="02020603050405020304" pitchFamily="18" charset="0"/>
              </a:rPr>
              <a:t>GRAPH: DATA VISUALISATION</a:t>
            </a:r>
          </a:p>
        </p:txBody>
      </p:sp>
      <p:sp>
        <p:nvSpPr>
          <p:cNvPr id="10" name="TextBox 9">
            <a:extLst>
              <a:ext uri="{FF2B5EF4-FFF2-40B4-BE49-F238E27FC236}">
                <a16:creationId xmlns:a16="http://schemas.microsoft.com/office/drawing/2014/main" id="{E9AA94AE-7A96-E619-517E-9845C7034EC9}"/>
              </a:ext>
            </a:extLst>
          </p:cNvPr>
          <p:cNvSpPr txBox="1"/>
          <p:nvPr/>
        </p:nvSpPr>
        <p:spPr>
          <a:xfrm>
            <a:off x="8153400" y="2895600"/>
            <a:ext cx="184731" cy="369332"/>
          </a:xfrm>
          <a:prstGeom prst="rect">
            <a:avLst/>
          </a:prstGeom>
          <a:noFill/>
        </p:spPr>
        <p:txBody>
          <a:bodyPr wrap="non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457200" y="304801"/>
            <a:ext cx="8229600" cy="838200"/>
          </a:xfrm>
        </p:spPr>
        <p:txBody>
          <a:bodyPr/>
          <a:lstStyle/>
          <a:p>
            <a:r>
              <a:rPr lang="en-IN" dirty="0">
                <a:solidFill>
                  <a:schemeClr val="bg1"/>
                </a:solidFill>
                <a:latin typeface="Algerian" panose="04020705040A02060702" pitchFamily="82" charset="0"/>
              </a:rPr>
              <a:t>DATASET DESCRIPTION:</a:t>
            </a:r>
          </a:p>
        </p:txBody>
      </p:sp>
      <p:sp>
        <p:nvSpPr>
          <p:cNvPr id="3" name="TextBox 2">
            <a:extLst>
              <a:ext uri="{FF2B5EF4-FFF2-40B4-BE49-F238E27FC236}">
                <a16:creationId xmlns:a16="http://schemas.microsoft.com/office/drawing/2014/main" id="{86F199C1-8D30-162C-607A-2824FAAD636F}"/>
              </a:ext>
            </a:extLst>
          </p:cNvPr>
          <p:cNvSpPr txBox="1"/>
          <p:nvPr/>
        </p:nvSpPr>
        <p:spPr>
          <a:xfrm>
            <a:off x="457200" y="1295400"/>
            <a:ext cx="11353800" cy="341632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Employee dataset – source from IBM platform.</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There are total of 9 features ( employee ID, Name, Gender, Department, Salary, Start date, FTE, Employee type, Work location).</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The data for this project is taken by the features of 4</a:t>
            </a:r>
          </a:p>
          <a:p>
            <a:r>
              <a:rPr lang="en-IN" sz="2400" dirty="0">
                <a:latin typeface="Times New Roman" panose="02020603050405020304" pitchFamily="18" charset="0"/>
                <a:cs typeface="Times New Roman" panose="02020603050405020304" pitchFamily="18" charset="0"/>
              </a:rPr>
              <a:t>           1. Name </a:t>
            </a:r>
          </a:p>
          <a:p>
            <a:r>
              <a:rPr lang="en-IN" sz="2400" dirty="0">
                <a:latin typeface="Times New Roman" panose="02020603050405020304" pitchFamily="18" charset="0"/>
                <a:cs typeface="Times New Roman" panose="02020603050405020304" pitchFamily="18" charset="0"/>
              </a:rPr>
              <a:t>           2. Gender- Male or Female</a:t>
            </a:r>
          </a:p>
          <a:p>
            <a:r>
              <a:rPr lang="en-IN" sz="2400" dirty="0">
                <a:latin typeface="Times New Roman" panose="02020603050405020304" pitchFamily="18" charset="0"/>
                <a:cs typeface="Times New Roman" panose="02020603050405020304" pitchFamily="18" charset="0"/>
              </a:rPr>
              <a:t>           3. Salary level – Salary (converted numerical into text form as Very high, High, Average, Low)</a:t>
            </a:r>
          </a:p>
          <a:p>
            <a:r>
              <a:rPr lang="en-IN" sz="2400" dirty="0">
                <a:latin typeface="Times New Roman" panose="02020603050405020304" pitchFamily="18" charset="0"/>
                <a:cs typeface="Times New Roman" panose="02020603050405020304" pitchFamily="18" charset="0"/>
              </a:rPr>
              <a:t>           4. FTE level – FTE (converted numerical into text form as Full time, Partial time)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bg1"/>
                </a:solidFill>
                <a:latin typeface="Algerian" panose="04020705040A02060702" pitchFamily="82" charset="0"/>
              </a:rPr>
              <a:t>THE</a:t>
            </a:r>
            <a:r>
              <a:rPr sz="4250" spc="20" dirty="0">
                <a:solidFill>
                  <a:schemeClr val="bg1"/>
                </a:solidFill>
                <a:latin typeface="Algerian" panose="04020705040A02060702" pitchFamily="82" charset="0"/>
              </a:rPr>
              <a:t> </a:t>
            </a:r>
            <a:r>
              <a:rPr lang="en-US" sz="4250" spc="20" dirty="0">
                <a:solidFill>
                  <a:schemeClr val="bg1"/>
                </a:solidFill>
                <a:latin typeface="Algerian" panose="04020705040A02060702" pitchFamily="82" charset="0"/>
              </a:rPr>
              <a:t>"</a:t>
            </a:r>
            <a:r>
              <a:rPr sz="4250" spc="10" dirty="0">
                <a:solidFill>
                  <a:schemeClr val="bg1"/>
                </a:solidFill>
                <a:latin typeface="Algerian" panose="04020705040A02060702" pitchFamily="82" charset="0"/>
              </a:rPr>
              <a:t>WOW</a:t>
            </a:r>
            <a:r>
              <a:rPr lang="en-US" sz="4250" spc="10" dirty="0">
                <a:solidFill>
                  <a:schemeClr val="bg1"/>
                </a:solidFill>
                <a:latin typeface="Algerian" panose="04020705040A02060702" pitchFamily="82" charset="0"/>
              </a:rPr>
              <a:t>"</a:t>
            </a:r>
            <a:r>
              <a:rPr sz="4250" spc="85" dirty="0">
                <a:solidFill>
                  <a:schemeClr val="bg1"/>
                </a:solidFill>
                <a:latin typeface="Algerian" panose="04020705040A02060702" pitchFamily="82" charset="0"/>
              </a:rPr>
              <a:t> </a:t>
            </a:r>
            <a:r>
              <a:rPr sz="4250" spc="10" dirty="0">
                <a:solidFill>
                  <a:schemeClr val="bg1"/>
                </a:solidFill>
                <a:latin typeface="Algerian" panose="04020705040A02060702" pitchFamily="82" charset="0"/>
              </a:rPr>
              <a:t>IN</a:t>
            </a:r>
            <a:r>
              <a:rPr sz="4250" spc="-5" dirty="0">
                <a:solidFill>
                  <a:schemeClr val="bg1"/>
                </a:solidFill>
                <a:latin typeface="Algerian" panose="04020705040A02060702" pitchFamily="82" charset="0"/>
              </a:rPr>
              <a:t> </a:t>
            </a:r>
            <a:r>
              <a:rPr sz="4250" spc="15" dirty="0">
                <a:solidFill>
                  <a:schemeClr val="bg1"/>
                </a:solidFill>
                <a:latin typeface="Algerian" panose="04020705040A02060702" pitchFamily="82" charset="0"/>
              </a:rPr>
              <a:t>OUR</a:t>
            </a:r>
            <a:r>
              <a:rPr sz="4250" spc="-10" dirty="0">
                <a:solidFill>
                  <a:schemeClr val="bg1"/>
                </a:solidFill>
                <a:latin typeface="Algerian" panose="04020705040A02060702" pitchFamily="82" charset="0"/>
              </a:rPr>
              <a:t> </a:t>
            </a:r>
            <a:r>
              <a:rPr sz="4250" spc="20" dirty="0">
                <a:solidFill>
                  <a:schemeClr val="bg1"/>
                </a:solidFill>
                <a:latin typeface="Algerian" panose="04020705040A02060702" pitchFamily="82" charset="0"/>
              </a:rPr>
              <a:t>SOLUTION</a:t>
            </a:r>
            <a:r>
              <a:rPr lang="en-IN" sz="4250" spc="20" dirty="0">
                <a:solidFill>
                  <a:schemeClr val="bg1"/>
                </a:solidFill>
                <a:latin typeface="Algerian" panose="04020705040A02060702" pitchFamily="82" charset="0"/>
              </a:rPr>
              <a:t>:</a:t>
            </a:r>
            <a:endParaRPr sz="4250" dirty="0">
              <a:solidFill>
                <a:schemeClr val="bg1"/>
              </a:solidFill>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2324189-75C0-267C-8773-4238AC523E58}"/>
              </a:ext>
            </a:extLst>
          </p:cNvPr>
          <p:cNvSpPr txBox="1"/>
          <p:nvPr/>
        </p:nvSpPr>
        <p:spPr>
          <a:xfrm>
            <a:off x="1600200" y="1325634"/>
            <a:ext cx="8534018" cy="1015663"/>
          </a:xfrm>
          <a:prstGeom prst="rect">
            <a:avLst/>
          </a:prstGeom>
          <a:noFill/>
        </p:spPr>
        <p:txBody>
          <a:bodyPr wrap="square" rtlCol="0">
            <a:spAutoFit/>
          </a:bodyPr>
          <a:lstStyle/>
          <a:p>
            <a:pPr marL="285750" indent="-285750">
              <a:buFont typeface="Wingdings" panose="05000000000000000000" pitchFamily="2" charset="2"/>
              <a:buChar char="Ø"/>
            </a:pPr>
            <a:r>
              <a:rPr lang="en-US" dirty="0"/>
              <a:t> </a:t>
            </a:r>
            <a:r>
              <a:rPr lang="en-US" sz="2000" dirty="0">
                <a:latin typeface="Times New Roman" panose="02020603050405020304" pitchFamily="18" charset="0"/>
                <a:cs typeface="Times New Roman" panose="02020603050405020304" pitchFamily="18" charset="0"/>
              </a:rPr>
              <a:t>SALARY LEVEL=IFS(E2&gt;=100000,"VERY HIGH",E2&gt;=60000,"HIGH",E2&gt;=50000,"AVERAGE",TRUE,"LOW")</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FTE LEVEL: =IF(G2=1,"FULL TIME","PARTIAL TIME")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500</TotalTime>
  <Words>911</Words>
  <Application>Microsoft Office PowerPoint</Application>
  <PresentationFormat>Widescreen</PresentationFormat>
  <Paragraphs>94</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Calibri</vt:lpstr>
      <vt:lpstr>Century Gothic</vt:lpstr>
      <vt:lpstr>Roboto</vt:lpstr>
      <vt:lpstr>Times New Roman</vt:lpstr>
      <vt:lpstr>Trebuchet MS</vt:lpstr>
      <vt:lpstr>Wingdings</vt:lpstr>
      <vt:lpstr>Wingdings 3</vt:lpstr>
      <vt:lpstr>Slice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Madhupriya P</cp:lastModifiedBy>
  <cp:revision>17</cp:revision>
  <dcterms:created xsi:type="dcterms:W3CDTF">2024-03-29T15:07:22Z</dcterms:created>
  <dcterms:modified xsi:type="dcterms:W3CDTF">2024-08-29T05:45:07Z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