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7" r:id="rId3"/>
    <p:sldId id="259" r:id="rId4"/>
    <p:sldId id="258" r:id="rId5"/>
    <p:sldId id="268" r:id="rId6"/>
    <p:sldId id="269" r:id="rId7"/>
    <p:sldId id="262" r:id="rId8"/>
    <p:sldId id="263" r:id="rId9"/>
    <p:sldId id="266" r:id="rId10"/>
    <p:sldId id="264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9392B-D428-455B-B9BA-6FA1C366A6AB}" v="294" dt="2021-11-28T04:19:50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55A7A-9846-470A-99D6-9180FA722EE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DCBA9-CCFB-443F-BF30-149B264A9C4A}">
      <dgm:prSet/>
      <dgm:spPr/>
      <dgm:t>
        <a:bodyPr/>
        <a:lstStyle/>
        <a:p>
          <a:r>
            <a:rPr lang="en-US" dirty="0"/>
            <a:t>Panel Data</a:t>
          </a:r>
        </a:p>
      </dgm:t>
    </dgm:pt>
    <dgm:pt modelId="{52F75AA7-FABD-4884-A8A4-7E36A3233FB6}" type="parTrans" cxnId="{6B30EDD5-D9A9-45DA-902C-198AA2308495}">
      <dgm:prSet/>
      <dgm:spPr/>
      <dgm:t>
        <a:bodyPr/>
        <a:lstStyle/>
        <a:p>
          <a:endParaRPr lang="en-US"/>
        </a:p>
      </dgm:t>
    </dgm:pt>
    <dgm:pt modelId="{86CD6C58-4BB7-4680-9110-1C42D068A7B8}" type="sibTrans" cxnId="{6B30EDD5-D9A9-45DA-902C-198AA2308495}">
      <dgm:prSet/>
      <dgm:spPr/>
      <dgm:t>
        <a:bodyPr/>
        <a:lstStyle/>
        <a:p>
          <a:endParaRPr lang="en-US"/>
        </a:p>
      </dgm:t>
    </dgm:pt>
    <dgm:pt modelId="{1A3522C7-20BB-4A22-8B3B-485F269FD439}">
      <dgm:prSet/>
      <dgm:spPr/>
      <dgm:t>
        <a:bodyPr/>
        <a:lstStyle/>
        <a:p>
          <a:r>
            <a:rPr lang="en-US" dirty="0"/>
            <a:t>Controls</a:t>
          </a:r>
        </a:p>
      </dgm:t>
    </dgm:pt>
    <dgm:pt modelId="{C37ED989-C83A-4D08-9CEC-43FC87FEE3CB}" type="parTrans" cxnId="{B5126389-3BFC-4F0C-869F-31287AFF12CB}">
      <dgm:prSet/>
      <dgm:spPr/>
      <dgm:t>
        <a:bodyPr/>
        <a:lstStyle/>
        <a:p>
          <a:endParaRPr lang="en-US"/>
        </a:p>
      </dgm:t>
    </dgm:pt>
    <dgm:pt modelId="{3AEF6399-2C26-4542-91CA-465D0FB5D1BA}" type="sibTrans" cxnId="{B5126389-3BFC-4F0C-869F-31287AFF12CB}">
      <dgm:prSet/>
      <dgm:spPr/>
      <dgm:t>
        <a:bodyPr/>
        <a:lstStyle/>
        <a:p>
          <a:endParaRPr lang="en-US"/>
        </a:p>
      </dgm:t>
    </dgm:pt>
    <dgm:pt modelId="{CD8E4FDB-F785-4253-9739-51CD94A30AF7}">
      <dgm:prSet/>
      <dgm:spPr/>
      <dgm:t>
        <a:bodyPr/>
        <a:lstStyle/>
        <a:p>
          <a:pPr rtl="0"/>
          <a:r>
            <a:rPr lang="en-US" dirty="0"/>
            <a:t>Fixed Effect Model</a:t>
          </a:r>
        </a:p>
      </dgm:t>
    </dgm:pt>
    <dgm:pt modelId="{A4C84EC7-C530-4C08-90C1-AAAF6F706D5D}" type="parTrans" cxnId="{558C4757-B716-4157-90AE-A2BAC35D38B5}">
      <dgm:prSet/>
      <dgm:spPr/>
      <dgm:t>
        <a:bodyPr/>
        <a:lstStyle/>
        <a:p>
          <a:endParaRPr lang="en-US"/>
        </a:p>
      </dgm:t>
    </dgm:pt>
    <dgm:pt modelId="{E484BD50-DCA1-43D0-BF87-FE4A4225AB77}" type="sibTrans" cxnId="{558C4757-B716-4157-90AE-A2BAC35D38B5}">
      <dgm:prSet/>
      <dgm:spPr/>
      <dgm:t>
        <a:bodyPr/>
        <a:lstStyle/>
        <a:p>
          <a:endParaRPr lang="en-US"/>
        </a:p>
      </dgm:t>
    </dgm:pt>
    <dgm:pt modelId="{2D5A6107-C930-473A-B913-42D4859D5318}">
      <dgm:prSet/>
      <dgm:spPr/>
      <dgm:t>
        <a:bodyPr/>
        <a:lstStyle/>
        <a:p>
          <a:r>
            <a:rPr lang="en-US" dirty="0"/>
            <a:t>Bias</a:t>
          </a:r>
        </a:p>
      </dgm:t>
    </dgm:pt>
    <dgm:pt modelId="{D68E67D7-D8C5-46D8-B5ED-2551F8EB406A}" type="parTrans" cxnId="{92846CE7-BDEA-400B-9AA8-EE7997CD26DB}">
      <dgm:prSet/>
      <dgm:spPr/>
      <dgm:t>
        <a:bodyPr/>
        <a:lstStyle/>
        <a:p>
          <a:endParaRPr lang="en-US"/>
        </a:p>
      </dgm:t>
    </dgm:pt>
    <dgm:pt modelId="{E0B0F1F5-8F99-40B9-A667-BFB1B07AA87E}" type="sibTrans" cxnId="{92846CE7-BDEA-400B-9AA8-EE7997CD26DB}">
      <dgm:prSet/>
      <dgm:spPr/>
      <dgm:t>
        <a:bodyPr/>
        <a:lstStyle/>
        <a:p>
          <a:endParaRPr lang="en-US"/>
        </a:p>
      </dgm:t>
    </dgm:pt>
    <dgm:pt modelId="{3BE947CA-8552-4C29-9914-AA5557893FC2}" type="pres">
      <dgm:prSet presAssocID="{B4555A7A-9846-470A-99D6-9180FA722EE3}" presName="diagram" presStyleCnt="0">
        <dgm:presLayoutVars>
          <dgm:dir/>
          <dgm:resizeHandles val="exact"/>
        </dgm:presLayoutVars>
      </dgm:prSet>
      <dgm:spPr/>
    </dgm:pt>
    <dgm:pt modelId="{926DD7FB-FFE5-4A9F-84C3-43028F0E6A16}" type="pres">
      <dgm:prSet presAssocID="{321DCBA9-CCFB-443F-BF30-149B264A9C4A}" presName="node" presStyleLbl="node1" presStyleIdx="0" presStyleCnt="4" custLinFactNeighborX="-27919" custLinFactNeighborY="4289">
        <dgm:presLayoutVars>
          <dgm:bulletEnabled val="1"/>
        </dgm:presLayoutVars>
      </dgm:prSet>
      <dgm:spPr/>
    </dgm:pt>
    <dgm:pt modelId="{D6815424-18E8-4B61-8FB1-65FF27C315BE}" type="pres">
      <dgm:prSet presAssocID="{86CD6C58-4BB7-4680-9110-1C42D068A7B8}" presName="sibTrans" presStyleCnt="0"/>
      <dgm:spPr/>
    </dgm:pt>
    <dgm:pt modelId="{5EAE49ED-6675-447E-8783-6CF2322B6997}" type="pres">
      <dgm:prSet presAssocID="{1A3522C7-20BB-4A22-8B3B-485F269FD439}" presName="node" presStyleLbl="node1" presStyleIdx="1" presStyleCnt="4" custLinFactNeighborX="16593" custLinFactNeighborY="4366">
        <dgm:presLayoutVars>
          <dgm:bulletEnabled val="1"/>
        </dgm:presLayoutVars>
      </dgm:prSet>
      <dgm:spPr/>
    </dgm:pt>
    <dgm:pt modelId="{76AD3FAA-6DBC-4330-8670-CE44DBAF3EB1}" type="pres">
      <dgm:prSet presAssocID="{3AEF6399-2C26-4542-91CA-465D0FB5D1BA}" presName="sibTrans" presStyleCnt="0"/>
      <dgm:spPr/>
    </dgm:pt>
    <dgm:pt modelId="{B6D7ABE5-BDB1-409A-B90F-B050836307C4}" type="pres">
      <dgm:prSet presAssocID="{CD8E4FDB-F785-4253-9739-51CD94A30AF7}" presName="node" presStyleLbl="node1" presStyleIdx="2" presStyleCnt="4" custLinFactNeighborX="-27775" custLinFactNeighborY="-2833">
        <dgm:presLayoutVars>
          <dgm:bulletEnabled val="1"/>
        </dgm:presLayoutVars>
      </dgm:prSet>
      <dgm:spPr/>
    </dgm:pt>
    <dgm:pt modelId="{310F8ED9-08A3-418D-8BA3-39F89FD834FB}" type="pres">
      <dgm:prSet presAssocID="{E484BD50-DCA1-43D0-BF87-FE4A4225AB77}" presName="sibTrans" presStyleCnt="0"/>
      <dgm:spPr/>
    </dgm:pt>
    <dgm:pt modelId="{1CED6049-77F3-457E-8310-D0D225741F91}" type="pres">
      <dgm:prSet presAssocID="{2D5A6107-C930-473A-B913-42D4859D5318}" presName="node" presStyleLbl="node1" presStyleIdx="3" presStyleCnt="4" custLinFactNeighborX="19212" custLinFactNeighborY="-2911">
        <dgm:presLayoutVars>
          <dgm:bulletEnabled val="1"/>
        </dgm:presLayoutVars>
      </dgm:prSet>
      <dgm:spPr/>
    </dgm:pt>
  </dgm:ptLst>
  <dgm:cxnLst>
    <dgm:cxn modelId="{A0888807-E931-4A1F-AD2D-4FD39F3E7B3B}" type="presOf" srcId="{CD8E4FDB-F785-4253-9739-51CD94A30AF7}" destId="{B6D7ABE5-BDB1-409A-B90F-B050836307C4}" srcOrd="0" destOrd="0" presId="urn:microsoft.com/office/officeart/2005/8/layout/default"/>
    <dgm:cxn modelId="{921F8610-220F-4D0E-8F1A-EBDC2D1445F2}" type="presOf" srcId="{2D5A6107-C930-473A-B913-42D4859D5318}" destId="{1CED6049-77F3-457E-8310-D0D225741F91}" srcOrd="0" destOrd="0" presId="urn:microsoft.com/office/officeart/2005/8/layout/default"/>
    <dgm:cxn modelId="{678A2E3A-5F8C-41C8-9F04-7678B0B545A1}" type="presOf" srcId="{B4555A7A-9846-470A-99D6-9180FA722EE3}" destId="{3BE947CA-8552-4C29-9914-AA5557893FC2}" srcOrd="0" destOrd="0" presId="urn:microsoft.com/office/officeart/2005/8/layout/default"/>
    <dgm:cxn modelId="{558C4757-B716-4157-90AE-A2BAC35D38B5}" srcId="{B4555A7A-9846-470A-99D6-9180FA722EE3}" destId="{CD8E4FDB-F785-4253-9739-51CD94A30AF7}" srcOrd="2" destOrd="0" parTransId="{A4C84EC7-C530-4C08-90C1-AAAF6F706D5D}" sibTransId="{E484BD50-DCA1-43D0-BF87-FE4A4225AB77}"/>
    <dgm:cxn modelId="{B5126389-3BFC-4F0C-869F-31287AFF12CB}" srcId="{B4555A7A-9846-470A-99D6-9180FA722EE3}" destId="{1A3522C7-20BB-4A22-8B3B-485F269FD439}" srcOrd="1" destOrd="0" parTransId="{C37ED989-C83A-4D08-9CEC-43FC87FEE3CB}" sibTransId="{3AEF6399-2C26-4542-91CA-465D0FB5D1BA}"/>
    <dgm:cxn modelId="{39F8B5BD-8C1D-47F5-BDF6-8FC7DDEF7C53}" type="presOf" srcId="{321DCBA9-CCFB-443F-BF30-149B264A9C4A}" destId="{926DD7FB-FFE5-4A9F-84C3-43028F0E6A16}" srcOrd="0" destOrd="0" presId="urn:microsoft.com/office/officeart/2005/8/layout/default"/>
    <dgm:cxn modelId="{8A98BCC4-EEA7-472D-8390-6EA9E01C62CD}" type="presOf" srcId="{1A3522C7-20BB-4A22-8B3B-485F269FD439}" destId="{5EAE49ED-6675-447E-8783-6CF2322B6997}" srcOrd="0" destOrd="0" presId="urn:microsoft.com/office/officeart/2005/8/layout/default"/>
    <dgm:cxn modelId="{6B30EDD5-D9A9-45DA-902C-198AA2308495}" srcId="{B4555A7A-9846-470A-99D6-9180FA722EE3}" destId="{321DCBA9-CCFB-443F-BF30-149B264A9C4A}" srcOrd="0" destOrd="0" parTransId="{52F75AA7-FABD-4884-A8A4-7E36A3233FB6}" sibTransId="{86CD6C58-4BB7-4680-9110-1C42D068A7B8}"/>
    <dgm:cxn modelId="{92846CE7-BDEA-400B-9AA8-EE7997CD26DB}" srcId="{B4555A7A-9846-470A-99D6-9180FA722EE3}" destId="{2D5A6107-C930-473A-B913-42D4859D5318}" srcOrd="3" destOrd="0" parTransId="{D68E67D7-D8C5-46D8-B5ED-2551F8EB406A}" sibTransId="{E0B0F1F5-8F99-40B9-A667-BFB1B07AA87E}"/>
    <dgm:cxn modelId="{56217273-D077-4E17-AA2D-6896E12B3C51}" type="presParOf" srcId="{3BE947CA-8552-4C29-9914-AA5557893FC2}" destId="{926DD7FB-FFE5-4A9F-84C3-43028F0E6A16}" srcOrd="0" destOrd="0" presId="urn:microsoft.com/office/officeart/2005/8/layout/default"/>
    <dgm:cxn modelId="{F7C45B45-A77C-457A-B2F6-372DA4FDC43E}" type="presParOf" srcId="{3BE947CA-8552-4C29-9914-AA5557893FC2}" destId="{D6815424-18E8-4B61-8FB1-65FF27C315BE}" srcOrd="1" destOrd="0" presId="urn:microsoft.com/office/officeart/2005/8/layout/default"/>
    <dgm:cxn modelId="{AB785EF8-21C0-40BC-9DAE-52F58029A101}" type="presParOf" srcId="{3BE947CA-8552-4C29-9914-AA5557893FC2}" destId="{5EAE49ED-6675-447E-8783-6CF2322B6997}" srcOrd="2" destOrd="0" presId="urn:microsoft.com/office/officeart/2005/8/layout/default"/>
    <dgm:cxn modelId="{FE1C99AF-808B-446D-9BEF-29F91DE124C5}" type="presParOf" srcId="{3BE947CA-8552-4C29-9914-AA5557893FC2}" destId="{76AD3FAA-6DBC-4330-8670-CE44DBAF3EB1}" srcOrd="3" destOrd="0" presId="urn:microsoft.com/office/officeart/2005/8/layout/default"/>
    <dgm:cxn modelId="{4372E6A2-8E07-4318-8685-FC37821CD75D}" type="presParOf" srcId="{3BE947CA-8552-4C29-9914-AA5557893FC2}" destId="{B6D7ABE5-BDB1-409A-B90F-B050836307C4}" srcOrd="4" destOrd="0" presId="urn:microsoft.com/office/officeart/2005/8/layout/default"/>
    <dgm:cxn modelId="{55BD3CBB-5547-4E85-8A87-44C5DA31F002}" type="presParOf" srcId="{3BE947CA-8552-4C29-9914-AA5557893FC2}" destId="{310F8ED9-08A3-418D-8BA3-39F89FD834FB}" srcOrd="5" destOrd="0" presId="urn:microsoft.com/office/officeart/2005/8/layout/default"/>
    <dgm:cxn modelId="{DD1DE867-7650-43A4-A2BE-94FF1998DC8F}" type="presParOf" srcId="{3BE947CA-8552-4C29-9914-AA5557893FC2}" destId="{1CED6049-77F3-457E-8310-D0D225741F9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DD7FB-FFE5-4A9F-84C3-43028F0E6A16}">
      <dsp:nvSpPr>
        <dsp:cNvPr id="0" name=""/>
        <dsp:cNvSpPr/>
      </dsp:nvSpPr>
      <dsp:spPr>
        <a:xfrm>
          <a:off x="552201" y="83977"/>
          <a:ext cx="3205327" cy="19231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Panel Data</a:t>
          </a:r>
        </a:p>
      </dsp:txBody>
      <dsp:txXfrm>
        <a:off x="552201" y="83977"/>
        <a:ext cx="3205327" cy="1923196"/>
      </dsp:txXfrm>
    </dsp:sp>
    <dsp:sp modelId="{5EAE49ED-6675-447E-8783-6CF2322B6997}">
      <dsp:nvSpPr>
        <dsp:cNvPr id="0" name=""/>
        <dsp:cNvSpPr/>
      </dsp:nvSpPr>
      <dsp:spPr>
        <a:xfrm>
          <a:off x="5504817" y="85458"/>
          <a:ext cx="3205327" cy="19231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Controls</a:t>
          </a:r>
        </a:p>
      </dsp:txBody>
      <dsp:txXfrm>
        <a:off x="5504817" y="85458"/>
        <a:ext cx="3205327" cy="1923196"/>
      </dsp:txXfrm>
    </dsp:sp>
    <dsp:sp modelId="{B6D7ABE5-BDB1-409A-B90F-B050836307C4}">
      <dsp:nvSpPr>
        <dsp:cNvPr id="0" name=""/>
        <dsp:cNvSpPr/>
      </dsp:nvSpPr>
      <dsp:spPr>
        <a:xfrm>
          <a:off x="556817" y="2190737"/>
          <a:ext cx="3205327" cy="19231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Fixed Effect Model</a:t>
          </a:r>
        </a:p>
      </dsp:txBody>
      <dsp:txXfrm>
        <a:off x="556817" y="2190737"/>
        <a:ext cx="3205327" cy="1923196"/>
      </dsp:txXfrm>
    </dsp:sp>
    <dsp:sp modelId="{1CED6049-77F3-457E-8310-D0D225741F91}">
      <dsp:nvSpPr>
        <dsp:cNvPr id="0" name=""/>
        <dsp:cNvSpPr/>
      </dsp:nvSpPr>
      <dsp:spPr>
        <a:xfrm>
          <a:off x="5588765" y="2189237"/>
          <a:ext cx="3205327" cy="19231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Bias</a:t>
          </a:r>
        </a:p>
      </dsp:txBody>
      <dsp:txXfrm>
        <a:off x="5588765" y="2189237"/>
        <a:ext cx="3205327" cy="192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3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DA63-0B19-4F72-ADB7-B77B1804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518159"/>
            <a:ext cx="11064240" cy="138176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Effect of Vaccination and total tests on total cases on worldwide panel data using FE model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38CB-4F45-4D85-B59D-626E2F54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865" y="2020131"/>
            <a:ext cx="6239935" cy="367962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Presented by GROUP 2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NAGA MADHULATHA RAMABHOTLA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Leo montano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Newlin nishia rubin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Shruti Khanna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Chitranshi Narayan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Vagdevi Anantha Lakshmi Tanmaye Potturu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Jayesh rathore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Harpreet Dhaliwal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E2ABE7-8532-447B-9EB9-DA1F5CA4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EBEBEB"/>
                </a:solidFill>
              </a:rPr>
              <a:t>Adding interaction terms contd….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DB4B9-5F35-E248-8CB9-A08BCB1B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165" y="402164"/>
            <a:ext cx="8094835" cy="597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32BD-9CB6-445F-9CCF-FF3CC79D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5" y="2011633"/>
            <a:ext cx="3673830" cy="40081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interaction2 </a:t>
            </a:r>
            <a:r>
              <a:rPr lang="en-US">
                <a:solidFill>
                  <a:srgbClr val="FFFFFF"/>
                </a:solidFill>
              </a:rPr>
              <a:t>= people_vaccinatedperpopulation*population_density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5133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BCA-42FF-45FC-85C9-4DD485DC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B319-5404-4425-8A14-5FA57A8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08" y="2325757"/>
            <a:ext cx="5890591" cy="4519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per the fixed affect model-</a:t>
            </a:r>
          </a:p>
          <a:p>
            <a:r>
              <a:rPr lang="en-US" dirty="0"/>
              <a:t>The ratio of cases per population increased by 0.0066 from 2020 to 2021.</a:t>
            </a:r>
          </a:p>
          <a:p>
            <a:r>
              <a:rPr lang="en-US" dirty="0"/>
              <a:t>Increase in ratio total test per population by 0.5 increases total cases per population ratio by 0.00109.</a:t>
            </a:r>
          </a:p>
          <a:p>
            <a:r>
              <a:rPr lang="en-US" dirty="0"/>
              <a:t>Increase in ratio fully vaccinated per population by 0.5 increases total cases per population ratio by 0.0281.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FA8A1E-4881-4937-82D6-FC8647C1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3" y="2325757"/>
            <a:ext cx="4088842" cy="296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C3EAC7-9283-446B-9C1D-14B17C18F5F4}"/>
              </a:ext>
            </a:extLst>
          </p:cNvPr>
          <p:cNvSpPr/>
          <p:nvPr/>
        </p:nvSpPr>
        <p:spPr>
          <a:xfrm>
            <a:off x="4460482" y="3897029"/>
            <a:ext cx="497388" cy="17474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C944B-B1F2-4F6C-A106-8E450A9D2989}"/>
              </a:ext>
            </a:extLst>
          </p:cNvPr>
          <p:cNvSpPr/>
          <p:nvPr/>
        </p:nvSpPr>
        <p:spPr>
          <a:xfrm>
            <a:off x="4450897" y="4316033"/>
            <a:ext cx="516557" cy="17474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0.104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CEA5F-1020-443C-A37C-A4CAE0E60CF8}"/>
              </a:ext>
            </a:extLst>
          </p:cNvPr>
          <p:cNvSpPr/>
          <p:nvPr/>
        </p:nvSpPr>
        <p:spPr>
          <a:xfrm>
            <a:off x="4459984" y="4832324"/>
            <a:ext cx="516556" cy="17474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0.049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F25DB6-921D-4950-A0DA-C70C310E5CCF}"/>
              </a:ext>
            </a:extLst>
          </p:cNvPr>
          <p:cNvCxnSpPr>
            <a:cxnSpLocks/>
          </p:cNvCxnSpPr>
          <p:nvPr/>
        </p:nvCxnSpPr>
        <p:spPr>
          <a:xfrm flipV="1">
            <a:off x="3108364" y="4002650"/>
            <a:ext cx="1351620" cy="213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A8A95D-559B-432D-876D-9FC39AD8B378}"/>
              </a:ext>
            </a:extLst>
          </p:cNvPr>
          <p:cNvCxnSpPr>
            <a:cxnSpLocks/>
          </p:cNvCxnSpPr>
          <p:nvPr/>
        </p:nvCxnSpPr>
        <p:spPr>
          <a:xfrm>
            <a:off x="3108364" y="4321943"/>
            <a:ext cx="1332450" cy="87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AF1E8C8-DC76-4733-BF32-9CA3942E4696}"/>
              </a:ext>
            </a:extLst>
          </p:cNvPr>
          <p:cNvCxnSpPr>
            <a:cxnSpLocks/>
          </p:cNvCxnSpPr>
          <p:nvPr/>
        </p:nvCxnSpPr>
        <p:spPr>
          <a:xfrm>
            <a:off x="3127533" y="4531209"/>
            <a:ext cx="1332451" cy="386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BCA-42FF-45FC-85C9-4DD485DC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B319-5404-4425-8A14-5FA57A8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per the models with interaction terms-</a:t>
            </a:r>
          </a:p>
          <a:p>
            <a:r>
              <a:rPr lang="en-US" dirty="0"/>
              <a:t>The first interaction model with </a:t>
            </a:r>
            <a:r>
              <a:rPr lang="fr-FR" dirty="0" err="1">
                <a:solidFill>
                  <a:schemeClr val="tx1"/>
                </a:solidFill>
              </a:rPr>
              <a:t>total_testsperpopulation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population_density</a:t>
            </a:r>
            <a:r>
              <a:rPr lang="fr-FR" dirty="0">
                <a:solidFill>
                  <a:schemeClr val="tx1"/>
                </a:solidFill>
              </a:rPr>
              <a:t>, the interaction </a:t>
            </a:r>
            <a:r>
              <a:rPr lang="fr-FR" dirty="0" err="1">
                <a:solidFill>
                  <a:schemeClr val="tx1"/>
                </a:solidFill>
              </a:rPr>
              <a:t>term</a:t>
            </a:r>
            <a:r>
              <a:rPr lang="fr-FR" dirty="0">
                <a:solidFill>
                  <a:schemeClr val="tx1"/>
                </a:solidFill>
              </a:rPr>
              <a:t> has a P value of 0.019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makes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significant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</a:rPr>
              <a:t>The affect of total test per population on total cases per population </a:t>
            </a:r>
            <a:r>
              <a:rPr lang="fr-FR" dirty="0" err="1">
                <a:solidFill>
                  <a:schemeClr val="tx1"/>
                </a:solidFill>
              </a:rPr>
              <a:t>would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-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0.0024 + 0.0000012 </a:t>
            </a:r>
            <a:r>
              <a:rPr lang="fr-FR" dirty="0" err="1">
                <a:solidFill>
                  <a:schemeClr val="tx1"/>
                </a:solidFill>
              </a:rPr>
              <a:t>population_density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This </a:t>
            </a:r>
            <a:r>
              <a:rPr lang="fr-FR" dirty="0" err="1">
                <a:solidFill>
                  <a:schemeClr val="tx1"/>
                </a:solidFill>
              </a:rPr>
              <a:t>means</a:t>
            </a:r>
            <a:r>
              <a:rPr lang="fr-FR" dirty="0">
                <a:solidFill>
                  <a:schemeClr val="tx1"/>
                </a:solidFill>
              </a:rPr>
              <a:t> one unit </a:t>
            </a:r>
            <a:r>
              <a:rPr lang="fr-FR" dirty="0" err="1">
                <a:solidFill>
                  <a:schemeClr val="tx1"/>
                </a:solidFill>
              </a:rPr>
              <a:t>increase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total_testperpopulation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would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increase</a:t>
            </a:r>
            <a:r>
              <a:rPr lang="fr-FR" dirty="0">
                <a:solidFill>
                  <a:schemeClr val="tx1"/>
                </a:solidFill>
              </a:rPr>
              <a:t> total cases per </a:t>
            </a:r>
            <a:r>
              <a:rPr lang="fr-FR" dirty="0" err="1">
                <a:solidFill>
                  <a:schemeClr val="tx1"/>
                </a:solidFill>
              </a:rPr>
              <a:t>polutation</a:t>
            </a:r>
            <a:r>
              <a:rPr lang="fr-FR" dirty="0">
                <a:solidFill>
                  <a:schemeClr val="tx1"/>
                </a:solidFill>
              </a:rPr>
              <a:t> by 0.0024 + 1.2e</a:t>
            </a:r>
            <a:r>
              <a:rPr lang="fr-FR" baseline="30000" dirty="0">
                <a:solidFill>
                  <a:schemeClr val="tx1"/>
                </a:solidFill>
              </a:rPr>
              <a:t>-6   </a:t>
            </a:r>
            <a:r>
              <a:rPr lang="fr-FR" dirty="0">
                <a:solidFill>
                  <a:schemeClr val="tx1"/>
                </a:solidFill>
              </a:rPr>
              <a:t>x population </a:t>
            </a:r>
            <a:r>
              <a:rPr lang="fr-FR" dirty="0" err="1">
                <a:solidFill>
                  <a:schemeClr val="tx1"/>
                </a:solidFill>
              </a:rPr>
              <a:t>density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8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C7CB-2C56-45B6-9503-E94AD8AD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3" y="335902"/>
            <a:ext cx="10593355" cy="7557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03CC4-CD9E-4EA5-8BFB-BB6BEAF7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Panel data: A dataset in which the behavior of entities are observed across time which implies both cross-sectional and time series dimension</a:t>
            </a:r>
          </a:p>
          <a:p>
            <a:r>
              <a:rPr lang="en-US" dirty="0"/>
              <a:t>A balanced panel is a dataset in which each panel member (i.e., person) is observed every year</a:t>
            </a:r>
          </a:p>
          <a:p>
            <a:r>
              <a:rPr lang="en-US" dirty="0"/>
              <a:t>Drawbacks: data collection, micro-panels-nonresponse, macro-panels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2DC23-C23A-48F0-BEF3-1A182C86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950" y="2384267"/>
            <a:ext cx="2560996" cy="3102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Sample of Panel data used in project</a:t>
            </a: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6A612-456C-4A6A-99A6-23E7148B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439" y="846948"/>
            <a:ext cx="7765568" cy="51641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2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7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9FF233-5825-4E9A-A7CE-D1533958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3" y="65297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Analyzing Panel data</a:t>
            </a:r>
          </a:p>
        </p:txBody>
      </p:sp>
      <p:sp>
        <p:nvSpPr>
          <p:cNvPr id="100" name="Rectangle 8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9E5FA8C1-CE25-47E3-B932-C0B36481D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327091"/>
              </p:ext>
            </p:extLst>
          </p:nvPr>
        </p:nvGraphicFramePr>
        <p:xfrm>
          <a:off x="1286934" y="1576874"/>
          <a:ext cx="9625383" cy="416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7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3DA432-3C81-4431-8A31-955E2383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4FB4A2-EC54-4661-A106-40217CDE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76" y="2320135"/>
            <a:ext cx="7935167" cy="41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E6DF-A1EC-41DF-B675-27E8C2C4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Stata results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D9F4FF69-EE04-4406-A90A-FB388997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04" y="2296582"/>
            <a:ext cx="5890306" cy="38184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2 basic commands are used in running FE model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xtset</a:t>
            </a:r>
            <a:r>
              <a:rPr lang="en-US" sz="1800" dirty="0"/>
              <a:t> used to set Stata to handle panel data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xtreg</a:t>
            </a:r>
            <a:r>
              <a:rPr lang="en-US" sz="1800" dirty="0"/>
              <a:t> is used to run fixed effects model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b="1" dirty="0"/>
              <a:t>Note: </a:t>
            </a:r>
            <a:r>
              <a:rPr lang="en-US" sz="1200" dirty="0"/>
              <a:t>Robust is added in </a:t>
            </a:r>
            <a:r>
              <a:rPr lang="en-US" sz="1200" dirty="0" err="1"/>
              <a:t>xtreg</a:t>
            </a:r>
            <a:r>
              <a:rPr lang="en-US" sz="1200" dirty="0"/>
              <a:t> to control for heteroskedasticity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E5086E-90AC-4D2C-ACAD-42F5FE3D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10" y="3276599"/>
            <a:ext cx="5661090" cy="18681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6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662B-7898-47A7-BD2A-F92A56E8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 model results in </a:t>
            </a:r>
            <a:r>
              <a:rPr lang="en-US" dirty="0" err="1"/>
              <a:t>stata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0986D4-BC3B-49D1-82DB-6EB4781E0866}"/>
              </a:ext>
            </a:extLst>
          </p:cNvPr>
          <p:cNvSpPr/>
          <p:nvPr/>
        </p:nvSpPr>
        <p:spPr>
          <a:xfrm>
            <a:off x="599440" y="1818640"/>
            <a:ext cx="194056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The errors ui are correlated with the regressors in the fixed effects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F04971-65FF-4BA9-9943-05119DE5DB62}"/>
              </a:ext>
            </a:extLst>
          </p:cNvPr>
          <p:cNvSpPr/>
          <p:nvPr/>
        </p:nvSpPr>
        <p:spPr>
          <a:xfrm>
            <a:off x="497840" y="4328160"/>
            <a:ext cx="2194560" cy="847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59.7% of the variance is due to differences across panels.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651B85-77B6-44E7-BDB5-C2A2A7E6A301}"/>
              </a:ext>
            </a:extLst>
          </p:cNvPr>
          <p:cNvSpPr/>
          <p:nvPr/>
        </p:nvSpPr>
        <p:spPr>
          <a:xfrm>
            <a:off x="497840" y="3078480"/>
            <a:ext cx="2042160" cy="995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Coefficients of the regressors. Indicate how much Y changes when X increases by one unit.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03F550-BB80-4F90-8236-21A799C8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85" y="1965053"/>
            <a:ext cx="8437776" cy="41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7D9B3C-DC2C-4278-85E4-D1D885165001}"/>
              </a:ext>
            </a:extLst>
          </p:cNvPr>
          <p:cNvSpPr/>
          <p:nvPr/>
        </p:nvSpPr>
        <p:spPr>
          <a:xfrm>
            <a:off x="9610531" y="2936240"/>
            <a:ext cx="2202024" cy="121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this number is &lt; 0.05 then model is ok. This is a test (F) to see whether all the coefficients in the model are different than zero.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FC776C-0140-4288-A0AE-FEF3BA5379CF}"/>
              </a:ext>
            </a:extLst>
          </p:cNvPr>
          <p:cNvCxnSpPr>
            <a:cxnSpLocks/>
          </p:cNvCxnSpPr>
          <p:nvPr/>
        </p:nvCxnSpPr>
        <p:spPr>
          <a:xfrm flipV="1">
            <a:off x="7655981" y="3544181"/>
            <a:ext cx="1954550" cy="12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F410C8-0D24-468F-85D9-8574F7272B56}"/>
              </a:ext>
            </a:extLst>
          </p:cNvPr>
          <p:cNvCxnSpPr>
            <a:cxnSpLocks/>
          </p:cNvCxnSpPr>
          <p:nvPr/>
        </p:nvCxnSpPr>
        <p:spPr>
          <a:xfrm flipH="1" flipV="1">
            <a:off x="2540002" y="3706639"/>
            <a:ext cx="1350863" cy="105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013CD-10C1-4189-9CFC-C2A3FE301978}"/>
              </a:ext>
            </a:extLst>
          </p:cNvPr>
          <p:cNvCxnSpPr>
            <a:cxnSpLocks/>
          </p:cNvCxnSpPr>
          <p:nvPr/>
        </p:nvCxnSpPr>
        <p:spPr>
          <a:xfrm flipH="1" flipV="1">
            <a:off x="2379308" y="2677888"/>
            <a:ext cx="1119672" cy="90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D50587-E91B-426A-8F5F-5C4BE1463788}"/>
              </a:ext>
            </a:extLst>
          </p:cNvPr>
          <p:cNvCxnSpPr>
            <a:cxnSpLocks/>
          </p:cNvCxnSpPr>
          <p:nvPr/>
        </p:nvCxnSpPr>
        <p:spPr>
          <a:xfrm flipH="1" flipV="1">
            <a:off x="2692400" y="4751917"/>
            <a:ext cx="2209282" cy="99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3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CBEE-3BA7-44B7-8DFE-0E1B1208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Adding interaction terms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F6ED-8384-473B-95E2-92C88846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interaction1 = </a:t>
            </a:r>
            <a:r>
              <a:rPr lang="fr-FR" dirty="0" err="1">
                <a:solidFill>
                  <a:srgbClr val="FFFFFF"/>
                </a:solidFill>
              </a:rPr>
              <a:t>total_testsperpopulation</a:t>
            </a:r>
            <a:r>
              <a:rPr lang="fr-FR" dirty="0">
                <a:solidFill>
                  <a:srgbClr val="FFFFFF"/>
                </a:solidFill>
              </a:rPr>
              <a:t>*</a:t>
            </a:r>
            <a:r>
              <a:rPr lang="fr-FR" dirty="0" err="1">
                <a:solidFill>
                  <a:srgbClr val="FFFFFF"/>
                </a:solidFill>
              </a:rPr>
              <a:t>population_density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745A0D-5872-49EA-8CF4-5F9AF88B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1" y="847725"/>
            <a:ext cx="7691716" cy="49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8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3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AF4353A-9ECD-4B96-B888-EDE755D3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EBEBEB"/>
                </a:solidFill>
              </a:rPr>
              <a:t>Adding interaction terms contd….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2E00D1-7298-C441-A211-3BB77E4F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728001"/>
            <a:ext cx="8216705" cy="57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53DD-E629-464C-8803-A30F6B52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2120900"/>
            <a:ext cx="3562593" cy="1972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interaction = </a:t>
            </a:r>
            <a:r>
              <a:rPr lang="en-US" dirty="0" err="1">
                <a:solidFill>
                  <a:srgbClr val="FFFFFF"/>
                </a:solidFill>
              </a:rPr>
              <a:t>people_fully_vaccinatedperpopulation</a:t>
            </a:r>
            <a:r>
              <a:rPr lang="en-US" dirty="0">
                <a:solidFill>
                  <a:srgbClr val="FFFFFF"/>
                </a:solidFill>
              </a:rPr>
              <a:t>*</a:t>
            </a:r>
            <a:r>
              <a:rPr lang="en-US" dirty="0" err="1">
                <a:solidFill>
                  <a:srgbClr val="FFFFFF"/>
                </a:solidFill>
              </a:rPr>
              <a:t>population_density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7117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422</TotalTime>
  <Words>419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Effect of Vaccination and total tests on total cases on worldwide panel data using FE model</vt:lpstr>
      <vt:lpstr>Introduction</vt:lpstr>
      <vt:lpstr>Sample of Panel data used in project</vt:lpstr>
      <vt:lpstr>Analyzing Panel data</vt:lpstr>
      <vt:lpstr>Fixed Effects Model</vt:lpstr>
      <vt:lpstr>Stata results</vt:lpstr>
      <vt:lpstr>FE model results in stata</vt:lpstr>
      <vt:lpstr>Adding interaction terms</vt:lpstr>
      <vt:lpstr>Adding interaction terms contd….</vt:lpstr>
      <vt:lpstr>Adding interaction terms contd….</vt:lpstr>
      <vt:lpstr>Interpretation of results</vt:lpstr>
      <vt:lpstr>Interpretation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Vaccination and total tests on total cases on worldwide panel data corresponding to 2020 and 2021 using FE model</dc:title>
  <dc:creator>Ramabhotla Madhulatha</dc:creator>
  <cp:lastModifiedBy>Jayesh Rathore</cp:lastModifiedBy>
  <cp:revision>10</cp:revision>
  <dcterms:created xsi:type="dcterms:W3CDTF">2021-11-27T00:09:13Z</dcterms:created>
  <dcterms:modified xsi:type="dcterms:W3CDTF">2021-12-01T00:17:34Z</dcterms:modified>
</cp:coreProperties>
</file>