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28"/>
  </p:notesMasterIdLst>
  <p:sldIdLst>
    <p:sldId id="292" r:id="rId6"/>
    <p:sldId id="1282" r:id="rId7"/>
    <p:sldId id="1290" r:id="rId8"/>
    <p:sldId id="1291" r:id="rId9"/>
    <p:sldId id="1292" r:id="rId10"/>
    <p:sldId id="1300" r:id="rId11"/>
    <p:sldId id="1293" r:id="rId12"/>
    <p:sldId id="1301" r:id="rId13"/>
    <p:sldId id="1294" r:id="rId14"/>
    <p:sldId id="1302" r:id="rId15"/>
    <p:sldId id="1303" r:id="rId16"/>
    <p:sldId id="1304" r:id="rId17"/>
    <p:sldId id="1305" r:id="rId18"/>
    <p:sldId id="1306" r:id="rId19"/>
    <p:sldId id="1307" r:id="rId20"/>
    <p:sldId id="1308" r:id="rId21"/>
    <p:sldId id="1309" r:id="rId22"/>
    <p:sldId id="1310" r:id="rId23"/>
    <p:sldId id="1311" r:id="rId24"/>
    <p:sldId id="1312" r:id="rId25"/>
    <p:sldId id="1295" r:id="rId26"/>
    <p:sldId id="1250"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717D"/>
    <a:srgbClr val="223366"/>
    <a:srgbClr val="E8ECF8"/>
    <a:srgbClr val="C9D2ED"/>
    <a:srgbClr val="851910"/>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223"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01-04-2024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01-04-2024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01-04-2024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01-04-2024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01-04-2024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01-04-2024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585422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01-04-2024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01-04-2024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01-04-2024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01-04-2024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01-04-2024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01-04-2024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15"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03449" y="-122877"/>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a:solidFill>
                  <a:srgbClr val="161D23"/>
                </a:solidFill>
              </a:rPr>
              <a:t>Pathlavath Madhu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394277" cy="276999"/>
          </a:xfrm>
          <a:prstGeom prst="rect">
            <a:avLst/>
          </a:prstGeom>
          <a:noFill/>
        </p:spPr>
        <p:txBody>
          <a:bodyPr wrap="square" rtlCol="0" anchor="ctr">
            <a:spAutoFit/>
          </a:bodyPr>
          <a:lstStyle/>
          <a:p>
            <a:r>
              <a:rPr lang="en-US" sz="1200" dirty="0">
                <a:solidFill>
                  <a:srgbClr val="161D23"/>
                </a:solidFill>
              </a:rPr>
              <a:t>STU64c38fe7963391690537959</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6719" y="4638754"/>
            <a:ext cx="3008537" cy="461665"/>
          </a:xfrm>
          <a:prstGeom prst="rect">
            <a:avLst/>
          </a:prstGeom>
          <a:noFill/>
        </p:spPr>
        <p:txBody>
          <a:bodyPr wrap="square" rtlCol="0" anchor="ctr">
            <a:spAutoFit/>
          </a:bodyPr>
          <a:lstStyle/>
          <a:p>
            <a:r>
              <a:rPr lang="en-US" sz="1200" dirty="0">
                <a:solidFill>
                  <a:srgbClr val="161D23"/>
                </a:solidFill>
              </a:rPr>
              <a:t>Hyderabad Institute of Technology and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173F-0D32-29B5-114D-829D0ED7B85A}"/>
              </a:ext>
            </a:extLst>
          </p:cNvPr>
          <p:cNvSpPr>
            <a:spLocks noGrp="1"/>
          </p:cNvSpPr>
          <p:nvPr>
            <p:ph type="title"/>
          </p:nvPr>
        </p:nvSpPr>
        <p:spPr>
          <a:xfrm>
            <a:off x="542693" y="765717"/>
            <a:ext cx="7972657" cy="371707"/>
          </a:xfrm>
        </p:spPr>
        <p:txBody>
          <a:bodyPr/>
          <a:lstStyle/>
          <a:p>
            <a:r>
              <a:rPr lang="en-IN" sz="1400" b="1" dirty="0">
                <a:solidFill>
                  <a:srgbClr val="213163"/>
                </a:solidFill>
              </a:rPr>
              <a:t>Modelling &amp; Result</a:t>
            </a:r>
            <a:br>
              <a:rPr lang="en-IN" sz="1400" b="1" dirty="0">
                <a:solidFill>
                  <a:srgbClr val="213163"/>
                </a:solidFill>
              </a:rPr>
            </a:br>
            <a:endParaRPr lang="en-IN" dirty="0"/>
          </a:p>
        </p:txBody>
      </p:sp>
      <p:sp>
        <p:nvSpPr>
          <p:cNvPr id="3" name="Content Placeholder 2">
            <a:extLst>
              <a:ext uri="{FF2B5EF4-FFF2-40B4-BE49-F238E27FC236}">
                <a16:creationId xmlns:a16="http://schemas.microsoft.com/office/drawing/2014/main" id="{54501A63-6C66-175B-D95F-C75BA01BAC00}"/>
              </a:ext>
            </a:extLst>
          </p:cNvPr>
          <p:cNvSpPr>
            <a:spLocks noGrp="1"/>
          </p:cNvSpPr>
          <p:nvPr>
            <p:ph idx="1"/>
          </p:nvPr>
        </p:nvSpPr>
        <p:spPr>
          <a:xfrm>
            <a:off x="542693" y="1055648"/>
            <a:ext cx="7972657" cy="3709639"/>
          </a:xfrm>
        </p:spPr>
        <p:txBody>
          <a:bodyPr/>
          <a:lstStyle/>
          <a:p>
            <a:pPr algn="ctr"/>
            <a:r>
              <a:rPr lang="en-IN" b="1" dirty="0">
                <a:solidFill>
                  <a:srgbClr val="FF0000"/>
                </a:solidFill>
              </a:rPr>
              <a:t>Data Exploration</a:t>
            </a:r>
          </a:p>
          <a:p>
            <a:endParaRPr lang="en-IN" b="1" dirty="0">
              <a:solidFill>
                <a:srgbClr val="FF0000"/>
              </a:solidFill>
            </a:endParaRPr>
          </a:p>
          <a:p>
            <a:endParaRPr lang="en-IN" b="1" dirty="0">
              <a:solidFill>
                <a:srgbClr val="FF0000"/>
              </a:solidFill>
            </a:endParaRPr>
          </a:p>
        </p:txBody>
      </p:sp>
      <p:pic>
        <p:nvPicPr>
          <p:cNvPr id="5" name="Picture 4">
            <a:extLst>
              <a:ext uri="{FF2B5EF4-FFF2-40B4-BE49-F238E27FC236}">
                <a16:creationId xmlns:a16="http://schemas.microsoft.com/office/drawing/2014/main" id="{D894DF02-EF21-D16C-4426-F1F74EAF52DF}"/>
              </a:ext>
            </a:extLst>
          </p:cNvPr>
          <p:cNvPicPr>
            <a:picLocks noChangeAspect="1"/>
          </p:cNvPicPr>
          <p:nvPr/>
        </p:nvPicPr>
        <p:blipFill>
          <a:blip r:embed="rId2"/>
          <a:stretch>
            <a:fillRect/>
          </a:stretch>
        </p:blipFill>
        <p:spPr>
          <a:xfrm>
            <a:off x="542693" y="1355280"/>
            <a:ext cx="3256156" cy="3287466"/>
          </a:xfrm>
          <a:prstGeom prst="rect">
            <a:avLst/>
          </a:prstGeom>
        </p:spPr>
      </p:pic>
      <p:pic>
        <p:nvPicPr>
          <p:cNvPr id="7" name="Picture 6">
            <a:extLst>
              <a:ext uri="{FF2B5EF4-FFF2-40B4-BE49-F238E27FC236}">
                <a16:creationId xmlns:a16="http://schemas.microsoft.com/office/drawing/2014/main" id="{46D76CF0-B13F-34D8-890F-97035604D2C8}"/>
              </a:ext>
            </a:extLst>
          </p:cNvPr>
          <p:cNvPicPr>
            <a:picLocks noChangeAspect="1"/>
          </p:cNvPicPr>
          <p:nvPr/>
        </p:nvPicPr>
        <p:blipFill>
          <a:blip r:embed="rId3"/>
          <a:stretch>
            <a:fillRect/>
          </a:stretch>
        </p:blipFill>
        <p:spPr>
          <a:xfrm>
            <a:off x="4348975" y="1355924"/>
            <a:ext cx="3361977" cy="3336411"/>
          </a:xfrm>
          <a:prstGeom prst="rect">
            <a:avLst/>
          </a:prstGeom>
        </p:spPr>
      </p:pic>
    </p:spTree>
    <p:extLst>
      <p:ext uri="{BB962C8B-B14F-4D97-AF65-F5344CB8AC3E}">
        <p14:creationId xmlns:p14="http://schemas.microsoft.com/office/powerpoint/2010/main" val="2451476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C012-B1BA-837A-BDFB-5F5A40490949}"/>
              </a:ext>
            </a:extLst>
          </p:cNvPr>
          <p:cNvSpPr>
            <a:spLocks noGrp="1"/>
          </p:cNvSpPr>
          <p:nvPr>
            <p:ph type="title"/>
          </p:nvPr>
        </p:nvSpPr>
        <p:spPr>
          <a:xfrm>
            <a:off x="628650" y="676507"/>
            <a:ext cx="7886700" cy="475786"/>
          </a:xfrm>
        </p:spPr>
        <p:txBody>
          <a:bodyPr/>
          <a:lstStyle/>
          <a:p>
            <a:r>
              <a:rPr lang="en-IN" sz="1400" b="1" dirty="0">
                <a:solidFill>
                  <a:srgbClr val="213163"/>
                </a:solidFill>
              </a:rPr>
              <a:t>Modelling &amp; Result</a:t>
            </a:r>
            <a:endParaRPr lang="en-IN" dirty="0"/>
          </a:p>
        </p:txBody>
      </p:sp>
      <p:pic>
        <p:nvPicPr>
          <p:cNvPr id="5" name="Content Placeholder 4">
            <a:extLst>
              <a:ext uri="{FF2B5EF4-FFF2-40B4-BE49-F238E27FC236}">
                <a16:creationId xmlns:a16="http://schemas.microsoft.com/office/drawing/2014/main" id="{15E1F7D5-C904-DDB2-EA72-59CD6C9FA226}"/>
              </a:ext>
            </a:extLst>
          </p:cNvPr>
          <p:cNvPicPr>
            <a:picLocks noGrp="1" noChangeAspect="1"/>
          </p:cNvPicPr>
          <p:nvPr>
            <p:ph idx="1"/>
          </p:nvPr>
        </p:nvPicPr>
        <p:blipFill>
          <a:blip r:embed="rId2"/>
          <a:stretch>
            <a:fillRect/>
          </a:stretch>
        </p:blipFill>
        <p:spPr>
          <a:xfrm>
            <a:off x="628649" y="984116"/>
            <a:ext cx="7459701" cy="3908938"/>
          </a:xfrm>
        </p:spPr>
      </p:pic>
    </p:spTree>
    <p:extLst>
      <p:ext uri="{BB962C8B-B14F-4D97-AF65-F5344CB8AC3E}">
        <p14:creationId xmlns:p14="http://schemas.microsoft.com/office/powerpoint/2010/main" val="164553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6739-830A-79B0-504E-7DF8D614F8A6}"/>
              </a:ext>
            </a:extLst>
          </p:cNvPr>
          <p:cNvSpPr>
            <a:spLocks noGrp="1"/>
          </p:cNvSpPr>
          <p:nvPr>
            <p:ph type="title"/>
          </p:nvPr>
        </p:nvSpPr>
        <p:spPr>
          <a:xfrm>
            <a:off x="379141" y="728547"/>
            <a:ext cx="8136209" cy="401444"/>
          </a:xfrm>
        </p:spPr>
        <p:txBody>
          <a:bodyPr/>
          <a:lstStyle/>
          <a:p>
            <a:r>
              <a:rPr lang="en-IN" sz="1400" b="1" dirty="0">
                <a:solidFill>
                  <a:schemeClr val="tx1"/>
                </a:solidFill>
              </a:rPr>
              <a:t>Modelling &amp; Result</a:t>
            </a:r>
            <a:endParaRPr lang="en-IN" dirty="0">
              <a:solidFill>
                <a:schemeClr val="tx1"/>
              </a:solidFill>
            </a:endParaRPr>
          </a:p>
        </p:txBody>
      </p:sp>
      <p:pic>
        <p:nvPicPr>
          <p:cNvPr id="5" name="Content Placeholder 4">
            <a:extLst>
              <a:ext uri="{FF2B5EF4-FFF2-40B4-BE49-F238E27FC236}">
                <a16:creationId xmlns:a16="http://schemas.microsoft.com/office/drawing/2014/main" id="{0DEA2363-FD3F-B638-BCEA-BBB91E2F6C05}"/>
              </a:ext>
            </a:extLst>
          </p:cNvPr>
          <p:cNvPicPr>
            <a:picLocks noGrp="1" noChangeAspect="1"/>
          </p:cNvPicPr>
          <p:nvPr>
            <p:ph idx="1"/>
          </p:nvPr>
        </p:nvPicPr>
        <p:blipFill>
          <a:blip r:embed="rId2"/>
          <a:stretch>
            <a:fillRect/>
          </a:stretch>
        </p:blipFill>
        <p:spPr>
          <a:xfrm>
            <a:off x="643806" y="1041061"/>
            <a:ext cx="6983628" cy="3803584"/>
          </a:xfrm>
        </p:spPr>
      </p:pic>
    </p:spTree>
    <p:extLst>
      <p:ext uri="{BB962C8B-B14F-4D97-AF65-F5344CB8AC3E}">
        <p14:creationId xmlns:p14="http://schemas.microsoft.com/office/powerpoint/2010/main" val="88759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01A6-66C8-B978-3CDC-68C3A13A0DF2}"/>
              </a:ext>
            </a:extLst>
          </p:cNvPr>
          <p:cNvSpPr>
            <a:spLocks noGrp="1"/>
          </p:cNvSpPr>
          <p:nvPr>
            <p:ph type="title"/>
          </p:nvPr>
        </p:nvSpPr>
        <p:spPr>
          <a:xfrm>
            <a:off x="498088" y="728546"/>
            <a:ext cx="8017262" cy="539867"/>
          </a:xfrm>
        </p:spPr>
        <p:txBody>
          <a:bodyPr/>
          <a:lstStyle/>
          <a:p>
            <a:r>
              <a:rPr lang="en-IN" sz="1800" b="1" dirty="0">
                <a:solidFill>
                  <a:srgbClr val="FF0000"/>
                </a:solidFill>
              </a:rPr>
              <a:t>RFM Segmentation</a:t>
            </a:r>
          </a:p>
        </p:txBody>
      </p:sp>
      <p:sp>
        <p:nvSpPr>
          <p:cNvPr id="3" name="Content Placeholder 2">
            <a:extLst>
              <a:ext uri="{FF2B5EF4-FFF2-40B4-BE49-F238E27FC236}">
                <a16:creationId xmlns:a16="http://schemas.microsoft.com/office/drawing/2014/main" id="{1A1C2BF9-6F78-30A0-FBBC-FD97C57F25E3}"/>
              </a:ext>
            </a:extLst>
          </p:cNvPr>
          <p:cNvSpPr>
            <a:spLocks noGrp="1"/>
          </p:cNvSpPr>
          <p:nvPr>
            <p:ph idx="1"/>
          </p:nvPr>
        </p:nvSpPr>
        <p:spPr/>
        <p:txBody>
          <a:bodyPr/>
          <a:lstStyle/>
          <a:p>
            <a:pPr marL="285750" indent="-285750" algn="just">
              <a:buFont typeface="Wingdings" panose="05000000000000000000" pitchFamily="2" charset="2"/>
              <a:buChar char="q"/>
            </a:pPr>
            <a:r>
              <a:rPr lang="en-US" dirty="0"/>
              <a:t>RFM stands for Recency, Frequency and Monetary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RFM analysis is commonly used technique to generate and assign a score to</a:t>
            </a:r>
          </a:p>
          <a:p>
            <a:pPr algn="just"/>
            <a:r>
              <a:rPr lang="en-US" dirty="0"/>
              <a:t>    each customer based on:</a:t>
            </a:r>
          </a:p>
          <a:p>
            <a:pPr algn="just"/>
            <a:endParaRPr lang="en-US" dirty="0"/>
          </a:p>
          <a:p>
            <a:pPr marL="285750" indent="-285750" algn="just">
              <a:buFont typeface="Wingdings" panose="05000000000000000000" pitchFamily="2" charset="2"/>
              <a:buChar char="Ø"/>
            </a:pPr>
            <a:r>
              <a:rPr lang="en-US" dirty="0"/>
              <a:t>How recent their last transaction was (Recency)</a:t>
            </a:r>
          </a:p>
          <a:p>
            <a:pPr marL="285750" indent="-285750" algn="just">
              <a:buFont typeface="Wingdings" panose="05000000000000000000" pitchFamily="2" charset="2"/>
              <a:buChar char="Ø"/>
            </a:pPr>
            <a:r>
              <a:rPr lang="en-US" dirty="0"/>
              <a:t>How many transactions they have made in the last year (Frequency)</a:t>
            </a:r>
          </a:p>
          <a:p>
            <a:pPr marL="285750" indent="-285750" algn="just">
              <a:buFont typeface="Wingdings" panose="05000000000000000000" pitchFamily="2" charset="2"/>
              <a:buChar char="Ø"/>
            </a:pPr>
            <a:r>
              <a:rPr lang="en-US" dirty="0"/>
              <a:t>What monetary value of their transaction was (Monetary)</a:t>
            </a:r>
            <a:endParaRPr lang="en-IN" dirty="0"/>
          </a:p>
        </p:txBody>
      </p:sp>
    </p:spTree>
    <p:extLst>
      <p:ext uri="{BB962C8B-B14F-4D97-AF65-F5344CB8AC3E}">
        <p14:creationId xmlns:p14="http://schemas.microsoft.com/office/powerpoint/2010/main" val="1274545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54667-80C8-DADD-BD39-E963D493CAC3}"/>
              </a:ext>
            </a:extLst>
          </p:cNvPr>
          <p:cNvSpPr>
            <a:spLocks noGrp="1"/>
          </p:cNvSpPr>
          <p:nvPr>
            <p:ph type="title"/>
          </p:nvPr>
        </p:nvSpPr>
        <p:spPr>
          <a:xfrm>
            <a:off x="453483" y="900330"/>
            <a:ext cx="8061867" cy="608801"/>
          </a:xfrm>
        </p:spPr>
        <p:txBody>
          <a:bodyPr/>
          <a:lstStyle/>
          <a:p>
            <a:r>
              <a:rPr lang="en-IN" sz="1800" b="1" dirty="0">
                <a:solidFill>
                  <a:srgbClr val="FF0000"/>
                </a:solidFill>
              </a:rPr>
              <a:t>Feature Extraction</a:t>
            </a:r>
          </a:p>
        </p:txBody>
      </p:sp>
      <p:pic>
        <p:nvPicPr>
          <p:cNvPr id="5" name="Content Placeholder 4">
            <a:extLst>
              <a:ext uri="{FF2B5EF4-FFF2-40B4-BE49-F238E27FC236}">
                <a16:creationId xmlns:a16="http://schemas.microsoft.com/office/drawing/2014/main" id="{514782EF-09E0-3C83-ECC2-B9BE7147E342}"/>
              </a:ext>
            </a:extLst>
          </p:cNvPr>
          <p:cNvPicPr>
            <a:picLocks noGrp="1" noChangeAspect="1"/>
          </p:cNvPicPr>
          <p:nvPr>
            <p:ph idx="1"/>
          </p:nvPr>
        </p:nvPicPr>
        <p:blipFill>
          <a:blip r:embed="rId2"/>
          <a:stretch>
            <a:fillRect/>
          </a:stretch>
        </p:blipFill>
        <p:spPr>
          <a:xfrm>
            <a:off x="118022" y="1434790"/>
            <a:ext cx="8916602" cy="2808379"/>
          </a:xfrm>
        </p:spPr>
      </p:pic>
    </p:spTree>
    <p:extLst>
      <p:ext uri="{BB962C8B-B14F-4D97-AF65-F5344CB8AC3E}">
        <p14:creationId xmlns:p14="http://schemas.microsoft.com/office/powerpoint/2010/main" val="3391732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AE57A0-1DC2-C664-743E-E075D12376C2}"/>
              </a:ext>
            </a:extLst>
          </p:cNvPr>
          <p:cNvPicPr>
            <a:picLocks noGrp="1" noChangeAspect="1"/>
          </p:cNvPicPr>
          <p:nvPr>
            <p:ph idx="1"/>
          </p:nvPr>
        </p:nvPicPr>
        <p:blipFill>
          <a:blip r:embed="rId2"/>
          <a:stretch>
            <a:fillRect/>
          </a:stretch>
        </p:blipFill>
        <p:spPr>
          <a:xfrm>
            <a:off x="367488" y="750849"/>
            <a:ext cx="8409023" cy="4122441"/>
          </a:xfrm>
        </p:spPr>
      </p:pic>
    </p:spTree>
    <p:extLst>
      <p:ext uri="{BB962C8B-B14F-4D97-AF65-F5344CB8AC3E}">
        <p14:creationId xmlns:p14="http://schemas.microsoft.com/office/powerpoint/2010/main" val="3462421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9F0541-A926-1C8E-BC1D-CFBBFA5E4953}"/>
              </a:ext>
            </a:extLst>
          </p:cNvPr>
          <p:cNvSpPr>
            <a:spLocks noGrp="1"/>
          </p:cNvSpPr>
          <p:nvPr>
            <p:ph idx="1"/>
          </p:nvPr>
        </p:nvSpPr>
        <p:spPr>
          <a:xfrm>
            <a:off x="349405" y="765717"/>
            <a:ext cx="8165945" cy="3866608"/>
          </a:xfrm>
        </p:spPr>
        <p:txBody>
          <a:bodyPr/>
          <a:lstStyle/>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Each transaction is assigned</a:t>
            </a:r>
          </a:p>
          <a:p>
            <a:pPr algn="just"/>
            <a:r>
              <a:rPr lang="en-US" dirty="0"/>
              <a:t>values based on Recency,</a:t>
            </a:r>
          </a:p>
          <a:p>
            <a:pPr algn="just"/>
            <a:r>
              <a:rPr lang="en-US" dirty="0"/>
              <a:t>Frequency and Monetary</a:t>
            </a:r>
          </a:p>
          <a:p>
            <a:pPr algn="just"/>
            <a:endParaRPr lang="en-US" dirty="0"/>
          </a:p>
          <a:p>
            <a:pPr marL="285750" indent="-285750" algn="just">
              <a:buFont typeface="Wingdings" panose="05000000000000000000" pitchFamily="2" charset="2"/>
              <a:buChar char="q"/>
            </a:pPr>
            <a:r>
              <a:rPr lang="en-US" dirty="0"/>
              <a:t>Each point in plot represent a</a:t>
            </a:r>
          </a:p>
          <a:p>
            <a:pPr algn="just"/>
            <a:r>
              <a:rPr lang="en-US" dirty="0"/>
              <a:t>Transaction</a:t>
            </a:r>
            <a:endParaRPr lang="en-IN" dirty="0"/>
          </a:p>
        </p:txBody>
      </p:sp>
      <p:pic>
        <p:nvPicPr>
          <p:cNvPr id="7" name="Picture 6">
            <a:extLst>
              <a:ext uri="{FF2B5EF4-FFF2-40B4-BE49-F238E27FC236}">
                <a16:creationId xmlns:a16="http://schemas.microsoft.com/office/drawing/2014/main" id="{64AE57ED-38FD-96ED-E58D-55A6CC1E8918}"/>
              </a:ext>
            </a:extLst>
          </p:cNvPr>
          <p:cNvPicPr>
            <a:picLocks noChangeAspect="1"/>
          </p:cNvPicPr>
          <p:nvPr/>
        </p:nvPicPr>
        <p:blipFill>
          <a:blip r:embed="rId2"/>
          <a:stretch>
            <a:fillRect/>
          </a:stretch>
        </p:blipFill>
        <p:spPr>
          <a:xfrm>
            <a:off x="3480965" y="765717"/>
            <a:ext cx="4228245" cy="4154923"/>
          </a:xfrm>
          <a:prstGeom prst="rect">
            <a:avLst/>
          </a:prstGeom>
        </p:spPr>
      </p:pic>
    </p:spTree>
    <p:extLst>
      <p:ext uri="{BB962C8B-B14F-4D97-AF65-F5344CB8AC3E}">
        <p14:creationId xmlns:p14="http://schemas.microsoft.com/office/powerpoint/2010/main" val="2535516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56D8-E196-8AC3-6143-BA2901E2ABB8}"/>
              </a:ext>
            </a:extLst>
          </p:cNvPr>
          <p:cNvSpPr>
            <a:spLocks noGrp="1"/>
          </p:cNvSpPr>
          <p:nvPr>
            <p:ph type="title"/>
          </p:nvPr>
        </p:nvSpPr>
        <p:spPr>
          <a:xfrm>
            <a:off x="735980" y="750849"/>
            <a:ext cx="7779370" cy="517564"/>
          </a:xfrm>
        </p:spPr>
        <p:txBody>
          <a:bodyPr/>
          <a:lstStyle/>
          <a:p>
            <a:r>
              <a:rPr lang="en-IN" sz="1800" b="1" dirty="0">
                <a:solidFill>
                  <a:srgbClr val="FF0000"/>
                </a:solidFill>
              </a:rPr>
              <a:t>K-Means Clustering</a:t>
            </a:r>
            <a:br>
              <a:rPr lang="en-IN" dirty="0"/>
            </a:br>
            <a:endParaRPr lang="en-IN" dirty="0"/>
          </a:p>
        </p:txBody>
      </p:sp>
      <p:pic>
        <p:nvPicPr>
          <p:cNvPr id="5" name="Content Placeholder 4">
            <a:extLst>
              <a:ext uri="{FF2B5EF4-FFF2-40B4-BE49-F238E27FC236}">
                <a16:creationId xmlns:a16="http://schemas.microsoft.com/office/drawing/2014/main" id="{DC864598-9DE6-FC90-4EBC-0A758A4ED535}"/>
              </a:ext>
            </a:extLst>
          </p:cNvPr>
          <p:cNvPicPr>
            <a:picLocks noGrp="1" noChangeAspect="1"/>
          </p:cNvPicPr>
          <p:nvPr>
            <p:ph idx="1"/>
          </p:nvPr>
        </p:nvPicPr>
        <p:blipFill>
          <a:blip r:embed="rId2"/>
          <a:stretch>
            <a:fillRect/>
          </a:stretch>
        </p:blipFill>
        <p:spPr>
          <a:xfrm>
            <a:off x="1932506" y="1104900"/>
            <a:ext cx="5340955" cy="3749040"/>
          </a:xfrm>
        </p:spPr>
      </p:pic>
    </p:spTree>
    <p:extLst>
      <p:ext uri="{BB962C8B-B14F-4D97-AF65-F5344CB8AC3E}">
        <p14:creationId xmlns:p14="http://schemas.microsoft.com/office/powerpoint/2010/main" val="1695149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A7B8CB-BE94-AFA2-69EA-FC1E9F32588A}"/>
              </a:ext>
            </a:extLst>
          </p:cNvPr>
          <p:cNvPicPr>
            <a:picLocks noGrp="1" noChangeAspect="1"/>
          </p:cNvPicPr>
          <p:nvPr>
            <p:ph idx="1"/>
          </p:nvPr>
        </p:nvPicPr>
        <p:blipFill>
          <a:blip r:embed="rId2"/>
          <a:stretch>
            <a:fillRect/>
          </a:stretch>
        </p:blipFill>
        <p:spPr>
          <a:xfrm>
            <a:off x="929268" y="816920"/>
            <a:ext cx="6884020" cy="4038412"/>
          </a:xfrm>
        </p:spPr>
      </p:pic>
    </p:spTree>
    <p:extLst>
      <p:ext uri="{BB962C8B-B14F-4D97-AF65-F5344CB8AC3E}">
        <p14:creationId xmlns:p14="http://schemas.microsoft.com/office/powerpoint/2010/main" val="166055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59FBCF-1FB8-519F-F995-BB0D0B3156CD}"/>
              </a:ext>
            </a:extLst>
          </p:cNvPr>
          <p:cNvSpPr>
            <a:spLocks noGrp="1"/>
          </p:cNvSpPr>
          <p:nvPr>
            <p:ph idx="1"/>
          </p:nvPr>
        </p:nvSpPr>
        <p:spPr/>
        <p:txBody>
          <a:bodyPr/>
          <a:lstStyle/>
          <a:p>
            <a:pPr marL="285750" indent="-285750">
              <a:buFont typeface="Wingdings" panose="05000000000000000000" pitchFamily="2" charset="2"/>
              <a:buChar char="q"/>
            </a:pPr>
            <a:r>
              <a:rPr lang="en-US" dirty="0"/>
              <a:t>Each transaction is assigned a</a:t>
            </a:r>
          </a:p>
          <a:p>
            <a:r>
              <a:rPr lang="en-US" dirty="0"/>
              <a:t>cluster based on Recency,</a:t>
            </a:r>
          </a:p>
          <a:p>
            <a:r>
              <a:rPr lang="en-US" dirty="0"/>
              <a:t>Frequency and Monetary</a:t>
            </a:r>
          </a:p>
          <a:p>
            <a:endParaRPr lang="en-US" dirty="0"/>
          </a:p>
          <a:p>
            <a:pPr marL="285750" indent="-285750">
              <a:buFont typeface="Wingdings" panose="05000000000000000000" pitchFamily="2" charset="2"/>
              <a:buChar char="q"/>
            </a:pPr>
            <a:r>
              <a:rPr lang="en-US" dirty="0"/>
              <a:t>Optimal number of cluster by</a:t>
            </a:r>
          </a:p>
          <a:p>
            <a:r>
              <a:rPr lang="en-US" dirty="0"/>
              <a:t>silhouette analysis is four</a:t>
            </a:r>
          </a:p>
          <a:p>
            <a:endParaRPr lang="en-US" dirty="0"/>
          </a:p>
          <a:p>
            <a:pPr marL="285750" indent="-285750">
              <a:buFont typeface="Wingdings" panose="05000000000000000000" pitchFamily="2" charset="2"/>
              <a:buChar char="q"/>
            </a:pPr>
            <a:r>
              <a:rPr lang="en-US" dirty="0"/>
              <a:t>Each color in plot represent a</a:t>
            </a:r>
          </a:p>
          <a:p>
            <a:r>
              <a:rPr lang="en-US" dirty="0"/>
              <a:t>Cluster</a:t>
            </a:r>
            <a:endParaRPr lang="en-IN" dirty="0"/>
          </a:p>
        </p:txBody>
      </p:sp>
      <p:pic>
        <p:nvPicPr>
          <p:cNvPr id="5" name="Picture 4">
            <a:extLst>
              <a:ext uri="{FF2B5EF4-FFF2-40B4-BE49-F238E27FC236}">
                <a16:creationId xmlns:a16="http://schemas.microsoft.com/office/drawing/2014/main" id="{A409592C-4616-BF89-CDC7-474FC31A6B0F}"/>
              </a:ext>
            </a:extLst>
          </p:cNvPr>
          <p:cNvPicPr>
            <a:picLocks noChangeAspect="1"/>
          </p:cNvPicPr>
          <p:nvPr/>
        </p:nvPicPr>
        <p:blipFill>
          <a:blip r:embed="rId2"/>
          <a:stretch>
            <a:fillRect/>
          </a:stretch>
        </p:blipFill>
        <p:spPr>
          <a:xfrm>
            <a:off x="3583260" y="631903"/>
            <a:ext cx="4266734" cy="4266734"/>
          </a:xfrm>
          <a:prstGeom prst="rect">
            <a:avLst/>
          </a:prstGeom>
        </p:spPr>
      </p:pic>
    </p:spTree>
    <p:extLst>
      <p:ext uri="{BB962C8B-B14F-4D97-AF65-F5344CB8AC3E}">
        <p14:creationId xmlns:p14="http://schemas.microsoft.com/office/powerpoint/2010/main" val="2925978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 Customer Segmentation Models</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CD29-C965-632F-36D3-B6B35B1E363E}"/>
              </a:ext>
            </a:extLst>
          </p:cNvPr>
          <p:cNvSpPr>
            <a:spLocks noGrp="1"/>
          </p:cNvSpPr>
          <p:nvPr>
            <p:ph type="title"/>
          </p:nvPr>
        </p:nvSpPr>
        <p:spPr>
          <a:xfrm>
            <a:off x="628650" y="750849"/>
            <a:ext cx="7886700" cy="517564"/>
          </a:xfrm>
        </p:spPr>
        <p:txBody>
          <a:bodyPr/>
          <a:lstStyle/>
          <a:p>
            <a:r>
              <a:rPr lang="en-US" sz="1800" b="1" dirty="0">
                <a:solidFill>
                  <a:srgbClr val="FF0000"/>
                </a:solidFill>
              </a:rPr>
              <a:t>Mean value of each feature</a:t>
            </a:r>
            <a:endParaRPr lang="en-IN" sz="1800" b="1" dirty="0">
              <a:solidFill>
                <a:srgbClr val="FF0000"/>
              </a:solidFill>
            </a:endParaRPr>
          </a:p>
        </p:txBody>
      </p:sp>
      <p:pic>
        <p:nvPicPr>
          <p:cNvPr id="5" name="Content Placeholder 4">
            <a:extLst>
              <a:ext uri="{FF2B5EF4-FFF2-40B4-BE49-F238E27FC236}">
                <a16:creationId xmlns:a16="http://schemas.microsoft.com/office/drawing/2014/main" id="{97E0FED1-7399-4A3A-A37B-854B327E6AF2}"/>
              </a:ext>
            </a:extLst>
          </p:cNvPr>
          <p:cNvPicPr>
            <a:picLocks noGrp="1" noChangeAspect="1"/>
          </p:cNvPicPr>
          <p:nvPr>
            <p:ph idx="1"/>
          </p:nvPr>
        </p:nvPicPr>
        <p:blipFill>
          <a:blip r:embed="rId2"/>
          <a:stretch>
            <a:fillRect/>
          </a:stretch>
        </p:blipFill>
        <p:spPr>
          <a:xfrm>
            <a:off x="527670" y="1309245"/>
            <a:ext cx="7937190" cy="3083406"/>
          </a:xfrm>
        </p:spPr>
      </p:pic>
    </p:spTree>
    <p:extLst>
      <p:ext uri="{BB962C8B-B14F-4D97-AF65-F5344CB8AC3E}">
        <p14:creationId xmlns:p14="http://schemas.microsoft.com/office/powerpoint/2010/main" val="2808896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pic>
        <p:nvPicPr>
          <p:cNvPr id="6" name="Picture 5">
            <a:extLst>
              <a:ext uri="{FF2B5EF4-FFF2-40B4-BE49-F238E27FC236}">
                <a16:creationId xmlns:a16="http://schemas.microsoft.com/office/drawing/2014/main" id="{34B933AA-B1B2-0246-2817-4751B8124599}"/>
              </a:ext>
            </a:extLst>
          </p:cNvPr>
          <p:cNvPicPr>
            <a:picLocks noChangeAspect="1"/>
          </p:cNvPicPr>
          <p:nvPr/>
        </p:nvPicPr>
        <p:blipFill>
          <a:blip r:embed="rId4"/>
          <a:stretch>
            <a:fillRect/>
          </a:stretch>
        </p:blipFill>
        <p:spPr>
          <a:xfrm>
            <a:off x="356849" y="1398625"/>
            <a:ext cx="4156957" cy="297525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a:solidFill>
                      <a:schemeClr val="tx1"/>
                    </a:solidFill>
                  </a:rPr>
                  <a:t>Objective</a:t>
                </a:r>
                <a:r>
                  <a:rPr lang="en-US" dirty="0">
                    <a:solidFill>
                      <a:schemeClr val="tx1"/>
                    </a:solidFill>
                  </a:rPr>
                  <a:t>: Enhance marketing efficiency and increase sales in online retail through customer segmentation using transactional data from a UK-based retailer.</a:t>
                </a:r>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61860"/>
              <a:chOff x="712031" y="1974905"/>
              <a:chExt cx="7719937" cy="661860"/>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93299"/>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a:solidFill>
                      <a:schemeClr val="tx1"/>
                    </a:solidFill>
                  </a:rPr>
                  <a:t>Methodology</a:t>
                </a:r>
                <a:r>
                  <a:rPr lang="en-US" dirty="0">
                    <a:solidFill>
                      <a:schemeClr val="tx1"/>
                    </a:solidFill>
                  </a:rPr>
                  <a:t>: Transform transactional data into a customer-centric dataset and segment customers into distinct groups using the K-means clustering algorithm.</a:t>
                </a:r>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a:solidFill>
                      <a:schemeClr val="tx1"/>
                    </a:solidFill>
                  </a:rPr>
                  <a:t>Approach</a:t>
                </a:r>
                <a:r>
                  <a:rPr lang="en-US" dirty="0">
                    <a:solidFill>
                      <a:schemeClr val="tx1"/>
                    </a:solidFill>
                  </a:rPr>
                  <a:t>: Analyze transactional behavior to identify key features for segmentation. Apply K-means clustering to group customers based on purchasing similarities, revealing diverse preferences and characteristics.</a:t>
                </a:r>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a:solidFill>
                      <a:schemeClr val="tx1"/>
                    </a:solidFill>
                  </a:rPr>
                  <a:t>Outcome</a:t>
                </a:r>
                <a:r>
                  <a:rPr lang="en-US" dirty="0">
                    <a:solidFill>
                      <a:schemeClr val="tx1"/>
                    </a:solidFill>
                  </a:rPr>
                  <a:t>: Refine understanding of customer segmentation, enabling tailored marketing strategies, improved targeting, and increased sales in the online retail sector.</a:t>
                </a:r>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3933" y="1288468"/>
            <a:ext cx="5058525" cy="2031325"/>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latin typeface="+mn-lt"/>
              </a:rPr>
              <a:t>The project aims to improve marketing strategies and boost sales in the online retail sector. It utilizes transactional data from a UK-based retailer spanning 2010-2011. By transforming this data into a customer-centric dataset and employing the K-means clustering algorithm, the project seeks to segment customers effectively. The outcome will be enhanced marketing efficiency through tailored strategies based on customer segmentation, ultimately leading to increased sales in the online retail sector.</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3754874"/>
          </a:xfrm>
          <a:prstGeom prst="rect">
            <a:avLst/>
          </a:prstGeom>
          <a:noFill/>
        </p:spPr>
        <p:txBody>
          <a:bodyPr wrap="square" rtlCol="0">
            <a:spAutoFit/>
          </a:bodyPr>
          <a:lstStyle/>
          <a:p>
            <a:pPr algn="just"/>
            <a:r>
              <a:rPr lang="en-US" dirty="0"/>
              <a:t>The project involves analyzing transactional data from a UK-based retailer (2010-2011) to enhance marketing strategies and increase sales in online retail.</a:t>
            </a:r>
          </a:p>
          <a:p>
            <a:pPr algn="just"/>
            <a:endParaRPr lang="en-US" dirty="0"/>
          </a:p>
          <a:p>
            <a:pPr algn="just">
              <a:buFont typeface="+mj-lt"/>
              <a:buAutoNum type="arabicPeriod"/>
            </a:pPr>
            <a:r>
              <a:rPr lang="en-US" b="1" dirty="0"/>
              <a:t>Data Cleaning &amp; Transformation</a:t>
            </a:r>
            <a:r>
              <a:rPr lang="en-US" dirty="0"/>
              <a:t>: The dataset is cleaned and transformed to prepare it for effective clustering.</a:t>
            </a:r>
          </a:p>
          <a:p>
            <a:pPr algn="just"/>
            <a:endParaRPr lang="en-US" dirty="0"/>
          </a:p>
          <a:p>
            <a:pPr algn="just"/>
            <a:r>
              <a:rPr lang="en-US" b="1" dirty="0"/>
              <a:t>2.Feature Engineering</a:t>
            </a:r>
            <a:r>
              <a:rPr lang="en-US" dirty="0"/>
              <a:t>: New features are created based on transactional data to build a customer-centric dataset.</a:t>
            </a:r>
          </a:p>
          <a:p>
            <a:pPr algn="just"/>
            <a:endParaRPr lang="en-US" dirty="0"/>
          </a:p>
          <a:p>
            <a:pPr algn="just"/>
            <a:r>
              <a:rPr lang="en-US" b="1" dirty="0"/>
              <a:t>3.Data Preprocessing</a:t>
            </a:r>
            <a:r>
              <a:rPr lang="en-US" dirty="0"/>
              <a:t>: Feature scaling and dimensionality reduction techniques are applied to streamline the data.</a:t>
            </a:r>
          </a:p>
          <a:p>
            <a:pPr algn="just"/>
            <a:endParaRPr lang="en-US" dirty="0"/>
          </a:p>
          <a:p>
            <a:pPr algn="just"/>
            <a:r>
              <a:rPr lang="en-US" b="1" dirty="0"/>
              <a:t>4.Customer Segmentation</a:t>
            </a:r>
            <a:r>
              <a:rPr lang="en-US" dirty="0"/>
              <a:t>: Using K-means clustering, customers are segmented into distinct groups to enable targeted marketing.</a:t>
            </a:r>
          </a:p>
          <a:p>
            <a:pPr marL="173736" indent="-173736">
              <a:spcAft>
                <a:spcPts val="800"/>
              </a:spcAft>
              <a:buFont typeface="Arial" panose="020B0604020202020204" pitchFamily="34" charset="0"/>
              <a:buChar char="•"/>
            </a:pPr>
            <a:endParaRPr lang="en-US"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E7120-11D0-4D17-D84F-81B34F0E03EB}"/>
              </a:ext>
            </a:extLst>
          </p:cNvPr>
          <p:cNvSpPr>
            <a:spLocks noGrp="1"/>
          </p:cNvSpPr>
          <p:nvPr>
            <p:ph idx="1"/>
          </p:nvPr>
        </p:nvSpPr>
        <p:spPr>
          <a:xfrm>
            <a:off x="546875" y="998306"/>
            <a:ext cx="7886700" cy="3262312"/>
          </a:xfrm>
        </p:spPr>
        <p:txBody>
          <a:bodyPr/>
          <a:lstStyle/>
          <a:p>
            <a:pPr algn="just">
              <a:buFont typeface="+mj-lt"/>
              <a:buAutoNum type="arabicPeriod" startAt="5"/>
            </a:pPr>
            <a:r>
              <a:rPr lang="en-US" b="1" dirty="0"/>
              <a:t>Cluster Analysis &amp; Evaluation</a:t>
            </a:r>
            <a:r>
              <a:rPr lang="en-US" dirty="0"/>
              <a:t>: Each cluster is analyzed to develop targeted marketing strategies and evaluate their quality.</a:t>
            </a:r>
          </a:p>
          <a:p>
            <a:pPr algn="just"/>
            <a:endParaRPr lang="en-US" dirty="0"/>
          </a:p>
          <a:p>
            <a:pPr algn="just"/>
            <a:r>
              <a:rPr lang="en-US" b="1" dirty="0"/>
              <a:t>6.Recommendation System</a:t>
            </a:r>
            <a:r>
              <a:rPr lang="en-US" dirty="0"/>
              <a:t>: A system is implemented to recommend best-selling products to customers within each cluster, aiming to boost sales and marketing effectiveness.</a:t>
            </a:r>
          </a:p>
          <a:p>
            <a:pPr algn="just"/>
            <a:endParaRPr lang="en-US" dirty="0"/>
          </a:p>
          <a:p>
            <a:pPr algn="just"/>
            <a:r>
              <a:rPr lang="en-US" dirty="0"/>
              <a:t>Overall, the project aims to optimize marketing efforts and drive sales growth in the online retail sector through data-driven customer segmentation and personalized recommendations.</a:t>
            </a:r>
          </a:p>
          <a:p>
            <a:endParaRPr lang="en-IN" dirty="0"/>
          </a:p>
        </p:txBody>
      </p:sp>
    </p:spTree>
    <p:extLst>
      <p:ext uri="{BB962C8B-B14F-4D97-AF65-F5344CB8AC3E}">
        <p14:creationId xmlns:p14="http://schemas.microsoft.com/office/powerpoint/2010/main" val="517606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8" name="Rectangle 5">
            <a:extLst>
              <a:ext uri="{FF2B5EF4-FFF2-40B4-BE49-F238E27FC236}">
                <a16:creationId xmlns:a16="http://schemas.microsoft.com/office/drawing/2014/main" id="{F3C6E7FD-5356-00E7-139E-8A9AD2060B9B}"/>
              </a:ext>
            </a:extLst>
          </p:cNvPr>
          <p:cNvSpPr>
            <a:spLocks noChangeArrowheads="1"/>
          </p:cNvSpPr>
          <p:nvPr/>
        </p:nvSpPr>
        <p:spPr bwMode="auto">
          <a:xfrm>
            <a:off x="143933" y="1035660"/>
            <a:ext cx="8851383"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1. Data Cleaning &amp; Transformation</a:t>
            </a:r>
            <a:r>
              <a:rPr kumimoji="0" lang="en-US" altLang="en-US" b="0" i="0" u="none" strike="noStrike" cap="none" normalizeH="0" baseline="0" dirty="0">
                <a:ln>
                  <a:noFill/>
                </a:ln>
                <a:solidFill>
                  <a:schemeClr val="tx1"/>
                </a:solidFill>
                <a:effectLst/>
                <a:latin typeface="Arial" panose="020B0604020202020204" pitchFamily="34" charset="0"/>
              </a:rPr>
              <a:t>:</a:t>
            </a:r>
          </a:p>
          <a:p>
            <a:pPr marR="0" lvl="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Handle missing values, duplicates, and outliers in the dataset.</a:t>
            </a:r>
          </a:p>
          <a:p>
            <a:pPr marR="0" lvl="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Ensure data is prepared for effective clustering by addressing any data quality     issues.</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2. Feature Engineering</a:t>
            </a:r>
            <a:r>
              <a:rPr kumimoji="0" lang="en-US" altLang="en-US" b="0" i="0" u="none" strike="noStrike" cap="none" normalizeH="0" baseline="0" dirty="0">
                <a:ln>
                  <a:noFill/>
                </a:ln>
                <a:solidFill>
                  <a:schemeClr val="tx1"/>
                </a:solidFill>
                <a:effectLst/>
                <a:latin typeface="Arial" panose="020B0604020202020204" pitchFamily="34" charset="0"/>
              </a:rPr>
              <a:t>:</a:t>
            </a:r>
          </a:p>
          <a:p>
            <a:pPr marR="0" lvl="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Create new features based on transactional data to develop a customer-centric dataset.</a:t>
            </a:r>
          </a:p>
          <a:p>
            <a:pPr marR="0" lvl="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Extract relevant information from transactional records to capture customer behavior and preferences.</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3. Data Preprocessing: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Apply feature scaling and dimensionality reduction techniques to streamline the dataset.</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lang="en-US" dirty="0"/>
              <a:t>Normalize numerical features and reduce the dimensionality of the dataset to enhance clustering performance.</a:t>
            </a:r>
          </a:p>
          <a:p>
            <a:pPr marR="0" lvl="0" algn="just" defTabSz="914400" rtl="0" eaLnBrk="0" fontAlgn="base" latinLnBrk="0" hangingPunct="0">
              <a:lnSpc>
                <a:spcPct val="100000"/>
              </a:lnSpc>
              <a:spcBef>
                <a:spcPct val="0"/>
              </a:spcBef>
              <a:spcAft>
                <a:spcPct val="0"/>
              </a:spcAft>
              <a:buClrTx/>
              <a:buSzTx/>
              <a:tabLst/>
            </a:pPr>
            <a:endParaRPr lang="en-US" dirty="0"/>
          </a:p>
          <a:p>
            <a:pPr algn="just"/>
            <a:r>
              <a:rPr lang="en-US" b="1" dirty="0"/>
              <a:t>4. Customer Segmentation using K-Means Clustering</a:t>
            </a:r>
            <a:r>
              <a:rPr lang="en-US" dirty="0"/>
              <a:t>:</a:t>
            </a:r>
          </a:p>
          <a:p>
            <a:pPr algn="just"/>
            <a:r>
              <a:rPr lang="en-US" dirty="0"/>
              <a:t>Utilize the K-means clustering algorithm to segment customers into distinct groups based on their transactional behavior.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1200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96FB5-5A49-9FC3-877C-56BF063633DD}"/>
              </a:ext>
            </a:extLst>
          </p:cNvPr>
          <p:cNvSpPr>
            <a:spLocks noGrp="1"/>
          </p:cNvSpPr>
          <p:nvPr>
            <p:ph idx="1"/>
          </p:nvPr>
        </p:nvSpPr>
        <p:spPr>
          <a:xfrm>
            <a:off x="527824" y="788020"/>
            <a:ext cx="7987526" cy="3844305"/>
          </a:xfrm>
        </p:spPr>
        <p:txBody>
          <a:bodyPr/>
          <a:lstStyle/>
          <a:p>
            <a:pPr algn="just"/>
            <a:r>
              <a:rPr lang="en-US" dirty="0"/>
              <a:t>Determine the optimal number of clusters using techniques such as the elbow method or silhouette score.</a:t>
            </a:r>
          </a:p>
          <a:p>
            <a:pPr algn="just"/>
            <a:endParaRPr lang="en-US" dirty="0"/>
          </a:p>
          <a:p>
            <a:pPr algn="just"/>
            <a:r>
              <a:rPr lang="en-US" b="1" dirty="0"/>
              <a:t>5. Cluster Analysis &amp; Evaluation</a:t>
            </a:r>
          </a:p>
          <a:p>
            <a:pPr algn="just"/>
            <a:r>
              <a:rPr lang="en-US" dirty="0"/>
              <a:t>Analyze each cluster to understand the unique characteristics and preferences of c customers   within it.</a:t>
            </a:r>
          </a:p>
          <a:p>
            <a:pPr algn="just"/>
            <a:r>
              <a:rPr lang="en-US" dirty="0"/>
              <a:t>Evaluate the quality of the clusters formed to ensure they are meaningful and actionable.</a:t>
            </a:r>
          </a:p>
          <a:p>
            <a:pPr algn="just"/>
            <a:endParaRPr lang="en-US" dirty="0"/>
          </a:p>
          <a:p>
            <a:pPr algn="just"/>
            <a:r>
              <a:rPr lang="en-US" b="1" dirty="0"/>
              <a:t>6. Recommendation System</a:t>
            </a:r>
            <a:r>
              <a:rPr lang="en-US" dirty="0"/>
              <a:t>:</a:t>
            </a:r>
          </a:p>
          <a:p>
            <a:pPr algn="just"/>
            <a:r>
              <a:rPr lang="en-US" dirty="0"/>
              <a:t>Develop a recommendation system to suggest top-selling products to customers within each cluster.</a:t>
            </a:r>
          </a:p>
          <a:p>
            <a:pPr algn="just"/>
            <a:r>
              <a:rPr lang="en-US" dirty="0"/>
              <a:t>Personalize recommendations based on customer preferences and past purchasing behavior to increase the likelihood of purchase.</a:t>
            </a:r>
          </a:p>
          <a:p>
            <a:pPr algn="just"/>
            <a:endParaRPr lang="en-US" dirty="0"/>
          </a:p>
          <a:p>
            <a:pPr algn="just"/>
            <a:r>
              <a:rPr lang="en-US" dirty="0"/>
              <a:t>By implementing these solutions, the project aims to enhance marketing efficacy and foster increased sales in the online retail sector through targeted marketing strategies and personalized recommendations tailored to the preferences of different customer segments.</a:t>
            </a:r>
          </a:p>
          <a:p>
            <a:endParaRPr lang="en-IN" dirty="0"/>
          </a:p>
        </p:txBody>
      </p:sp>
    </p:spTree>
    <p:extLst>
      <p:ext uri="{BB962C8B-B14F-4D97-AF65-F5344CB8AC3E}">
        <p14:creationId xmlns:p14="http://schemas.microsoft.com/office/powerpoint/2010/main" val="1316553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4445003" cy="2215991"/>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Python Programming Language</a:t>
            </a:r>
          </a:p>
          <a:p>
            <a:pPr marL="173736" indent="-173736">
              <a:spcAft>
                <a:spcPts val="800"/>
              </a:spcAft>
              <a:buFont typeface="Arial" panose="020B0604020202020204" pitchFamily="34" charset="0"/>
              <a:buChar char="•"/>
            </a:pPr>
            <a:r>
              <a:rPr lang="en-US" dirty="0">
                <a:latin typeface="+mn-lt"/>
              </a:rPr>
              <a:t>Pandas</a:t>
            </a:r>
          </a:p>
          <a:p>
            <a:pPr marL="173736" indent="-173736">
              <a:spcAft>
                <a:spcPts val="800"/>
              </a:spcAft>
              <a:buFont typeface="Arial" panose="020B0604020202020204" pitchFamily="34" charset="0"/>
              <a:buChar char="•"/>
            </a:pPr>
            <a:r>
              <a:rPr lang="en-US" dirty="0">
                <a:latin typeface="+mn-lt"/>
              </a:rPr>
              <a:t>NumPy</a:t>
            </a:r>
          </a:p>
          <a:p>
            <a:pPr marL="173736" indent="-173736">
              <a:spcAft>
                <a:spcPts val="800"/>
              </a:spcAft>
              <a:buFont typeface="Arial" panose="020B0604020202020204" pitchFamily="34" charset="0"/>
              <a:buChar char="•"/>
            </a:pPr>
            <a:r>
              <a:rPr lang="en-US" dirty="0">
                <a:latin typeface="+mn-lt"/>
              </a:rPr>
              <a:t>Scikit-learn</a:t>
            </a:r>
          </a:p>
          <a:p>
            <a:pPr marL="173736" indent="-173736">
              <a:spcAft>
                <a:spcPts val="800"/>
              </a:spcAft>
              <a:buFont typeface="Arial" panose="020B0604020202020204" pitchFamily="34" charset="0"/>
              <a:buChar char="•"/>
            </a:pPr>
            <a:r>
              <a:rPr lang="en-US" dirty="0" err="1">
                <a:latin typeface="+mn-lt"/>
              </a:rPr>
              <a:t>Malplotlib</a:t>
            </a:r>
            <a:r>
              <a:rPr lang="en-US" dirty="0">
                <a:latin typeface="+mn-lt"/>
              </a:rPr>
              <a:t> and Seaborn </a:t>
            </a:r>
          </a:p>
          <a:p>
            <a:pPr marL="173736" indent="-173736">
              <a:spcAft>
                <a:spcPts val="800"/>
              </a:spcAft>
              <a:buFont typeface="Arial" panose="020B0604020202020204" pitchFamily="34" charset="0"/>
              <a:buChar char="•"/>
            </a:pPr>
            <a:r>
              <a:rPr lang="en-US" dirty="0" err="1">
                <a:latin typeface="+mn-lt"/>
              </a:rPr>
              <a:t>Jupyter</a:t>
            </a:r>
            <a:r>
              <a:rPr lang="en-US" dirty="0">
                <a:latin typeface="+mn-lt"/>
              </a:rPr>
              <a:t> Notebook</a:t>
            </a:r>
          </a:p>
          <a:p>
            <a:pPr marL="173736" indent="-173736">
              <a:spcAft>
                <a:spcPts val="800"/>
              </a:spcAft>
              <a:buFont typeface="Arial" panose="020B0604020202020204" pitchFamily="34" charset="0"/>
              <a:buChar char="•"/>
            </a:pPr>
            <a:r>
              <a:rPr lang="en-US" dirty="0">
                <a:latin typeface="+mn-lt"/>
              </a:rPr>
              <a:t>UCI Machine Learning Repository</a:t>
            </a:r>
          </a:p>
        </p:txBody>
      </p:sp>
    </p:spTree>
    <p:extLst>
      <p:ext uri="{BB962C8B-B14F-4D97-AF65-F5344CB8AC3E}">
        <p14:creationId xmlns:p14="http://schemas.microsoft.com/office/powerpoint/2010/main" val="40171305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2807</TotalTime>
  <Words>814</Words>
  <Application>Microsoft Office PowerPoint</Application>
  <PresentationFormat>On-screen Show (16:9)</PresentationFormat>
  <Paragraphs>112</Paragraphs>
  <Slides>22</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Arial</vt:lpstr>
      <vt:lpstr>Times New Roman</vt:lpstr>
      <vt:lpstr>Wingdings</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Modelling &amp; Result </vt:lpstr>
      <vt:lpstr>Modelling &amp; Result</vt:lpstr>
      <vt:lpstr>Modelling &amp; Result</vt:lpstr>
      <vt:lpstr>RFM Segmentation</vt:lpstr>
      <vt:lpstr>Feature Extraction</vt:lpstr>
      <vt:lpstr>PowerPoint Presentation</vt:lpstr>
      <vt:lpstr>PowerPoint Presentation</vt:lpstr>
      <vt:lpstr>K-Means Clustering </vt:lpstr>
      <vt:lpstr>PowerPoint Presentation</vt:lpstr>
      <vt:lpstr>PowerPoint Presentation</vt:lpstr>
      <vt:lpstr>Mean value of each feature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pathlavath madhu</cp:lastModifiedBy>
  <cp:revision>55</cp:revision>
  <dcterms:modified xsi:type="dcterms:W3CDTF">2024-04-01T02:29:30Z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