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1" charset="-128"/>
        <a:cs typeface="+mn-cs"/>
      </a:defRPr>
    </a:lvl5pPr>
    <a:lvl6pPr marL="2286000" algn="l" defTabSz="914400" rtl="0" eaLnBrk="1" latinLnBrk="0" hangingPunct="1">
      <a:defRPr kern="1200">
        <a:solidFill>
          <a:schemeClr val="tx1"/>
        </a:solidFill>
        <a:latin typeface="Calibri" pitchFamily="34" charset="0"/>
        <a:ea typeface="MS PGothic" pitchFamily="1" charset="-128"/>
        <a:cs typeface="+mn-cs"/>
      </a:defRPr>
    </a:lvl6pPr>
    <a:lvl7pPr marL="2743200" algn="l" defTabSz="914400" rtl="0" eaLnBrk="1" latinLnBrk="0" hangingPunct="1">
      <a:defRPr kern="1200">
        <a:solidFill>
          <a:schemeClr val="tx1"/>
        </a:solidFill>
        <a:latin typeface="Calibri" pitchFamily="34" charset="0"/>
        <a:ea typeface="MS PGothic" pitchFamily="1" charset="-128"/>
        <a:cs typeface="+mn-cs"/>
      </a:defRPr>
    </a:lvl7pPr>
    <a:lvl8pPr marL="3200400" algn="l" defTabSz="914400" rtl="0" eaLnBrk="1" latinLnBrk="0" hangingPunct="1">
      <a:defRPr kern="1200">
        <a:solidFill>
          <a:schemeClr val="tx1"/>
        </a:solidFill>
        <a:latin typeface="Calibri" pitchFamily="34" charset="0"/>
        <a:ea typeface="MS PGothic" pitchFamily="1" charset="-128"/>
        <a:cs typeface="+mn-cs"/>
      </a:defRPr>
    </a:lvl8pPr>
    <a:lvl9pPr marL="3657600" algn="l" defTabSz="914400" rtl="0" eaLnBrk="1" latinLnBrk="0" hangingPunct="1">
      <a:defRPr kern="1200">
        <a:solidFill>
          <a:schemeClr val="tx1"/>
        </a:solidFill>
        <a:latin typeface="Calibri" pitchFamily="34" charset="0"/>
        <a:ea typeface="MS PGothic" pitchFamily="1"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50" y="62"/>
      </p:cViewPr>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hlavath madhu" userId="45492032ebe89c4c" providerId="LiveId" clId="{3354A71A-97F4-4635-8604-E9358D6044B7}"/>
    <pc:docChg chg="undo custSel modSld">
      <pc:chgData name="pathlavath madhu" userId="45492032ebe89c4c" providerId="LiveId" clId="{3354A71A-97F4-4635-8604-E9358D6044B7}" dt="2024-11-13T10:19:41.850" v="2" actId="1036"/>
      <pc:docMkLst>
        <pc:docMk/>
      </pc:docMkLst>
      <pc:sldChg chg="modSp mod">
        <pc:chgData name="pathlavath madhu" userId="45492032ebe89c4c" providerId="LiveId" clId="{3354A71A-97F4-4635-8604-E9358D6044B7}" dt="2024-11-13T10:19:41.850" v="2" actId="1036"/>
        <pc:sldMkLst>
          <pc:docMk/>
          <pc:sldMk cId="0" sldId="281"/>
        </pc:sldMkLst>
        <pc:spChg chg="mod">
          <ac:chgData name="pathlavath madhu" userId="45492032ebe89c4c" providerId="LiveId" clId="{3354A71A-97F4-4635-8604-E9358D6044B7}" dt="2024-11-13T10:19:41.850" v="2" actId="1036"/>
          <ac:spMkLst>
            <pc:docMk/>
            <pc:sldMk cId="0" sldId="281"/>
            <ac:spMk id="9" creationId="{00000000-0000-0000-0000-000000000000}"/>
          </ac:spMkLst>
        </pc:spChg>
        <pc:spChg chg="mod">
          <ac:chgData name="pathlavath madhu" userId="45492032ebe89c4c" providerId="LiveId" clId="{3354A71A-97F4-4635-8604-E9358D6044B7}" dt="2024-11-13T10:19:06.687" v="1" actId="1076"/>
          <ac:spMkLst>
            <pc:docMk/>
            <pc:sldMk cId="0" sldId="281"/>
            <ac:spMk id="27" creationId="{CA0EC912-323B-833C-E026-B6B890901B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fld id="{C4D5ADD5-2BBC-4A94-8F86-D9013941F742}" type="datetimeFigureOut">
              <a:rPr lang="en-US"/>
              <a:t>11/13/2024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EC790738-CFC9-4A5E-8424-6B42AA5706F7}" type="slidenum">
              <a:rPr lang="en-US"/>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charset="0"/>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6386"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itchFamily="1" charset="-128"/>
            </a:endParaRPr>
          </a:p>
        </p:txBody>
      </p:sp>
      <p:sp>
        <p:nvSpPr>
          <p:cNvPr id="16387" name="Slide Number Placeholder 3"/>
          <p:cNvSpPr>
            <a:spLocks noGrp="1"/>
          </p:cNvSpPr>
          <p:nvPr>
            <p:ph type="sldNum" sz="quarter" idx="5"/>
          </p:nvPr>
        </p:nvSpPr>
        <p:spPr bwMode="auto">
          <a:noFill/>
          <a:ln>
            <a:miter lim="800000"/>
          </a:ln>
        </p:spPr>
        <p:txBody>
          <a:bodyPr/>
          <a:lstStyle/>
          <a:p>
            <a:fld id="{65F62A7E-A2F8-438F-9CF8-47DE63F471B4}" type="slidenum">
              <a:rPr lang="en-US"/>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fld id="{0CA7B74D-3791-4AC6-8451-F10DBCCCDD9A}"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MS PGothic" pitchFamily="1" charset="-128"/>
                <a:cs typeface="+mn-cs"/>
              </a:rPr>
              <a:t>4</a:t>
            </a:fld>
            <a:endParaRPr kumimoji="0" lang="en-US" sz="1200" b="0" i="0" u="none" strike="noStrike" kern="1200" cap="none" spc="0" normalizeH="0" baseline="0" noProof="0">
              <a:ln>
                <a:noFill/>
              </a:ln>
              <a:solidFill>
                <a:prstClr val="black"/>
              </a:solidFill>
              <a:effectLst/>
              <a:uLnTx/>
              <a:uFillTx/>
              <a:latin typeface="Calibri" pitchFamily="34" charset="0"/>
              <a:ea typeface="MS PGothic" pitchFamily="1" charset="-128"/>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MS PGothic" pitchFamily="1" charset="-128"/>
                <a:cs typeface="+mn-cs"/>
              </a:rPr>
              <a:t>5</a:t>
            </a:fld>
            <a:endParaRPr kumimoji="0" lang="en-US" sz="1200" b="0" i="0" u="none" strike="noStrike" kern="1200" cap="none" spc="0" normalizeH="0" baseline="0" noProof="0">
              <a:ln>
                <a:noFill/>
              </a:ln>
              <a:solidFill>
                <a:prstClr val="black"/>
              </a:solidFill>
              <a:effectLst/>
              <a:uLnTx/>
              <a:uFillTx/>
              <a:latin typeface="Calibri" pitchFamily="34" charset="0"/>
              <a:ea typeface="MS PGothic" pitchFamily="1" charset="-128"/>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MS PGothic" pitchFamily="1" charset="-128"/>
                <a:cs typeface="+mn-cs"/>
              </a:rPr>
              <a:t>6</a:t>
            </a:fld>
            <a:endParaRPr kumimoji="0" lang="en-US" sz="1200" b="0" i="0" u="none" strike="noStrike" kern="1200" cap="none" spc="0" normalizeH="0" baseline="0" noProof="0">
              <a:ln>
                <a:noFill/>
              </a:ln>
              <a:solidFill>
                <a:prstClr val="black"/>
              </a:solidFill>
              <a:effectLst/>
              <a:uLnTx/>
              <a:uFillTx/>
              <a:latin typeface="Calibri" pitchFamily="34" charset="0"/>
              <a:ea typeface="MS PGothic" pitchFamily="1"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11/13/2024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11/13/2024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11/13/2024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11/13/2024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11/13/2024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11/13/2024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11/13/2024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11/13/2024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11/13/2024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11/13/2024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11/13/2024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lstStyle>
            <a:lvl1pPr>
              <a:defRPr sz="1200">
                <a:solidFill>
                  <a:srgbClr val="898989"/>
                </a:solidFill>
                <a:latin typeface="TradeGothic" pitchFamily="1" charset="0"/>
              </a:defRPr>
            </a:lvl1pPr>
          </a:lstStyle>
          <a:p>
            <a:fld id="{780A9602-A9A9-453F-AEF1-37B5837E02CD}" type="datetime1">
              <a:rPr lang="en-US" smtClean="0"/>
              <a:t>11/13/2024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lstStyle>
            <a:lvl1pPr algn="r">
              <a:defRPr sz="1200">
                <a:solidFill>
                  <a:srgbClr val="898989"/>
                </a:solidFill>
                <a:latin typeface="TradeGothic" pitchFamily="1" charset="0"/>
              </a:defRPr>
            </a:lvl1pPr>
          </a:lstStyle>
          <a:p>
            <a:fld id="{1411BA53-830D-4830-BB65-E58DBE17D0B7}"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MS PGothic" charset="0"/>
          <a:cs typeface="MS PGothic" charset="0"/>
        </a:defRPr>
      </a:lvl1pPr>
      <a:lvl2pPr algn="ctr" defTabSz="457200" rtl="0" eaLnBrk="0" fontAlgn="base" hangingPunct="0">
        <a:spcBef>
          <a:spcPct val="0"/>
        </a:spcBef>
        <a:spcAft>
          <a:spcPct val="0"/>
        </a:spcAft>
        <a:defRPr sz="4400">
          <a:solidFill>
            <a:schemeClr val="tx1"/>
          </a:solidFill>
          <a:latin typeface="TradeGothic" pitchFamily="1" charset="0"/>
          <a:ea typeface="MS PGothic" charset="0"/>
          <a:cs typeface="MS PGothic" charset="0"/>
        </a:defRPr>
      </a:lvl2pPr>
      <a:lvl3pPr algn="ctr" defTabSz="457200" rtl="0" eaLnBrk="0" fontAlgn="base" hangingPunct="0">
        <a:spcBef>
          <a:spcPct val="0"/>
        </a:spcBef>
        <a:spcAft>
          <a:spcPct val="0"/>
        </a:spcAft>
        <a:defRPr sz="4400">
          <a:solidFill>
            <a:schemeClr val="tx1"/>
          </a:solidFill>
          <a:latin typeface="TradeGothic" pitchFamily="1" charset="0"/>
          <a:ea typeface="MS PGothic" charset="0"/>
          <a:cs typeface="MS PGothic" charset="0"/>
        </a:defRPr>
      </a:lvl3pPr>
      <a:lvl4pPr algn="ctr" defTabSz="457200" rtl="0" eaLnBrk="0" fontAlgn="base" hangingPunct="0">
        <a:spcBef>
          <a:spcPct val="0"/>
        </a:spcBef>
        <a:spcAft>
          <a:spcPct val="0"/>
        </a:spcAft>
        <a:defRPr sz="4400">
          <a:solidFill>
            <a:schemeClr val="tx1"/>
          </a:solidFill>
          <a:latin typeface="TradeGothic" pitchFamily="1" charset="0"/>
          <a:ea typeface="MS PGothic" charset="0"/>
          <a:cs typeface="MS PGothic" charset="0"/>
        </a:defRPr>
      </a:lvl4pPr>
      <a:lvl5pPr algn="ctr" defTabSz="457200" rtl="0" eaLnBrk="0" fontAlgn="base" hangingPunct="0">
        <a:spcBef>
          <a:spcPct val="0"/>
        </a:spcBef>
        <a:spcAft>
          <a:spcPct val="0"/>
        </a:spcAft>
        <a:defRPr sz="4400">
          <a:solidFill>
            <a:schemeClr val="tx1"/>
          </a:solidFill>
          <a:latin typeface="TradeGothic" pitchFamily="1" charset="0"/>
          <a:ea typeface="MS PGothic" charset="0"/>
          <a:cs typeface="MS PGothic" charset="0"/>
        </a:defRPr>
      </a:lvl5pPr>
      <a:lvl6pPr marL="457200" algn="ctr" defTabSz="457200" rtl="0" fontAlgn="base">
        <a:spcBef>
          <a:spcPct val="0"/>
        </a:spcBef>
        <a:spcAft>
          <a:spcPct val="0"/>
        </a:spcAft>
        <a:defRPr sz="4400">
          <a:solidFill>
            <a:schemeClr val="tx1"/>
          </a:solidFill>
          <a:latin typeface="TradeGothic" pitchFamily="1" charset="0"/>
          <a:ea typeface="MS PGothic" charset="0"/>
          <a:cs typeface="MS PGothic" charset="0"/>
        </a:defRPr>
      </a:lvl6pPr>
      <a:lvl7pPr marL="914400" algn="ctr" defTabSz="457200" rtl="0" fontAlgn="base">
        <a:spcBef>
          <a:spcPct val="0"/>
        </a:spcBef>
        <a:spcAft>
          <a:spcPct val="0"/>
        </a:spcAft>
        <a:defRPr sz="4400">
          <a:solidFill>
            <a:schemeClr val="tx1"/>
          </a:solidFill>
          <a:latin typeface="TradeGothic" pitchFamily="1" charset="0"/>
          <a:ea typeface="MS PGothic" charset="0"/>
          <a:cs typeface="MS PGothic" charset="0"/>
        </a:defRPr>
      </a:lvl7pPr>
      <a:lvl8pPr marL="1371600" algn="ctr" defTabSz="457200" rtl="0" fontAlgn="base">
        <a:spcBef>
          <a:spcPct val="0"/>
        </a:spcBef>
        <a:spcAft>
          <a:spcPct val="0"/>
        </a:spcAft>
        <a:defRPr sz="4400">
          <a:solidFill>
            <a:schemeClr val="tx1"/>
          </a:solidFill>
          <a:latin typeface="TradeGothic" pitchFamily="1" charset="0"/>
          <a:ea typeface="MS PGothic" charset="0"/>
          <a:cs typeface="MS PGothic" charset="0"/>
        </a:defRPr>
      </a:lvl8pPr>
      <a:lvl9pPr marL="1828800" algn="ctr" defTabSz="457200" rtl="0" fontAlgn="base">
        <a:spcBef>
          <a:spcPct val="0"/>
        </a:spcBef>
        <a:spcAft>
          <a:spcPct val="0"/>
        </a:spcAft>
        <a:defRPr sz="4400">
          <a:solidFill>
            <a:schemeClr val="tx1"/>
          </a:solidFill>
          <a:latin typeface="TradeGothic" pitchFamily="1" charset="0"/>
          <a:ea typeface="MS PGothic" charset="0"/>
          <a:cs typeface="MS PGothic"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TradeGothic"/>
          <a:ea typeface="MS PGothic" charset="0"/>
          <a:cs typeface="MS PGothic"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TradeGothic"/>
          <a:ea typeface="MS PGothic"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TradeGothic"/>
          <a:ea typeface="MS PGothic"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TradeGothic"/>
          <a:ea typeface="MS PGothic"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TradeGothic"/>
          <a:ea typeface="MS PGothic" charset="0"/>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p:cNvSpPr>
            <a:spLocks noGrp="1" noRot="1" noChangeAspect="1" noMove="1" noResize="1" noEditPoints="1" noAdjustHandles="1" noChangeArrowheads="1" noChangeShapeType="1" noTextEdit="1"/>
          </p:cNvSpPr>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p:cNvSpPr>
            <a:spLocks noGrp="1" noRot="1" noChangeAspect="1" noMove="1" noResize="1" noEditPoints="1" noAdjustHandles="1" noChangeArrowheads="1" noChangeShapeType="1" noTextEdit="1"/>
          </p:cNvSpPr>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p:cNvPicPr>
            <a:picLocks noChangeAspect="1"/>
          </p:cNvPicPr>
          <p:nvPr/>
        </p:nvPicPr>
        <p:blipFill rotWithShape="1">
          <a:blip r:embed="rId2"/>
          <a:srcRect r="59916"/>
          <a:stretch>
            <a:fillRect/>
          </a:stretch>
        </p:blipFill>
        <p:spPr>
          <a:xfrm>
            <a:off x="6854891" y="1715881"/>
            <a:ext cx="3440494" cy="3505048"/>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5" y="2076450"/>
            <a:ext cx="6639785" cy="4161396"/>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b="1" dirty="0">
                <a:latin typeface="Arial" panose="020B0604020202020204" pitchFamily="34" charset="0"/>
                <a:cs typeface="Arial" panose="020B0604020202020204" pitchFamily="34" charset="0"/>
              </a:rPr>
              <a:t>Problem Statement ID - 1605</a:t>
            </a:r>
          </a:p>
          <a:p>
            <a:pPr marL="285750" indent="-285750" algn="just">
              <a:lnSpc>
                <a:spcPct val="200000"/>
              </a:lnSpc>
              <a:buFont typeface="Arial" panose="020B0604020202020204" pitchFamily="34" charset="0"/>
              <a:buChar char="•"/>
            </a:pPr>
            <a:r>
              <a:rPr lang="en-US" b="1" dirty="0">
                <a:latin typeface="Arial" panose="020B0604020202020204" pitchFamily="34" charset="0"/>
                <a:cs typeface="Arial" panose="020B0604020202020204" pitchFamily="34" charset="0"/>
              </a:rPr>
              <a:t>Problem Statement Title - </a:t>
            </a:r>
            <a:r>
              <a:rPr lang="en-US" b="1" i="0" dirty="0">
                <a:solidFill>
                  <a:srgbClr val="212529"/>
                </a:solidFill>
                <a:effectLst/>
                <a:latin typeface="montserratregular"/>
              </a:rPr>
              <a:t>Women Safety Analytics – Protecting Women from safety threats</a:t>
            </a:r>
            <a:endParaRPr lang="en-US"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b="1" dirty="0">
                <a:latin typeface="Arial" panose="020B0604020202020204" pitchFamily="34" charset="0"/>
                <a:cs typeface="Arial" panose="020B0604020202020204" pitchFamily="34" charset="0"/>
              </a:rPr>
              <a:t>Theme - </a:t>
            </a:r>
            <a:r>
              <a:rPr lang="en-IN" b="1" i="0" dirty="0">
                <a:solidFill>
                  <a:srgbClr val="212529"/>
                </a:solidFill>
                <a:effectLst/>
                <a:latin typeface="montserratregular"/>
              </a:rPr>
              <a:t>Miscellaneous</a:t>
            </a:r>
            <a:endParaRPr lang="en-US"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b="1" dirty="0">
                <a:latin typeface="Arial" panose="020B0604020202020204" pitchFamily="34" charset="0"/>
                <a:cs typeface="Arial" panose="020B0604020202020204" pitchFamily="34" charset="0"/>
              </a:rPr>
              <a:t>PS Category - Software</a:t>
            </a:r>
          </a:p>
          <a:p>
            <a:pPr marL="285750" indent="-285750" algn="just">
              <a:lnSpc>
                <a:spcPct val="200000"/>
              </a:lnSpc>
              <a:buFont typeface="Arial" panose="020B0604020202020204" pitchFamily="34" charset="0"/>
              <a:buChar char="•"/>
            </a:pPr>
            <a:r>
              <a:rPr lang="en-US" b="1" dirty="0">
                <a:latin typeface="Arial" panose="020B0604020202020204" pitchFamily="34" charset="0"/>
                <a:cs typeface="Arial" panose="020B0604020202020204" pitchFamily="34" charset="0"/>
              </a:rPr>
              <a:t>Team ID – T58</a:t>
            </a:r>
          </a:p>
          <a:p>
            <a:pPr marL="285750" indent="-285750" algn="just">
              <a:lnSpc>
                <a:spcPct val="200000"/>
              </a:lnSpc>
              <a:buFont typeface="Arial" panose="020B0604020202020204" pitchFamily="34" charset="0"/>
              <a:buChar char="•"/>
            </a:pPr>
            <a:r>
              <a:rPr lang="en-US" b="1" dirty="0">
                <a:latin typeface="Arial" panose="020B0604020202020204" pitchFamily="34" charset="0"/>
                <a:cs typeface="Arial" panose="020B0604020202020204" pitchFamily="34" charset="0"/>
              </a:rPr>
              <a:t>Team Name (Registered on portal) – The Bots</a:t>
            </a:r>
            <a:endParaRPr lang="en-IN"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srcRect/>
          <a:stretch>
            <a:fill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64594"/>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MS PGothic" pitchFamily="1" charset="-128"/>
                <a:cs typeface="Times New Roman" panose="02020603050405020304" pitchFamily="18" charset="0"/>
              </a:rPr>
            </a:br>
            <a:r>
              <a:rPr lang="en-IN" sz="2400" b="1" dirty="0">
                <a:effectLst/>
                <a:latin typeface="Times New Roman" panose="02020603050405020304" pitchFamily="18" charset="0"/>
                <a:ea typeface="Times New Roman" panose="02020603050405020304" pitchFamily="18" charset="0"/>
              </a:rPr>
              <a:t>AI-Based Surveillance System for Enhancing</a:t>
            </a:r>
            <a:br>
              <a:rPr lang="en-IN" sz="2400" b="1" dirty="0">
                <a:effectLst/>
                <a:latin typeface="Times New Roman" panose="02020603050405020304" pitchFamily="18" charset="0"/>
                <a:ea typeface="Times New Roman" panose="02020603050405020304" pitchFamily="18" charset="0"/>
              </a:rPr>
            </a:br>
            <a:r>
              <a:rPr lang="en-IN" sz="2400" b="1" dirty="0">
                <a:effectLst/>
                <a:latin typeface="Times New Roman" panose="02020603050405020304" pitchFamily="18" charset="0"/>
                <a:ea typeface="Times New Roman" panose="02020603050405020304" pitchFamily="18" charset="0"/>
              </a:rPr>
              <a:t> Women's Safety in Public Spaces</a:t>
            </a:r>
            <a:br>
              <a:rPr lang="en-IN" sz="2400" dirty="0">
                <a:effectLst/>
                <a:latin typeface="Arial" panose="020B0604020202020204" pitchFamily="34" charset="0"/>
                <a:ea typeface="Arial" panose="020B0604020202020204" pitchFamily="34" charset="0"/>
              </a:rPr>
            </a:br>
            <a:endParaRPr lang="en-US" sz="2400" b="1" dirty="0">
              <a:latin typeface="Times New Roman" panose="02020603050405020304" pitchFamily="18" charset="0"/>
              <a:ea typeface="MS PGothic" pitchFamily="1" charset="-128"/>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The Bots</a:t>
            </a:r>
            <a:endParaRPr lang="en-IN" b="1" dirty="0"/>
          </a:p>
        </p:txBody>
      </p:sp>
      <p:pic>
        <p:nvPicPr>
          <p:cNvPr id="11" name="Google Shape;93;p2"/>
          <p:cNvPicPr preferRelativeResize="0"/>
          <p:nvPr/>
        </p:nvPicPr>
        <p:blipFill rotWithShape="1">
          <a:blip r:embed="rId3"/>
          <a:srcRect/>
          <a:stretch>
            <a:fillRect/>
          </a:stretch>
        </p:blipFill>
        <p:spPr>
          <a:xfrm>
            <a:off x="9803911" y="81376"/>
            <a:ext cx="2246575" cy="1149075"/>
          </a:xfrm>
          <a:prstGeom prst="rect">
            <a:avLst/>
          </a:prstGeom>
          <a:noFill/>
          <a:ln>
            <a:noFill/>
          </a:ln>
        </p:spPr>
      </p:pic>
      <p:sp>
        <p:nvSpPr>
          <p:cNvPr id="22" name="Rectangle 21">
            <a:extLst>
              <a:ext uri="{FF2B5EF4-FFF2-40B4-BE49-F238E27FC236}">
                <a16:creationId xmlns:a16="http://schemas.microsoft.com/office/drawing/2014/main" id="{C6F63E61-FC6F-44CE-429B-9912D623F7C1}"/>
              </a:ext>
            </a:extLst>
          </p:cNvPr>
          <p:cNvSpPr/>
          <p:nvPr/>
        </p:nvSpPr>
        <p:spPr>
          <a:xfrm>
            <a:off x="329773" y="1143000"/>
            <a:ext cx="5766227" cy="49530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3" name="Rectangle 22">
            <a:extLst>
              <a:ext uri="{FF2B5EF4-FFF2-40B4-BE49-F238E27FC236}">
                <a16:creationId xmlns:a16="http://schemas.microsoft.com/office/drawing/2014/main" id="{F230611F-2421-289D-600C-EA5A51F1C888}"/>
              </a:ext>
            </a:extLst>
          </p:cNvPr>
          <p:cNvSpPr/>
          <p:nvPr/>
        </p:nvSpPr>
        <p:spPr>
          <a:xfrm>
            <a:off x="6204155" y="1143000"/>
            <a:ext cx="5309419" cy="24752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4" name="Rectangle 23">
            <a:extLst>
              <a:ext uri="{FF2B5EF4-FFF2-40B4-BE49-F238E27FC236}">
                <a16:creationId xmlns:a16="http://schemas.microsoft.com/office/drawing/2014/main" id="{AE6C1531-AC01-3D84-BF54-C2F670CBF2CF}"/>
              </a:ext>
            </a:extLst>
          </p:cNvPr>
          <p:cNvSpPr/>
          <p:nvPr/>
        </p:nvSpPr>
        <p:spPr>
          <a:xfrm>
            <a:off x="6204155" y="3673891"/>
            <a:ext cx="5309419" cy="24221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IN" sz="1400" dirty="0"/>
          </a:p>
        </p:txBody>
      </p:sp>
      <p:sp>
        <p:nvSpPr>
          <p:cNvPr id="27" name="TextBox 26">
            <a:extLst>
              <a:ext uri="{FF2B5EF4-FFF2-40B4-BE49-F238E27FC236}">
                <a16:creationId xmlns:a16="http://schemas.microsoft.com/office/drawing/2014/main" id="{CA0EC912-323B-833C-E026-B6B890901B96}"/>
              </a:ext>
            </a:extLst>
          </p:cNvPr>
          <p:cNvSpPr txBox="1"/>
          <p:nvPr/>
        </p:nvSpPr>
        <p:spPr>
          <a:xfrm>
            <a:off x="6238175" y="3759659"/>
            <a:ext cx="5135880" cy="2492990"/>
          </a:xfrm>
          <a:prstGeom prst="rect">
            <a:avLst/>
          </a:prstGeom>
          <a:noFill/>
        </p:spPr>
        <p:txBody>
          <a:bodyPr wrap="square" rtlCol="0">
            <a:spAutoFit/>
          </a:bodyPr>
          <a:lstStyle/>
          <a:p>
            <a:r>
              <a:rPr lang="en-US" sz="1600" b="1" dirty="0"/>
              <a:t>UNIQUE VALUE PROPORTIONS (UVP) :</a:t>
            </a:r>
          </a:p>
          <a:p>
            <a:pPr marL="285750" indent="-285750">
              <a:buFont typeface="Arial" panose="020B0604020202020204" pitchFamily="34" charset="0"/>
              <a:buChar char="•"/>
            </a:pPr>
            <a:r>
              <a:rPr lang="en-US" sz="1400" b="1" dirty="0"/>
              <a:t>Danger Score(0-5) </a:t>
            </a:r>
            <a:r>
              <a:rPr lang="en-US" sz="1400" dirty="0"/>
              <a:t>Analysis to quickly evaluate threat levels in real-time.</a:t>
            </a:r>
          </a:p>
          <a:p>
            <a:pPr marL="285750" indent="-285750">
              <a:buFont typeface="Arial" panose="020B0604020202020204" pitchFamily="34" charset="0"/>
              <a:buChar char="•"/>
            </a:pPr>
            <a:r>
              <a:rPr lang="en-US" sz="1400" b="1" dirty="0"/>
              <a:t>Tele-Bot for instant SOS alerts</a:t>
            </a:r>
            <a:r>
              <a:rPr lang="en-US" sz="1400" dirty="0"/>
              <a:t> to law enforcement or emergency contacts.</a:t>
            </a:r>
          </a:p>
          <a:p>
            <a:pPr marL="285750" indent="-285750">
              <a:buFont typeface="Arial" panose="020B0604020202020204" pitchFamily="34" charset="0"/>
              <a:buChar char="•"/>
            </a:pPr>
            <a:r>
              <a:rPr lang="en-US" sz="1400" b="1" dirty="0"/>
              <a:t>Continuous Learning </a:t>
            </a:r>
            <a:r>
              <a:rPr lang="en-US" sz="1400" dirty="0"/>
              <a:t>to improve accuracy over time by learning from new situations.</a:t>
            </a:r>
          </a:p>
          <a:p>
            <a:pPr marL="285750" indent="-285750">
              <a:buFont typeface="Arial" panose="020B0604020202020204" pitchFamily="34" charset="0"/>
              <a:buChar char="•"/>
            </a:pPr>
            <a:r>
              <a:rPr lang="en-US" sz="1400" b="1" dirty="0"/>
              <a:t>GPS Tracking </a:t>
            </a:r>
            <a:r>
              <a:rPr lang="en-US" sz="1400" dirty="0"/>
              <a:t>to pinpoint the location of potential threats and send accurate alerts to Tele-Bot.</a:t>
            </a:r>
          </a:p>
          <a:p>
            <a:pPr marL="285750" indent="-285750">
              <a:buFont typeface="Arial" panose="020B0604020202020204" pitchFamily="34" charset="0"/>
              <a:buChar char="•"/>
            </a:pPr>
            <a:r>
              <a:rPr lang="en-US" sz="1400" b="1" dirty="0"/>
              <a:t>Weapon Detection</a:t>
            </a:r>
            <a:r>
              <a:rPr lang="en-US" sz="1400" dirty="0"/>
              <a:t> to identify potential risks and raise alerts.</a:t>
            </a:r>
          </a:p>
          <a:p>
            <a:pPr marL="285750" indent="-285750">
              <a:buFont typeface="Arial" panose="020B0604020202020204" pitchFamily="34" charset="0"/>
              <a:buChar char="•"/>
            </a:pPr>
            <a:endParaRPr lang="en-IN" sz="1400" dirty="0"/>
          </a:p>
        </p:txBody>
      </p:sp>
      <p:sp>
        <p:nvSpPr>
          <p:cNvPr id="28" name="TextBox 27">
            <a:extLst>
              <a:ext uri="{FF2B5EF4-FFF2-40B4-BE49-F238E27FC236}">
                <a16:creationId xmlns:a16="http://schemas.microsoft.com/office/drawing/2014/main" id="{E4955E4D-385A-7D0F-03F3-9C39DB70FBAF}"/>
              </a:ext>
            </a:extLst>
          </p:cNvPr>
          <p:cNvSpPr txBox="1"/>
          <p:nvPr/>
        </p:nvSpPr>
        <p:spPr>
          <a:xfrm>
            <a:off x="6238175" y="1198620"/>
            <a:ext cx="5225845" cy="2554545"/>
          </a:xfrm>
          <a:prstGeom prst="rect">
            <a:avLst/>
          </a:prstGeom>
          <a:noFill/>
        </p:spPr>
        <p:txBody>
          <a:bodyPr wrap="square" rtlCol="0">
            <a:spAutoFit/>
          </a:bodyPr>
          <a:lstStyle/>
          <a:p>
            <a:r>
              <a:rPr lang="en-US" sz="1600" b="1" dirty="0"/>
              <a:t>PROPOSED SOLUTION :</a:t>
            </a:r>
          </a:p>
          <a:p>
            <a:pPr marL="285750" indent="-285750">
              <a:buFont typeface="Arial" panose="020B0604020202020204" pitchFamily="34" charset="0"/>
              <a:buChar char="•"/>
            </a:pPr>
            <a:r>
              <a:rPr lang="en-US" sz="1400" b="1" dirty="0"/>
              <a:t>Person and Gender Detection </a:t>
            </a:r>
            <a:r>
              <a:rPr lang="en-US" sz="1400" dirty="0"/>
              <a:t>helps identify individuals and analyze their gender in public spaces.</a:t>
            </a:r>
          </a:p>
          <a:p>
            <a:pPr marL="285750" indent="-285750">
              <a:buFont typeface="Arial" panose="020B0604020202020204" pitchFamily="34" charset="0"/>
              <a:buChar char="•"/>
            </a:pPr>
            <a:r>
              <a:rPr lang="en-US" sz="1400" b="1" dirty="0"/>
              <a:t>Emotion Detection and Facial Expression Analysis </a:t>
            </a:r>
            <a:r>
              <a:rPr lang="en-US" sz="1400" dirty="0"/>
              <a:t>recognize distress and potential threats</a:t>
            </a:r>
            <a:r>
              <a:rPr lang="en-US" sz="1600" b="1" dirty="0"/>
              <a:t>.</a:t>
            </a:r>
          </a:p>
          <a:p>
            <a:pPr marL="285750" indent="-285750">
              <a:buFont typeface="Arial" panose="020B0604020202020204" pitchFamily="34" charset="0"/>
              <a:buChar char="•"/>
            </a:pPr>
            <a:r>
              <a:rPr lang="en-US" sz="1400" b="1" dirty="0"/>
              <a:t>AI-driven monitoring system </a:t>
            </a:r>
            <a:r>
              <a:rPr lang="en-US" sz="1400" dirty="0"/>
              <a:t>ensures proactive safety measures.</a:t>
            </a:r>
          </a:p>
          <a:p>
            <a:pPr marL="285750" indent="-285750">
              <a:buFont typeface="Arial" panose="020B0604020202020204" pitchFamily="34" charset="0"/>
              <a:buChar char="•"/>
            </a:pPr>
            <a:r>
              <a:rPr lang="en-US" sz="1400" dirty="0"/>
              <a:t>Detects lone women in distress or </a:t>
            </a:r>
            <a:r>
              <a:rPr lang="en-US" sz="1400" b="1" dirty="0"/>
              <a:t>suspicious behavior, and assigns a Danger Score</a:t>
            </a:r>
            <a:r>
              <a:rPr lang="en-US" sz="1400" dirty="0"/>
              <a:t> to assess the severity of the situation.</a:t>
            </a:r>
          </a:p>
          <a:p>
            <a:pPr marL="285750" indent="-285750">
              <a:buFont typeface="Arial" panose="020B0604020202020204" pitchFamily="34" charset="0"/>
              <a:buChar char="•"/>
            </a:pPr>
            <a:r>
              <a:rPr lang="en-US" sz="1400" dirty="0"/>
              <a:t>Reduces risks by identifying threats before incidents</a:t>
            </a:r>
            <a:r>
              <a:rPr lang="en-IN" sz="1400" dirty="0"/>
              <a:t> occur, creating </a:t>
            </a:r>
            <a:r>
              <a:rPr lang="en-IN" sz="1400" b="1" dirty="0"/>
              <a:t>safer environments.</a:t>
            </a:r>
          </a:p>
          <a:p>
            <a:pPr marL="285750" indent="-285750">
              <a:buFont typeface="Arial" panose="020B0604020202020204" pitchFamily="34" charset="0"/>
              <a:buChar char="•"/>
            </a:pPr>
            <a:endParaRPr lang="en-US" sz="1400" dirty="0"/>
          </a:p>
        </p:txBody>
      </p:sp>
      <p:pic>
        <p:nvPicPr>
          <p:cNvPr id="32" name="Picture 31">
            <a:extLst>
              <a:ext uri="{FF2B5EF4-FFF2-40B4-BE49-F238E27FC236}">
                <a16:creationId xmlns:a16="http://schemas.microsoft.com/office/drawing/2014/main" id="{8E696ED5-514F-74D6-6F07-290DBF67DEDA}"/>
              </a:ext>
            </a:extLst>
          </p:cNvPr>
          <p:cNvPicPr>
            <a:picLocks noChangeAspect="1"/>
          </p:cNvPicPr>
          <p:nvPr/>
        </p:nvPicPr>
        <p:blipFill>
          <a:blip r:embed="rId4"/>
          <a:stretch>
            <a:fillRect/>
          </a:stretch>
        </p:blipFill>
        <p:spPr>
          <a:xfrm>
            <a:off x="459853" y="1591646"/>
            <a:ext cx="5506065" cy="4336026"/>
          </a:xfrm>
          <a:prstGeom prst="rect">
            <a:avLst/>
          </a:prstGeom>
        </p:spPr>
      </p:pic>
      <p:sp>
        <p:nvSpPr>
          <p:cNvPr id="33" name="TextBox 32">
            <a:extLst>
              <a:ext uri="{FF2B5EF4-FFF2-40B4-BE49-F238E27FC236}">
                <a16:creationId xmlns:a16="http://schemas.microsoft.com/office/drawing/2014/main" id="{DEAC03E1-26E1-63A1-1183-37E20BEE1816}"/>
              </a:ext>
            </a:extLst>
          </p:cNvPr>
          <p:cNvSpPr txBox="1"/>
          <p:nvPr/>
        </p:nvSpPr>
        <p:spPr>
          <a:xfrm>
            <a:off x="471948" y="1230451"/>
            <a:ext cx="4424517" cy="338554"/>
          </a:xfrm>
          <a:prstGeom prst="rect">
            <a:avLst/>
          </a:prstGeom>
          <a:noFill/>
        </p:spPr>
        <p:txBody>
          <a:bodyPr wrap="square" rtlCol="0">
            <a:spAutoFit/>
          </a:bodyPr>
          <a:lstStyle/>
          <a:p>
            <a:r>
              <a:rPr lang="en-IN" sz="1600" b="1" dirty="0"/>
              <a:t>PROCESS FLOW ARCHITECTURE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srcRect/>
          <a:stretch>
            <a:fillRect/>
          </a:stretch>
        </p:blipFill>
        <p:spPr>
          <a:xfrm>
            <a:off x="9803911" y="81376"/>
            <a:ext cx="2246575" cy="1149075"/>
          </a:xfrm>
          <a:prstGeom prst="rect">
            <a:avLst/>
          </a:prstGeom>
          <a:noFill/>
          <a:ln>
            <a:noFill/>
          </a:ln>
        </p:spPr>
      </p:pic>
      <p:sp>
        <p:nvSpPr>
          <p:cNvPr id="11" name="Oval 10" descr="Your startup LOGO"/>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The Bots</a:t>
            </a:r>
            <a:endParaRPr lang="en-IN" b="1" dirty="0"/>
          </a:p>
        </p:txBody>
      </p:sp>
      <p:sp>
        <p:nvSpPr>
          <p:cNvPr id="5" name="Rectangle 4">
            <a:extLst>
              <a:ext uri="{FF2B5EF4-FFF2-40B4-BE49-F238E27FC236}">
                <a16:creationId xmlns:a16="http://schemas.microsoft.com/office/drawing/2014/main" id="{36A95787-92B5-44DC-60EE-15279D1670B0}"/>
              </a:ext>
            </a:extLst>
          </p:cNvPr>
          <p:cNvSpPr/>
          <p:nvPr/>
        </p:nvSpPr>
        <p:spPr>
          <a:xfrm>
            <a:off x="329773" y="1224376"/>
            <a:ext cx="4318427" cy="495951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CD58B862-8174-46DF-41E1-84A24FDB1D7F}"/>
              </a:ext>
            </a:extLst>
          </p:cNvPr>
          <p:cNvSpPr/>
          <p:nvPr/>
        </p:nvSpPr>
        <p:spPr>
          <a:xfrm>
            <a:off x="4739148" y="1224376"/>
            <a:ext cx="7123080" cy="3981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45C88750-55C3-D597-56E8-A7BDF423867A}"/>
              </a:ext>
            </a:extLst>
          </p:cNvPr>
          <p:cNvSpPr/>
          <p:nvPr/>
        </p:nvSpPr>
        <p:spPr>
          <a:xfrm>
            <a:off x="4739149" y="5342258"/>
            <a:ext cx="7123079" cy="8416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IN" sz="1400" dirty="0"/>
          </a:p>
        </p:txBody>
      </p:sp>
      <p:sp>
        <p:nvSpPr>
          <p:cNvPr id="13" name="TextBox 12">
            <a:extLst>
              <a:ext uri="{FF2B5EF4-FFF2-40B4-BE49-F238E27FC236}">
                <a16:creationId xmlns:a16="http://schemas.microsoft.com/office/drawing/2014/main" id="{9C4F061B-6A80-288F-4B65-968BB323B852}"/>
              </a:ext>
            </a:extLst>
          </p:cNvPr>
          <p:cNvSpPr txBox="1"/>
          <p:nvPr/>
        </p:nvSpPr>
        <p:spPr>
          <a:xfrm>
            <a:off x="4758813" y="5342258"/>
            <a:ext cx="6823587" cy="1046440"/>
          </a:xfrm>
          <a:prstGeom prst="rect">
            <a:avLst/>
          </a:prstGeom>
          <a:noFill/>
        </p:spPr>
        <p:txBody>
          <a:bodyPr wrap="square" rtlCol="0">
            <a:spAutoFit/>
          </a:bodyPr>
          <a:lstStyle/>
          <a:p>
            <a:r>
              <a:rPr lang="en-US" sz="1600" b="1" dirty="0"/>
              <a:t>PRODUCT STATUS:</a:t>
            </a:r>
          </a:p>
          <a:p>
            <a:r>
              <a:rPr lang="en-US" sz="1400" dirty="0"/>
              <a:t>60% of the product has been completed, with further development in progress. An additional 3 features remain to be added.</a:t>
            </a:r>
            <a:endParaRPr lang="en-IN" sz="1400" dirty="0"/>
          </a:p>
          <a:p>
            <a:endParaRPr lang="en-IN" dirty="0"/>
          </a:p>
        </p:txBody>
      </p:sp>
      <p:pic>
        <p:nvPicPr>
          <p:cNvPr id="18" name="Picture 17">
            <a:extLst>
              <a:ext uri="{FF2B5EF4-FFF2-40B4-BE49-F238E27FC236}">
                <a16:creationId xmlns:a16="http://schemas.microsoft.com/office/drawing/2014/main" id="{D52347C8-6146-9004-14D1-D7F6E44C6468}"/>
              </a:ext>
            </a:extLst>
          </p:cNvPr>
          <p:cNvPicPr>
            <a:picLocks noChangeAspect="1"/>
          </p:cNvPicPr>
          <p:nvPr/>
        </p:nvPicPr>
        <p:blipFill>
          <a:blip r:embed="rId4"/>
          <a:stretch>
            <a:fillRect/>
          </a:stretch>
        </p:blipFill>
        <p:spPr>
          <a:xfrm>
            <a:off x="4837470" y="1652264"/>
            <a:ext cx="6931743" cy="3446105"/>
          </a:xfrm>
          <a:prstGeom prst="rect">
            <a:avLst/>
          </a:prstGeom>
        </p:spPr>
      </p:pic>
      <p:pic>
        <p:nvPicPr>
          <p:cNvPr id="20" name="Picture 19">
            <a:extLst>
              <a:ext uri="{FF2B5EF4-FFF2-40B4-BE49-F238E27FC236}">
                <a16:creationId xmlns:a16="http://schemas.microsoft.com/office/drawing/2014/main" id="{E0E9B847-0D1A-4B41-2F2F-8E019DE553FD}"/>
              </a:ext>
            </a:extLst>
          </p:cNvPr>
          <p:cNvPicPr>
            <a:picLocks noChangeAspect="1"/>
          </p:cNvPicPr>
          <p:nvPr/>
        </p:nvPicPr>
        <p:blipFill>
          <a:blip r:embed="rId5"/>
          <a:srcRect l="5000" t="5778" r="45485" b="24093"/>
          <a:stretch/>
        </p:blipFill>
        <p:spPr>
          <a:xfrm>
            <a:off x="8737600" y="2238374"/>
            <a:ext cx="2844800" cy="2110105"/>
          </a:xfrm>
          <a:prstGeom prst="rect">
            <a:avLst/>
          </a:prstGeom>
        </p:spPr>
      </p:pic>
      <p:sp>
        <p:nvSpPr>
          <p:cNvPr id="21" name="TextBox 20">
            <a:extLst>
              <a:ext uri="{FF2B5EF4-FFF2-40B4-BE49-F238E27FC236}">
                <a16:creationId xmlns:a16="http://schemas.microsoft.com/office/drawing/2014/main" id="{C8779DA8-9E37-8C57-D0D3-FF642594A683}"/>
              </a:ext>
            </a:extLst>
          </p:cNvPr>
          <p:cNvSpPr txBox="1"/>
          <p:nvPr/>
        </p:nvSpPr>
        <p:spPr>
          <a:xfrm>
            <a:off x="4758813" y="1280436"/>
            <a:ext cx="5474930" cy="338554"/>
          </a:xfrm>
          <a:prstGeom prst="rect">
            <a:avLst/>
          </a:prstGeom>
          <a:noFill/>
        </p:spPr>
        <p:txBody>
          <a:bodyPr wrap="square" rtlCol="0">
            <a:spAutoFit/>
          </a:bodyPr>
          <a:lstStyle/>
          <a:p>
            <a:r>
              <a:rPr lang="en-IN" sz="1600" b="1" dirty="0"/>
              <a:t>OUTPUT/RESULT:</a:t>
            </a:r>
          </a:p>
        </p:txBody>
      </p:sp>
      <p:sp>
        <p:nvSpPr>
          <p:cNvPr id="22" name="TextBox 21">
            <a:extLst>
              <a:ext uri="{FF2B5EF4-FFF2-40B4-BE49-F238E27FC236}">
                <a16:creationId xmlns:a16="http://schemas.microsoft.com/office/drawing/2014/main" id="{BE45242D-4C75-4ECC-0BA3-A5479F0364E9}"/>
              </a:ext>
            </a:extLst>
          </p:cNvPr>
          <p:cNvSpPr txBox="1"/>
          <p:nvPr/>
        </p:nvSpPr>
        <p:spPr>
          <a:xfrm>
            <a:off x="422787" y="1290596"/>
            <a:ext cx="4128103" cy="4755148"/>
          </a:xfrm>
          <a:prstGeom prst="rect">
            <a:avLst/>
          </a:prstGeom>
          <a:noFill/>
        </p:spPr>
        <p:txBody>
          <a:bodyPr wrap="square" rtlCol="0">
            <a:spAutoFit/>
          </a:bodyPr>
          <a:lstStyle/>
          <a:p>
            <a:endParaRPr lang="en-US" sz="1600" b="1" dirty="0"/>
          </a:p>
          <a:p>
            <a:r>
              <a:rPr lang="en-US" sz="1600" b="1" dirty="0"/>
              <a:t>MODEL DEVELOPMENT:</a:t>
            </a:r>
          </a:p>
          <a:p>
            <a:endParaRPr lang="en-US" sz="1600" b="1" dirty="0"/>
          </a:p>
          <a:p>
            <a:pPr marL="285750" indent="-285750">
              <a:buFont typeface="Arial" panose="020B0604020202020204" pitchFamily="34" charset="0"/>
              <a:buChar char="•"/>
            </a:pPr>
            <a:r>
              <a:rPr lang="en-US" sz="1500" dirty="0"/>
              <a:t>YOLOv8(You Only Look Once) - Detect individuals in real-time to establish a baseline count for anomaly detection.</a:t>
            </a:r>
          </a:p>
          <a:p>
            <a:endParaRPr lang="en-US" sz="1500" dirty="0"/>
          </a:p>
          <a:p>
            <a:pPr marL="285750" indent="-285750">
              <a:buFont typeface="Arial" panose="020B0604020202020204" pitchFamily="34" charset="0"/>
              <a:buChar char="•"/>
            </a:pPr>
            <a:r>
              <a:rPr lang="en-US" sz="1500" dirty="0"/>
              <a:t>Pretrained models from Hugging Face - Classify detected individuals as male or female to monitor gender distribution.</a:t>
            </a:r>
          </a:p>
          <a:p>
            <a:endParaRPr lang="en-US" sz="1500" dirty="0"/>
          </a:p>
          <a:p>
            <a:pPr marL="285750" indent="-285750">
              <a:buFont typeface="Arial" panose="020B0604020202020204" pitchFamily="34" charset="0"/>
              <a:buChar char="•"/>
            </a:pPr>
            <a:r>
              <a:rPr lang="en-US" sz="1500" dirty="0"/>
              <a:t>Face Net - Analyze facial emotions (e.g., fear, anxiety)</a:t>
            </a:r>
          </a:p>
          <a:p>
            <a:endParaRPr lang="en-US" sz="1500" dirty="0"/>
          </a:p>
          <a:p>
            <a:pPr marL="285750" indent="-285750">
              <a:buFont typeface="Arial" panose="020B0604020202020204" pitchFamily="34" charset="0"/>
              <a:buChar char="•"/>
            </a:pPr>
            <a:r>
              <a:rPr lang="en-US" sz="1500" dirty="0"/>
              <a:t>Integration of YOLO and gender classification data for identifying crowd behavior patterns.</a:t>
            </a:r>
          </a:p>
          <a:p>
            <a:endParaRPr lang="en-US" sz="1500" dirty="0"/>
          </a:p>
          <a:p>
            <a:pPr marL="285750" indent="-285750">
              <a:buFont typeface="Arial" panose="020B0604020202020204" pitchFamily="34" charset="0"/>
              <a:buChar char="•"/>
            </a:pPr>
            <a:r>
              <a:rPr lang="en-US" sz="1500" dirty="0"/>
              <a:t>Tele-Bot (Telegram Bot API) - To Send real-time alerts to authorities when a potential SOS situation is detected.</a:t>
            </a:r>
            <a:endParaRPr lang="en-IN"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4F96F5-166B-E6BE-8FAE-A965FF5D6378}"/>
              </a:ext>
            </a:extLst>
          </p:cNvPr>
          <p:cNvSpPr/>
          <p:nvPr/>
        </p:nvSpPr>
        <p:spPr>
          <a:xfrm>
            <a:off x="239818" y="1221519"/>
            <a:ext cx="5766227" cy="49530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MS PGothic"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itchFamily="1" charset="-128"/>
                <a:cs typeface="+mn-cs"/>
              </a:r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17410" name="TextBox 8"/>
          <p:cNvSpPr txBox="1">
            <a:spLocks noChangeArrowheads="1"/>
          </p:cNvSpPr>
          <p:nvPr/>
        </p:nvSpPr>
        <p:spPr bwMode="auto">
          <a:xfrm>
            <a:off x="406766" y="1395246"/>
            <a:ext cx="5432329" cy="4493538"/>
          </a:xfrm>
          <a:prstGeom prst="rect">
            <a:avLst/>
          </a:prstGeom>
          <a:noFill/>
          <a:ln w="9525">
            <a:noFill/>
            <a:miter lim="800000"/>
          </a:ln>
        </p:spPr>
        <p:txBody>
          <a:bodyPr wrap="square">
            <a:spAutoFit/>
          </a:bodyPr>
          <a:lstStyle/>
          <a:p>
            <a:pPr algn="just">
              <a:defRPr/>
            </a:pPr>
            <a:r>
              <a:rPr lang="en-US" sz="1500" b="1" dirty="0">
                <a:solidFill>
                  <a:prstClr val="black"/>
                </a:solidFill>
                <a:latin typeface="Arial" panose="020B0604020202020204" pitchFamily="34" charset="0"/>
                <a:cs typeface="Arial" panose="020B0604020202020204" pitchFamily="34" charset="0"/>
              </a:rPr>
              <a:t>Technical Feasibility</a:t>
            </a:r>
            <a:r>
              <a:rPr lang="en-US" sz="1500" dirty="0">
                <a:solidFill>
                  <a:prstClr val="black"/>
                </a:solidFill>
                <a:latin typeface="Arial" panose="020B0604020202020204" pitchFamily="34" charset="0"/>
                <a:cs typeface="Arial" panose="020B0604020202020204" pitchFamily="34" charset="0"/>
              </a:rPr>
              <a:t>: Leverage cutting-edge AI (YOLO, Hugging Face, </a:t>
            </a:r>
            <a:r>
              <a:rPr lang="en-US" sz="1500" dirty="0" err="1">
                <a:solidFill>
                  <a:prstClr val="black"/>
                </a:solidFill>
                <a:latin typeface="Arial" panose="020B0604020202020204" pitchFamily="34" charset="0"/>
                <a:cs typeface="Arial" panose="020B0604020202020204" pitchFamily="34" charset="0"/>
              </a:rPr>
              <a:t>FaceNet</a:t>
            </a:r>
            <a:r>
              <a:rPr lang="en-US" sz="1500" dirty="0">
                <a:solidFill>
                  <a:prstClr val="black"/>
                </a:solidFill>
                <a:latin typeface="Arial" panose="020B0604020202020204" pitchFamily="34" charset="0"/>
                <a:cs typeface="Arial" panose="020B0604020202020204" pitchFamily="34" charset="0"/>
              </a:rPr>
              <a:t>, </a:t>
            </a:r>
            <a:r>
              <a:rPr lang="en-IN" sz="1600" dirty="0" err="1">
                <a:effectLst/>
              </a:rPr>
              <a:t>MediaPipe</a:t>
            </a:r>
            <a:r>
              <a:rPr lang="en-US" sz="1500" dirty="0">
                <a:solidFill>
                  <a:prstClr val="black"/>
                </a:solidFill>
                <a:latin typeface="Arial" panose="020B0604020202020204" pitchFamily="34" charset="0"/>
                <a:cs typeface="Arial" panose="020B0604020202020204" pitchFamily="34" charset="0"/>
              </a:rPr>
              <a:t>) for real-time detection and gender classification while ensuring data privacy.</a:t>
            </a:r>
          </a:p>
          <a:p>
            <a:pPr marR="0" lvl="0" algn="just" defTabSz="457200" rtl="0" eaLnBrk="1" fontAlgn="base" latinLnBrk="0" hangingPunct="1">
              <a:lnSpc>
                <a:spcPct val="100000"/>
              </a:lnSpc>
              <a:spcBef>
                <a:spcPct val="0"/>
              </a:spcBef>
              <a:spcAft>
                <a:spcPct val="0"/>
              </a:spcAft>
              <a:buClrTx/>
              <a:buSzTx/>
              <a:defRPr/>
            </a:pPr>
            <a:endParaRPr lang="en-US" sz="1500" dirty="0">
              <a:solidFill>
                <a:prstClr val="black"/>
              </a:solidFill>
              <a:latin typeface="Arial" panose="020B0604020202020204" pitchFamily="34" charset="0"/>
              <a:cs typeface="Arial" panose="020B0604020202020204" pitchFamily="34" charset="0"/>
            </a:endParaRPr>
          </a:p>
          <a:p>
            <a:pPr marR="0" lvl="0" algn="just" defTabSz="457200" rtl="0" eaLnBrk="1" fontAlgn="base" latinLnBrk="0" hangingPunct="1">
              <a:lnSpc>
                <a:spcPct val="100000"/>
              </a:lnSpc>
              <a:spcBef>
                <a:spcPct val="0"/>
              </a:spcBef>
              <a:spcAft>
                <a:spcPct val="0"/>
              </a:spcAft>
              <a:buClrTx/>
              <a:buSzTx/>
              <a:defRPr/>
            </a:pPr>
            <a:r>
              <a:rPr lang="en-US" sz="1500" b="1" dirty="0">
                <a:solidFill>
                  <a:prstClr val="black"/>
                </a:solidFill>
                <a:latin typeface="Arial" panose="020B0604020202020204" pitchFamily="34" charset="0"/>
                <a:cs typeface="Arial" panose="020B0604020202020204" pitchFamily="34" charset="0"/>
              </a:rPr>
              <a:t>Market Opportunity: </a:t>
            </a:r>
            <a:r>
              <a:rPr lang="en-US" sz="1500" dirty="0">
                <a:solidFill>
                  <a:prstClr val="black"/>
                </a:solidFill>
                <a:latin typeface="Arial" panose="020B0604020202020204" pitchFamily="34" charset="0"/>
                <a:cs typeface="Arial" panose="020B0604020202020204" pitchFamily="34" charset="0"/>
              </a:rPr>
              <a:t>Target city governments and security firms amidst rising safety concerns, with unique features to stand out in the smart city space.</a:t>
            </a:r>
          </a:p>
          <a:p>
            <a:pPr marR="0" lvl="0" algn="just" defTabSz="457200" rtl="0" eaLnBrk="1" fontAlgn="base" latinLnBrk="0" hangingPunct="1">
              <a:lnSpc>
                <a:spcPct val="100000"/>
              </a:lnSpc>
              <a:spcBef>
                <a:spcPct val="0"/>
              </a:spcBef>
              <a:spcAft>
                <a:spcPct val="0"/>
              </a:spcAft>
              <a:buClrTx/>
              <a:buSzTx/>
              <a:defRPr/>
            </a:pPr>
            <a:r>
              <a:rPr lang="en-US" sz="1500" dirty="0">
                <a:solidFill>
                  <a:prstClr val="black"/>
                </a:solidFill>
                <a:latin typeface="Arial" panose="020B0604020202020204" pitchFamily="34" charset="0"/>
                <a:cs typeface="Arial" panose="020B0604020202020204" pitchFamily="34" charset="0"/>
              </a:rPr>
              <a:t> </a:t>
            </a:r>
          </a:p>
          <a:p>
            <a:pPr marR="0" lvl="0" algn="just" defTabSz="457200" rtl="0" eaLnBrk="1" fontAlgn="base" latinLnBrk="0" hangingPunct="1">
              <a:lnSpc>
                <a:spcPct val="100000"/>
              </a:lnSpc>
              <a:spcBef>
                <a:spcPct val="0"/>
              </a:spcBef>
              <a:spcAft>
                <a:spcPct val="0"/>
              </a:spcAft>
              <a:buClrTx/>
              <a:buSzTx/>
              <a:defRPr/>
            </a:pPr>
            <a:r>
              <a:rPr lang="en-US" sz="1500" b="1" dirty="0">
                <a:solidFill>
                  <a:prstClr val="black"/>
                </a:solidFill>
                <a:latin typeface="Arial" panose="020B0604020202020204" pitchFamily="34" charset="0"/>
                <a:cs typeface="Arial" panose="020B0604020202020204" pitchFamily="34" charset="0"/>
              </a:rPr>
              <a:t>Challenges: </a:t>
            </a:r>
            <a:r>
              <a:rPr lang="en-US" sz="1500" dirty="0">
                <a:solidFill>
                  <a:prstClr val="black"/>
                </a:solidFill>
                <a:latin typeface="Arial" panose="020B0604020202020204" pitchFamily="34" charset="0"/>
                <a:cs typeface="Arial" panose="020B0604020202020204" pitchFamily="34" charset="0"/>
              </a:rPr>
              <a:t>Key challenges include privacy concerns, AI model accuracy (avoiding bias), and integration with existing systems like law enforcement.</a:t>
            </a:r>
          </a:p>
          <a:p>
            <a:pPr marR="0" lvl="0" algn="just" defTabSz="457200" rtl="0" eaLnBrk="1" fontAlgn="base" latinLnBrk="0" hangingPunct="1">
              <a:lnSpc>
                <a:spcPct val="100000"/>
              </a:lnSpc>
              <a:spcBef>
                <a:spcPct val="0"/>
              </a:spcBef>
              <a:spcAft>
                <a:spcPct val="0"/>
              </a:spcAft>
              <a:buClrTx/>
              <a:buSzTx/>
              <a:defRPr/>
            </a:pPr>
            <a:endParaRPr lang="en-US" sz="1500" dirty="0">
              <a:solidFill>
                <a:prstClr val="black"/>
              </a:solidFill>
              <a:latin typeface="Arial" panose="020B0604020202020204" pitchFamily="34" charset="0"/>
              <a:cs typeface="Arial" panose="020B0604020202020204" pitchFamily="34" charset="0"/>
            </a:endParaRPr>
          </a:p>
          <a:p>
            <a:pPr marR="0" lvl="0" algn="just" defTabSz="457200" rtl="0" eaLnBrk="1" fontAlgn="base" latinLnBrk="0" hangingPunct="1">
              <a:lnSpc>
                <a:spcPct val="100000"/>
              </a:lnSpc>
              <a:spcBef>
                <a:spcPct val="0"/>
              </a:spcBef>
              <a:spcAft>
                <a:spcPct val="0"/>
              </a:spcAft>
              <a:buClrTx/>
              <a:buSzTx/>
              <a:defRPr/>
            </a:pPr>
            <a:r>
              <a:rPr lang="en-US" sz="1500" b="1" dirty="0">
                <a:solidFill>
                  <a:prstClr val="black"/>
                </a:solidFill>
                <a:latin typeface="Arial" panose="020B0604020202020204" pitchFamily="34" charset="0"/>
                <a:cs typeface="Arial" panose="020B0604020202020204" pitchFamily="34" charset="0"/>
              </a:rPr>
              <a:t>Strategies: </a:t>
            </a:r>
            <a:r>
              <a:rPr lang="en-US" sz="1500" dirty="0">
                <a:solidFill>
                  <a:prstClr val="black"/>
                </a:solidFill>
                <a:latin typeface="Arial" panose="020B0604020202020204" pitchFamily="34" charset="0"/>
                <a:cs typeface="Arial" panose="020B0604020202020204" pitchFamily="34" charset="0"/>
              </a:rPr>
              <a:t>To address privacy concerns, robust data protection measures must be implemented, such as secure communication channels for alert notifications and compliance with privacy laws. To enhance AI model accuracy and reduce bias, strategies like diverse data collection, bias testing, human oversight, algorithmic fairness techniques, and transparency should be employed.</a:t>
            </a:r>
          </a:p>
        </p:txBody>
      </p:sp>
      <p:pic>
        <p:nvPicPr>
          <p:cNvPr id="8" name="Google Shape;93;p2"/>
          <p:cNvPicPr preferRelativeResize="0"/>
          <p:nvPr/>
        </p:nvPicPr>
        <p:blipFill rotWithShape="1">
          <a:blip r:embed="rId3"/>
          <a:srcRect/>
          <a:stretch>
            <a:fillRect/>
          </a:stretch>
        </p:blipFill>
        <p:spPr>
          <a:xfrm>
            <a:off x="9803911" y="81376"/>
            <a:ext cx="2246575" cy="1149075"/>
          </a:xfrm>
          <a:prstGeom prst="rect">
            <a:avLst/>
          </a:prstGeom>
          <a:noFill/>
          <a:ln>
            <a:noFill/>
          </a:ln>
        </p:spPr>
      </p:pic>
      <p:sp>
        <p:nvSpPr>
          <p:cNvPr id="12" name="Oval 11" descr="Your startup LOGO"/>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The Bots</a:t>
            </a:r>
            <a:endParaRPr lang="en-IN" b="1" dirty="0"/>
          </a:p>
        </p:txBody>
      </p:sp>
      <p:pic>
        <p:nvPicPr>
          <p:cNvPr id="4" name="Picture 3">
            <a:extLst>
              <a:ext uri="{FF2B5EF4-FFF2-40B4-BE49-F238E27FC236}">
                <a16:creationId xmlns:a16="http://schemas.microsoft.com/office/drawing/2014/main" id="{F7FE2BCC-C20F-DD51-1636-71D42E74862D}"/>
              </a:ext>
            </a:extLst>
          </p:cNvPr>
          <p:cNvPicPr>
            <a:picLocks noChangeAspect="1"/>
          </p:cNvPicPr>
          <p:nvPr/>
        </p:nvPicPr>
        <p:blipFill>
          <a:blip r:embed="rId4"/>
          <a:stretch>
            <a:fillRect/>
          </a:stretch>
        </p:blipFill>
        <p:spPr>
          <a:xfrm>
            <a:off x="6285872" y="1359451"/>
            <a:ext cx="5666310" cy="48150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MS PGothic"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955701" y="1095375"/>
            <a:ext cx="9385300" cy="4724370"/>
          </a:xfrm>
          <a:prstGeom prst="rect">
            <a:avLst/>
          </a:prstGeom>
          <a:noFill/>
          <a:ln w="9525">
            <a:noFill/>
            <a:miter lim="800000"/>
          </a:ln>
        </p:spPr>
        <p:txBody>
          <a:bodyPr wrap="square">
            <a:spAutoFit/>
          </a:bodyPr>
          <a:lstStyle/>
          <a:p>
            <a:pPr marR="0" lvl="0" algn="just" defTabSz="457200" rtl="0" eaLnBrk="1" fontAlgn="base" latinLnBrk="0" hangingPunct="1">
              <a:lnSpc>
                <a:spcPct val="100000"/>
              </a:lnSpc>
              <a:spcBef>
                <a:spcPct val="0"/>
              </a:spcBef>
              <a:spcAft>
                <a:spcPct val="0"/>
              </a:spcAft>
              <a:buClrTx/>
              <a:buSzTx/>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itchFamily="1" charset="-128"/>
                <a:cs typeface="Arial" panose="020B0604020202020204" pitchFamily="34" charset="0"/>
              </a:rPr>
              <a:t> </a:t>
            </a:r>
          </a:p>
          <a:p>
            <a:pPr marR="0" lvl="0" algn="just" defTabSz="457200" rtl="0" eaLnBrk="1" fontAlgn="base" latinLnBrk="0" hangingPunct="1">
              <a:lnSpc>
                <a:spcPct val="100000"/>
              </a:lnSpc>
              <a:spcBef>
                <a:spcPct val="0"/>
              </a:spcBef>
              <a:spcAft>
                <a:spcPct val="0"/>
              </a:spcAft>
              <a:buClrTx/>
              <a:buSzTx/>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S PGothic" pitchFamily="1" charset="-128"/>
                <a:cs typeface="Arial" panose="020B0604020202020204" pitchFamily="34" charset="0"/>
              </a:rPr>
              <a:t>Enhanced Public Safety</a:t>
            </a:r>
            <a:r>
              <a:rPr kumimoji="0" lang="en-US" sz="1500" b="0" i="0" u="none" strike="noStrike" kern="1200" cap="none" spc="0" normalizeH="0" baseline="0" noProof="0" dirty="0">
                <a:ln>
                  <a:noFill/>
                </a:ln>
                <a:solidFill>
                  <a:prstClr val="black"/>
                </a:solidFill>
                <a:effectLst/>
                <a:uLnTx/>
                <a:uFillTx/>
                <a:latin typeface="Arial" panose="020B0604020202020204" pitchFamily="34" charset="0"/>
                <a:ea typeface="MS PGothic" pitchFamily="1" charset="-128"/>
                <a:cs typeface="Arial" panose="020B0604020202020204" pitchFamily="34" charset="0"/>
              </a:rPr>
              <a:t>: Real-time monitoring and threat detection will significantly improve safety for women in public spaces, reducing incidents of harassment or violence.</a:t>
            </a:r>
          </a:p>
          <a:p>
            <a:pPr marR="0" lvl="0" algn="just" defTabSz="457200" rtl="0" eaLnBrk="1" fontAlgn="base" latinLnBrk="0" hangingPunct="1">
              <a:lnSpc>
                <a:spcPct val="100000"/>
              </a:lnSpc>
              <a:spcBef>
                <a:spcPct val="0"/>
              </a:spcBef>
              <a:spcAft>
                <a:spcPct val="0"/>
              </a:spcAft>
              <a:buClrTx/>
              <a:buSzTx/>
              <a:defRPr/>
            </a:pPr>
            <a:endParaRPr kumimoji="0" lang="en-US" sz="1500" b="0" i="0" u="none" strike="noStrike" kern="1200" cap="none" spc="0" normalizeH="0" baseline="0" noProof="0" dirty="0">
              <a:ln>
                <a:noFill/>
              </a:ln>
              <a:solidFill>
                <a:prstClr val="black"/>
              </a:solidFill>
              <a:effectLst/>
              <a:uLnTx/>
              <a:uFillTx/>
              <a:latin typeface="Arial" panose="020B0604020202020204" pitchFamily="34" charset="0"/>
              <a:ea typeface="MS PGothic" pitchFamily="1" charset="-128"/>
              <a:cs typeface="Arial" panose="020B0604020202020204" pitchFamily="34" charset="0"/>
            </a:endParaRPr>
          </a:p>
          <a:p>
            <a:pPr marR="0" lvl="0" algn="just" defTabSz="457200" rtl="0" eaLnBrk="1" fontAlgn="base" latinLnBrk="0" hangingPunct="1">
              <a:lnSpc>
                <a:spcPct val="100000"/>
              </a:lnSpc>
              <a:spcBef>
                <a:spcPct val="0"/>
              </a:spcBef>
              <a:spcAft>
                <a:spcPct val="0"/>
              </a:spcAft>
              <a:buClrTx/>
              <a:buSzTx/>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S PGothic" pitchFamily="1" charset="-128"/>
                <a:cs typeface="Arial" panose="020B0604020202020204" pitchFamily="34" charset="0"/>
              </a:rPr>
              <a:t>Proactive Crime Prevention</a:t>
            </a:r>
            <a:r>
              <a:rPr kumimoji="0" lang="en-US" sz="1500" b="0" i="0" u="none" strike="noStrike" kern="1200" cap="none" spc="0" normalizeH="0" baseline="0" noProof="0" dirty="0">
                <a:ln>
                  <a:noFill/>
                </a:ln>
                <a:solidFill>
                  <a:prstClr val="black"/>
                </a:solidFill>
                <a:effectLst/>
                <a:uLnTx/>
                <a:uFillTx/>
                <a:latin typeface="Arial" panose="020B0604020202020204" pitchFamily="34" charset="0"/>
                <a:ea typeface="MS PGothic" pitchFamily="1" charset="-128"/>
                <a:cs typeface="Arial" panose="020B0604020202020204" pitchFamily="34" charset="0"/>
              </a:rPr>
              <a:t>: Early detection of potentially dangerous situations (such as a lone woman at night or suspicious gestures) allows law enforcement to intervene before incidents occur, shifting from reactive to proactive crime prevention.</a:t>
            </a:r>
          </a:p>
          <a:p>
            <a:pPr marR="0" lvl="0" algn="just" defTabSz="457200" rtl="0" eaLnBrk="1" fontAlgn="base" latinLnBrk="0" hangingPunct="1">
              <a:lnSpc>
                <a:spcPct val="100000"/>
              </a:lnSpc>
              <a:spcBef>
                <a:spcPct val="0"/>
              </a:spcBef>
              <a:spcAft>
                <a:spcPct val="0"/>
              </a:spcAft>
              <a:buClrTx/>
              <a:buSzTx/>
              <a:defRPr/>
            </a:pPr>
            <a:endParaRPr kumimoji="0" lang="en-US" sz="1500" b="0" i="0" u="none" strike="noStrike" kern="1200" cap="none" spc="0" normalizeH="0" baseline="0" noProof="0" dirty="0">
              <a:ln>
                <a:noFill/>
              </a:ln>
              <a:solidFill>
                <a:prstClr val="black"/>
              </a:solidFill>
              <a:effectLst/>
              <a:uLnTx/>
              <a:uFillTx/>
              <a:latin typeface="Arial" panose="020B0604020202020204" pitchFamily="34" charset="0"/>
              <a:ea typeface="MS PGothic" pitchFamily="1" charset="-128"/>
              <a:cs typeface="Arial" panose="020B0604020202020204" pitchFamily="34" charset="0"/>
            </a:endParaRPr>
          </a:p>
          <a:p>
            <a:pPr marR="0" lvl="0" algn="just" defTabSz="457200" rtl="0" eaLnBrk="1" fontAlgn="base" latinLnBrk="0" hangingPunct="1">
              <a:lnSpc>
                <a:spcPct val="100000"/>
              </a:lnSpc>
              <a:spcBef>
                <a:spcPct val="0"/>
              </a:spcBef>
              <a:spcAft>
                <a:spcPct val="0"/>
              </a:spcAft>
              <a:buClrTx/>
              <a:buSzTx/>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S PGothic" pitchFamily="1" charset="-128"/>
                <a:cs typeface="Arial" panose="020B0604020202020204" pitchFamily="34" charset="0"/>
              </a:rPr>
              <a:t>Data-Driven Insights</a:t>
            </a:r>
            <a:r>
              <a:rPr kumimoji="0" lang="en-US" sz="1500" b="0" i="0" u="none" strike="noStrike" kern="1200" cap="none" spc="0" normalizeH="0" baseline="0" noProof="0" dirty="0">
                <a:ln>
                  <a:noFill/>
                </a:ln>
                <a:solidFill>
                  <a:prstClr val="black"/>
                </a:solidFill>
                <a:effectLst/>
                <a:uLnTx/>
                <a:uFillTx/>
                <a:latin typeface="Arial" panose="020B0604020202020204" pitchFamily="34" charset="0"/>
                <a:ea typeface="MS PGothic" pitchFamily="1" charset="-128"/>
                <a:cs typeface="Arial" panose="020B0604020202020204" pitchFamily="34" charset="0"/>
              </a:rPr>
              <a:t>: Continuous analysis of gender distribution and incident patterns can help identify high-risk areas (hotspots), enabling more effective deployment of resources and improving urban safety planning.</a:t>
            </a:r>
          </a:p>
          <a:p>
            <a:pPr marR="0" lvl="0" algn="just" defTabSz="457200" rtl="0" eaLnBrk="1" fontAlgn="base" latinLnBrk="0" hangingPunct="1">
              <a:lnSpc>
                <a:spcPct val="100000"/>
              </a:lnSpc>
              <a:spcBef>
                <a:spcPct val="0"/>
              </a:spcBef>
              <a:spcAft>
                <a:spcPct val="0"/>
              </a:spcAft>
              <a:buClrTx/>
              <a:buSzTx/>
              <a:defRPr/>
            </a:pPr>
            <a:endParaRPr kumimoji="0" lang="en-US" sz="1500" b="0" i="0" u="none" strike="noStrike" kern="1200" cap="none" spc="0" normalizeH="0" baseline="0" noProof="0" dirty="0">
              <a:ln>
                <a:noFill/>
              </a:ln>
              <a:solidFill>
                <a:prstClr val="black"/>
              </a:solidFill>
              <a:effectLst/>
              <a:uLnTx/>
              <a:uFillTx/>
              <a:latin typeface="Arial" panose="020B0604020202020204" pitchFamily="34" charset="0"/>
              <a:ea typeface="MS PGothic" pitchFamily="1" charset="-128"/>
              <a:cs typeface="Arial" panose="020B0604020202020204" pitchFamily="34" charset="0"/>
            </a:endParaRPr>
          </a:p>
          <a:p>
            <a:pPr marR="0" lvl="0" algn="just" defTabSz="457200" rtl="0" eaLnBrk="1" fontAlgn="base" latinLnBrk="0" hangingPunct="1">
              <a:lnSpc>
                <a:spcPct val="100000"/>
              </a:lnSpc>
              <a:spcBef>
                <a:spcPct val="0"/>
              </a:spcBef>
              <a:spcAft>
                <a:spcPct val="0"/>
              </a:spcAft>
              <a:buClrTx/>
              <a:buSzTx/>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S PGothic" pitchFamily="1" charset="-128"/>
                <a:cs typeface="Arial" panose="020B0604020202020204" pitchFamily="34" charset="0"/>
              </a:rPr>
              <a:t>Empowerment and Confidence</a:t>
            </a:r>
            <a:r>
              <a:rPr kumimoji="0" lang="en-US" sz="1500" b="0" i="0" u="none" strike="noStrike" kern="1200" cap="none" spc="0" normalizeH="0" baseline="0" noProof="0" dirty="0">
                <a:ln>
                  <a:noFill/>
                </a:ln>
                <a:solidFill>
                  <a:prstClr val="black"/>
                </a:solidFill>
                <a:effectLst/>
                <a:uLnTx/>
                <a:uFillTx/>
                <a:latin typeface="Arial" panose="020B0604020202020204" pitchFamily="34" charset="0"/>
                <a:ea typeface="MS PGothic" pitchFamily="1" charset="-128"/>
                <a:cs typeface="Arial" panose="020B0604020202020204" pitchFamily="34" charset="0"/>
              </a:rPr>
              <a:t>: Women will feel more secure in public spaces, knowing that a system is in place to detect and respond to threats, fostering a sense of empowerment and trust in public safety measures.</a:t>
            </a:r>
          </a:p>
          <a:p>
            <a:pPr marR="0" lvl="0" algn="just" defTabSz="457200" rtl="0" eaLnBrk="1" fontAlgn="base" latinLnBrk="0" hangingPunct="1">
              <a:lnSpc>
                <a:spcPct val="100000"/>
              </a:lnSpc>
              <a:spcBef>
                <a:spcPct val="0"/>
              </a:spcBef>
              <a:spcAft>
                <a:spcPct val="0"/>
              </a:spcAft>
              <a:buClrTx/>
              <a:buSzTx/>
              <a:defRPr/>
            </a:pPr>
            <a:endParaRPr kumimoji="0" lang="en-US" sz="1500" b="0" i="0" u="none" strike="noStrike" kern="1200" cap="none" spc="0" normalizeH="0" baseline="0" noProof="0" dirty="0">
              <a:ln>
                <a:noFill/>
              </a:ln>
              <a:solidFill>
                <a:prstClr val="black"/>
              </a:solidFill>
              <a:effectLst/>
              <a:uLnTx/>
              <a:uFillTx/>
              <a:latin typeface="Arial" panose="020B0604020202020204" pitchFamily="34" charset="0"/>
              <a:ea typeface="MS PGothic" pitchFamily="1" charset="-128"/>
              <a:cs typeface="Arial" panose="020B0604020202020204" pitchFamily="34" charset="0"/>
            </a:endParaRPr>
          </a:p>
          <a:p>
            <a:pPr marR="0" lvl="0" algn="just" defTabSz="457200" rtl="0" eaLnBrk="1" fontAlgn="base" latinLnBrk="0" hangingPunct="1">
              <a:lnSpc>
                <a:spcPct val="100000"/>
              </a:lnSpc>
              <a:spcBef>
                <a:spcPct val="0"/>
              </a:spcBef>
              <a:spcAft>
                <a:spcPct val="0"/>
              </a:spcAft>
              <a:buClrTx/>
              <a:buSzTx/>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S PGothic" pitchFamily="1" charset="-128"/>
                <a:cs typeface="Arial" panose="020B0604020202020204" pitchFamily="34" charset="0"/>
              </a:rPr>
              <a:t>Support for Law Enforcement</a:t>
            </a:r>
            <a:r>
              <a:rPr kumimoji="0" lang="en-US" sz="1500" b="0" i="0" u="none" strike="noStrike" kern="1200" cap="none" spc="0" normalizeH="0" baseline="0" noProof="0" dirty="0">
                <a:ln>
                  <a:noFill/>
                </a:ln>
                <a:solidFill>
                  <a:prstClr val="black"/>
                </a:solidFill>
                <a:effectLst/>
                <a:uLnTx/>
                <a:uFillTx/>
                <a:latin typeface="Arial" panose="020B0604020202020204" pitchFamily="34" charset="0"/>
                <a:ea typeface="MS PGothic" pitchFamily="1" charset="-128"/>
                <a:cs typeface="Arial" panose="020B0604020202020204" pitchFamily="34" charset="0"/>
              </a:rPr>
              <a:t>: Automated alerts and data analytics will assist law enforcement agencies by providing actionable insights and reducing their response times, ultimately enhancing their efficiency and effectiveness.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itchFamily="1" charset="-128"/>
                <a:cs typeface="+mn-cs"/>
              </a:r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srcRect/>
          <a:stretch>
            <a:fillRect/>
          </a:stretch>
        </p:blipFill>
        <p:spPr>
          <a:xfrm>
            <a:off x="9803911" y="81376"/>
            <a:ext cx="2246575" cy="1149075"/>
          </a:xfrm>
          <a:prstGeom prst="rect">
            <a:avLst/>
          </a:prstGeom>
          <a:noFill/>
          <a:ln>
            <a:noFill/>
          </a:ln>
        </p:spPr>
      </p:pic>
      <p:sp>
        <p:nvSpPr>
          <p:cNvPr id="12" name="Oval 11" descr="Your startup LOGO"/>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The Bots</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MS PGothic"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1087119" y="1095375"/>
            <a:ext cx="9652333" cy="7506157"/>
          </a:xfrm>
          <a:prstGeom prst="rect">
            <a:avLst/>
          </a:prstGeom>
          <a:noFill/>
          <a:ln w="9525">
            <a:noFill/>
            <a:miter lim="800000"/>
          </a:ln>
        </p:spPr>
        <p:txBody>
          <a:bodyPr wrap="square">
            <a:spAutoFit/>
          </a:bodyPr>
          <a:lstStyle/>
          <a:p>
            <a:pPr>
              <a:lnSpc>
                <a:spcPct val="107000"/>
              </a:lnSpc>
              <a:spcAft>
                <a:spcPts val="800"/>
              </a:spcAft>
            </a:pPr>
            <a:endParaRPr lang="en-IN" kern="100" dirty="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Madhubala, D., M.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Rajendiran</a:t>
            </a:r>
            <a:r>
              <a:rPr lang="en-IN" sz="1800" kern="100" dirty="0">
                <a:effectLst/>
                <a:latin typeface="Calibri" panose="020F0502020204030204" pitchFamily="34" charset="0"/>
                <a:ea typeface="Calibri" panose="020F0502020204030204" pitchFamily="34" charset="0"/>
                <a:cs typeface="Calibri" panose="020F0502020204030204" pitchFamily="34" charset="0"/>
              </a:rPr>
              <a:t>, and D.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Elangovan</a:t>
            </a:r>
            <a:r>
              <a:rPr lang="en-IN" sz="1800" kern="100" dirty="0">
                <a:effectLst/>
                <a:latin typeface="Calibri" panose="020F0502020204030204" pitchFamily="34" charset="0"/>
                <a:ea typeface="Calibri" panose="020F0502020204030204" pitchFamily="34" charset="0"/>
                <a:cs typeface="Calibri" panose="020F0502020204030204" pitchFamily="34" charset="0"/>
              </a:rPr>
              <a:t>. 2020. “A Study on Effective Analysis of Machine Learning Algorithm towards the Women’s Safety in Social Media.” Pp. 1151–56 in </a:t>
            </a:r>
            <a:r>
              <a:rPr lang="en-IN" sz="1800" i="1" kern="100" dirty="0">
                <a:effectLst/>
                <a:latin typeface="Calibri" panose="020F0502020204030204" pitchFamily="34" charset="0"/>
                <a:ea typeface="Calibri" panose="020F0502020204030204" pitchFamily="34" charset="0"/>
                <a:cs typeface="Calibri" panose="020F0502020204030204" pitchFamily="34" charset="0"/>
              </a:rPr>
              <a:t>2020 4th International Conference on Electronics, Communication and Aerospace Technology (ICECA)</a:t>
            </a:r>
            <a:r>
              <a:rPr lang="en-IN" sz="1800" kern="100" dirty="0">
                <a:effectLst/>
                <a:latin typeface="Calibri" panose="020F0502020204030204" pitchFamily="34" charset="0"/>
                <a:ea typeface="Calibri" panose="020F0502020204030204" pitchFamily="34" charset="0"/>
                <a:cs typeface="Calibri" panose="020F0502020204030204" pitchFamily="34" charset="0"/>
              </a:rPr>
              <a:t>. Vol. 7. Coimbatore, India: IEEE.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100" dirty="0" err="1">
                <a:effectLst/>
                <a:latin typeface="Calibri" panose="020F0502020204030204" pitchFamily="34" charset="0"/>
                <a:ea typeface="Calibri" panose="020F0502020204030204" pitchFamily="34" charset="0"/>
                <a:cs typeface="Calibri" panose="020F0502020204030204" pitchFamily="34" charset="0"/>
              </a:rPr>
              <a:t>Navaneethakrishnan</a:t>
            </a:r>
            <a:r>
              <a:rPr lang="en-IN" sz="1800" kern="100" dirty="0">
                <a:effectLst/>
                <a:latin typeface="Calibri" panose="020F0502020204030204" pitchFamily="34" charset="0"/>
                <a:ea typeface="Calibri" panose="020F0502020204030204" pitchFamily="34" charset="0"/>
                <a:cs typeface="Calibri" panose="020F0502020204030204" pitchFamily="34" charset="0"/>
              </a:rPr>
              <a:t>, M., R.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Kalaiyarasi</a:t>
            </a:r>
            <a:r>
              <a:rPr lang="en-IN" sz="1800" kern="100" dirty="0">
                <a:effectLst/>
                <a:latin typeface="Calibri" panose="020F0502020204030204" pitchFamily="34" charset="0"/>
                <a:ea typeface="Calibri" panose="020F0502020204030204" pitchFamily="34" charset="0"/>
                <a:cs typeface="Calibri" panose="020F0502020204030204" pitchFamily="34" charset="0"/>
              </a:rPr>
              <a:t>, T. A.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Mohanaprakash</a:t>
            </a:r>
            <a:r>
              <a:rPr lang="en-IN" sz="1800" kern="100" dirty="0">
                <a:effectLst/>
                <a:latin typeface="Calibri" panose="020F0502020204030204" pitchFamily="34" charset="0"/>
                <a:ea typeface="Calibri" panose="020F0502020204030204" pitchFamily="34" charset="0"/>
                <a:cs typeface="Calibri" panose="020F0502020204030204" pitchFamily="34" charset="0"/>
              </a:rPr>
              <a:t>, B. Bala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Abirami</a:t>
            </a:r>
            <a:r>
              <a:rPr lang="en-IN" sz="1800" kern="100" dirty="0">
                <a:effectLst/>
                <a:latin typeface="Calibri" panose="020F0502020204030204" pitchFamily="34" charset="0"/>
                <a:ea typeface="Calibri" panose="020F0502020204030204" pitchFamily="34" charset="0"/>
                <a:cs typeface="Calibri" panose="020F0502020204030204" pitchFamily="34" charset="0"/>
              </a:rPr>
              <a:t>, A. S.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Prakaash</a:t>
            </a:r>
            <a:r>
              <a:rPr lang="en-IN" sz="1800" kern="100" dirty="0">
                <a:effectLst/>
                <a:latin typeface="Calibri" panose="020F0502020204030204" pitchFamily="34" charset="0"/>
                <a:ea typeface="Calibri" panose="020F0502020204030204" pitchFamily="34" charset="0"/>
                <a:cs typeface="Calibri" panose="020F0502020204030204" pitchFamily="34" charset="0"/>
              </a:rPr>
              <a:t>, and V. Malathi. 2023.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WoExP</a:t>
            </a:r>
            <a:r>
              <a:rPr lang="en-IN" sz="1800" kern="100" dirty="0">
                <a:effectLst/>
                <a:latin typeface="Calibri" panose="020F0502020204030204" pitchFamily="34" charset="0"/>
                <a:ea typeface="Calibri" panose="020F0502020204030204" pitchFamily="34" charset="0"/>
                <a:cs typeface="Calibri" panose="020F0502020204030204" pitchFamily="34" charset="0"/>
              </a:rPr>
              <a:t>)Women Express-Artificial Intelligence Based Women Security and Safety System.” Pp. 416–21 in </a:t>
            </a:r>
            <a:r>
              <a:rPr lang="en-IN" sz="1800" i="1" kern="100" dirty="0">
                <a:effectLst/>
                <a:latin typeface="Calibri" panose="020F0502020204030204" pitchFamily="34" charset="0"/>
                <a:ea typeface="Calibri" panose="020F0502020204030204" pitchFamily="34" charset="0"/>
                <a:cs typeface="Calibri" panose="020F0502020204030204" pitchFamily="34" charset="0"/>
              </a:rPr>
              <a:t>2023 International Conference on Inventive Computation Technologies (ICICT)</a:t>
            </a:r>
            <a:r>
              <a:rPr lang="en-IN" sz="1800" kern="100" dirty="0">
                <a:effectLst/>
                <a:latin typeface="Calibri" panose="020F0502020204030204" pitchFamily="34" charset="0"/>
                <a:ea typeface="Calibri" panose="020F0502020204030204" pitchFamily="34" charset="0"/>
                <a:cs typeface="Calibri" panose="020F0502020204030204" pitchFamily="34" charset="0"/>
              </a:rPr>
              <a:t>. Vol. 4. Lalitpur, Nepal: IEEE.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Premi, P., K. S. Savita, and N.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Millatina</a:t>
            </a:r>
            <a:r>
              <a:rPr lang="en-IN" sz="1800" kern="100" dirty="0">
                <a:effectLst/>
                <a:latin typeface="Calibri" panose="020F0502020204030204" pitchFamily="34" charset="0"/>
                <a:ea typeface="Calibri" panose="020F0502020204030204" pitchFamily="34" charset="0"/>
                <a:cs typeface="Calibri" panose="020F0502020204030204" pitchFamily="34" charset="0"/>
              </a:rPr>
              <a:t>. 2022. “FRNDY: A Women’s Safety App.” Pp. 1–5 in </a:t>
            </a:r>
            <a:r>
              <a:rPr lang="en-IN" sz="1800" i="1" kern="100" dirty="0">
                <a:effectLst/>
                <a:latin typeface="Calibri" panose="020F0502020204030204" pitchFamily="34" charset="0"/>
                <a:ea typeface="Calibri" panose="020F0502020204030204" pitchFamily="34" charset="0"/>
                <a:cs typeface="Calibri" panose="020F0502020204030204" pitchFamily="34" charset="0"/>
              </a:rPr>
              <a:t>2022 6th International Conference On Computing, Communication, Control And Automation (ICCUBEA</a:t>
            </a:r>
            <a:r>
              <a:rPr lang="en-IN" sz="1800" kern="100" dirty="0">
                <a:effectLst/>
                <a:latin typeface="Calibri" panose="020F0502020204030204" pitchFamily="34" charset="0"/>
                <a:ea typeface="Calibri" panose="020F0502020204030204" pitchFamily="34" charset="0"/>
                <a:cs typeface="Calibri" panose="020F0502020204030204" pitchFamily="34" charset="0"/>
              </a:rPr>
              <a:t>. Vol. 5. Pune, India: IEEE.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lang="en-US" sz="2800" dirty="0">
              <a:solidFill>
                <a:prstClr val="black"/>
              </a:solidFill>
              <a:latin typeface="Arial" panose="020B0604020202020204" pitchFamily="34" charset="0"/>
              <a:cs typeface="Arial" panose="020B0604020202020204" pitchFamily="34" charset="0"/>
            </a:endParaRP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lang="en-US" sz="2800" dirty="0">
              <a:solidFill>
                <a:prstClr val="black"/>
              </a:solidFill>
              <a:latin typeface="Arial" panose="020B0604020202020204" pitchFamily="34" charset="0"/>
              <a:cs typeface="Arial" panose="020B0604020202020204" pitchFamily="34" charset="0"/>
            </a:endParaRP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lang="en-US" sz="2800" dirty="0">
              <a:solidFill>
                <a:prstClr val="black"/>
              </a:solidFill>
              <a:latin typeface="Arial" panose="020B0604020202020204" pitchFamily="34" charset="0"/>
              <a:cs typeface="Arial" panose="020B0604020202020204" pitchFamily="34" charset="0"/>
            </a:endParaRP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0" lang="en-US" sz="2800" b="0" i="0" u="none" strike="noStrike" kern="1200" cap="none" spc="0" normalizeH="0" baseline="0" dirty="0">
              <a:ln>
                <a:noFill/>
              </a:ln>
              <a:solidFill>
                <a:prstClr val="black"/>
              </a:solidFill>
              <a:effectLst/>
              <a:uLnTx/>
              <a:uFillTx/>
              <a:latin typeface="Arial" panose="020B0604020202020204" pitchFamily="34" charset="0"/>
              <a:ea typeface="MS PGothic" pitchFamily="1" charset="-128"/>
              <a:cs typeface="Arial" panose="020B0604020202020204" pitchFamily="34" charset="0"/>
            </a:endParaRPr>
          </a:p>
          <a:p>
            <a:pPr marR="0" lvl="0" algn="just" defTabSz="457200" rtl="0" eaLnBrk="1" fontAlgn="base" latinLnBrk="0" hangingPunct="1">
              <a:lnSpc>
                <a:spcPct val="100000"/>
              </a:lnSpc>
              <a:spcBef>
                <a:spcPct val="0"/>
              </a:spcBef>
              <a:spcAft>
                <a:spcPct val="0"/>
              </a:spcAft>
              <a:buClrTx/>
              <a:buSzTx/>
              <a:defRPr/>
            </a:pPr>
            <a:endParaRPr lang="en-US" sz="2800" dirty="0">
              <a:solidFill>
                <a:prstClr val="black"/>
              </a:solidFill>
              <a:latin typeface="Arial" panose="020B0604020202020204" pitchFamily="34" charset="0"/>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0" lang="en-US" sz="2800" b="0" i="0" u="none" strike="noStrike" kern="1200" cap="none" spc="0" normalizeH="0" baseline="0" dirty="0">
              <a:ln>
                <a:noFill/>
              </a:ln>
              <a:solidFill>
                <a:prstClr val="black"/>
              </a:solidFill>
              <a:effectLst/>
              <a:uLnTx/>
              <a:uFillTx/>
              <a:latin typeface="Arial" panose="020B0604020202020204" pitchFamily="34" charset="0"/>
              <a:ea typeface="MS PGothic" pitchFamily="1" charset="-128"/>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lang="en-US" sz="2800" noProof="0" dirty="0">
              <a:solidFill>
                <a:prstClr val="black"/>
              </a:solidFill>
              <a:latin typeface="Arial" panose="020B0604020202020204" pitchFamily="34" charset="0"/>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itchFamily="1" charset="-128"/>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itchFamily="1" charset="-128"/>
                <a:cs typeface="+mn-cs"/>
              </a:r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srcRect/>
          <a:stretch>
            <a:fillRect/>
          </a:stretch>
        </p:blipFill>
        <p:spPr>
          <a:xfrm>
            <a:off x="9803911" y="81376"/>
            <a:ext cx="2246575" cy="1149075"/>
          </a:xfrm>
          <a:prstGeom prst="rect">
            <a:avLst/>
          </a:prstGeom>
          <a:noFill/>
          <a:ln>
            <a:noFill/>
          </a:ln>
        </p:spPr>
      </p:pic>
      <p:sp>
        <p:nvSpPr>
          <p:cNvPr id="9" name="Oval 8" descr="Your startup LOGO"/>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The Bots</a:t>
            </a:r>
            <a:endParaRPr lang="en-IN"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876</Words>
  <Application>Microsoft Office PowerPoint</Application>
  <PresentationFormat>Widescreen</PresentationFormat>
  <Paragraphs>90</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MS PGothic</vt:lpstr>
      <vt:lpstr>Arial</vt:lpstr>
      <vt:lpstr>Calibri</vt:lpstr>
      <vt:lpstr>Garamond</vt:lpstr>
      <vt:lpstr>montserratregular</vt:lpstr>
      <vt:lpstr>Times New Roman</vt:lpstr>
      <vt:lpstr>TradeGothic</vt:lpstr>
      <vt:lpstr>Office Theme</vt:lpstr>
      <vt:lpstr>SMART INDIA HACKATHON 2024</vt:lpstr>
      <vt:lpstr> AI-Based Surveillance System for Enhancing  Women's Safety in Public Spaces </vt:lpstr>
      <vt:lpstr>TECHNICAL APPROACH</vt:lpstr>
      <vt:lpstr>FEASIBILITY AND VIABILITY</vt:lpstr>
      <vt:lpstr>IMPACT AND BENEFITS</vt:lpstr>
      <vt:lpstr>RESEARCH  AND REFERENCES</vt:lpstr>
    </vt:vector>
  </TitlesOfParts>
  <Company>Crowdfunder,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creator>Crowdfunder</dc:creator>
  <cp:lastModifiedBy>pathlavath madhu</cp:lastModifiedBy>
  <cp:revision>152</cp:revision>
  <dcterms:created xsi:type="dcterms:W3CDTF">2024-09-11T12:28:23Z</dcterms:created>
  <dcterms:modified xsi:type="dcterms:W3CDTF">2024-11-13T10:19:50Z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1033-5.7.2.8094</vt:lpwstr>
  </property>
</Properties>
</file>