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43" r:id="rId2"/>
    <p:sldId id="377" r:id="rId3"/>
    <p:sldId id="376" r:id="rId4"/>
    <p:sldId id="378" r:id="rId5"/>
    <p:sldId id="379" r:id="rId6"/>
    <p:sldId id="380" r:id="rId7"/>
    <p:sldId id="381" r:id="rId8"/>
    <p:sldId id="382"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2FA9D9-2F6C-4D71-AD71-BD7CF9D19D90}" v="4" dt="2024-11-13T15:37:55.6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87391" autoAdjust="0"/>
  </p:normalViewPr>
  <p:slideViewPr>
    <p:cSldViewPr showGuides="1">
      <p:cViewPr varScale="1">
        <p:scale>
          <a:sx n="72" d="100"/>
          <a:sy n="72" d="100"/>
        </p:scale>
        <p:origin x="1766" y="58"/>
      </p:cViewPr>
      <p:guideLst>
        <p:guide orient="horz" pos="2114"/>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hlavath madhu" userId="45492032ebe89c4c" providerId="LiveId" clId="{B92FA9D9-2F6C-4D71-AD71-BD7CF9D19D90}"/>
    <pc:docChg chg="undo redo custSel modSld">
      <pc:chgData name="pathlavath madhu" userId="45492032ebe89c4c" providerId="LiveId" clId="{B92FA9D9-2F6C-4D71-AD71-BD7CF9D19D90}" dt="2024-11-13T15:52:34.207" v="287" actId="2711"/>
      <pc:docMkLst>
        <pc:docMk/>
      </pc:docMkLst>
      <pc:sldChg chg="addSp delSp modSp mod">
        <pc:chgData name="pathlavath madhu" userId="45492032ebe89c4c" providerId="LiveId" clId="{B92FA9D9-2F6C-4D71-AD71-BD7CF9D19D90}" dt="2024-11-13T15:26:14.952" v="66" actId="20577"/>
        <pc:sldMkLst>
          <pc:docMk/>
          <pc:sldMk cId="0" sldId="343"/>
        </pc:sldMkLst>
        <pc:spChg chg="add del mod">
          <ac:chgData name="pathlavath madhu" userId="45492032ebe89c4c" providerId="LiveId" clId="{B92FA9D9-2F6C-4D71-AD71-BD7CF9D19D90}" dt="2024-11-13T15:25:51.460" v="60" actId="14100"/>
          <ac:spMkLst>
            <pc:docMk/>
            <pc:sldMk cId="0" sldId="343"/>
            <ac:spMk id="3" creationId="{90C01B17-B085-25F4-3AE9-64A3AA9D6F4C}"/>
          </ac:spMkLst>
        </pc:spChg>
        <pc:spChg chg="mod">
          <ac:chgData name="pathlavath madhu" userId="45492032ebe89c4c" providerId="LiveId" clId="{B92FA9D9-2F6C-4D71-AD71-BD7CF9D19D90}" dt="2024-11-13T15:25:18.231" v="25" actId="2711"/>
          <ac:spMkLst>
            <pc:docMk/>
            <pc:sldMk cId="0" sldId="343"/>
            <ac:spMk id="3074" creationId="{00000000-0000-0000-0000-000000000000}"/>
          </ac:spMkLst>
        </pc:spChg>
        <pc:spChg chg="mod">
          <ac:chgData name="pathlavath madhu" userId="45492032ebe89c4c" providerId="LiveId" clId="{B92FA9D9-2F6C-4D71-AD71-BD7CF9D19D90}" dt="2024-11-13T15:26:14.952" v="66" actId="20577"/>
          <ac:spMkLst>
            <pc:docMk/>
            <pc:sldMk cId="0" sldId="343"/>
            <ac:spMk id="3076" creationId="{00000000-0000-0000-0000-000000000000}"/>
          </ac:spMkLst>
        </pc:spChg>
      </pc:sldChg>
      <pc:sldChg chg="addSp delSp modSp mod">
        <pc:chgData name="pathlavath madhu" userId="45492032ebe89c4c" providerId="LiveId" clId="{B92FA9D9-2F6C-4D71-AD71-BD7CF9D19D90}" dt="2024-11-13T15:41:30.817" v="250" actId="255"/>
        <pc:sldMkLst>
          <pc:docMk/>
          <pc:sldMk cId="2967253820" sldId="376"/>
        </pc:sldMkLst>
        <pc:spChg chg="mod">
          <ac:chgData name="pathlavath madhu" userId="45492032ebe89c4c" providerId="LiveId" clId="{B92FA9D9-2F6C-4D71-AD71-BD7CF9D19D90}" dt="2024-11-13T15:41:30.817" v="250" actId="255"/>
          <ac:spMkLst>
            <pc:docMk/>
            <pc:sldMk cId="2967253820" sldId="376"/>
            <ac:spMk id="2" creationId="{E8FF72DE-AC48-E0CC-633C-38BB6FF74CBE}"/>
          </ac:spMkLst>
        </pc:spChg>
        <pc:spChg chg="add mod">
          <ac:chgData name="pathlavath madhu" userId="45492032ebe89c4c" providerId="LiveId" clId="{B92FA9D9-2F6C-4D71-AD71-BD7CF9D19D90}" dt="2024-11-13T15:41:23.625" v="249" actId="20577"/>
          <ac:spMkLst>
            <pc:docMk/>
            <pc:sldMk cId="2967253820" sldId="376"/>
            <ac:spMk id="5" creationId="{D77123A8-A4E6-8ADD-38A1-AC8F241575B0}"/>
          </ac:spMkLst>
        </pc:spChg>
        <pc:picChg chg="del">
          <ac:chgData name="pathlavath madhu" userId="45492032ebe89c4c" providerId="LiveId" clId="{B92FA9D9-2F6C-4D71-AD71-BD7CF9D19D90}" dt="2024-11-13T15:27:53.885" v="102" actId="21"/>
          <ac:picMkLst>
            <pc:docMk/>
            <pc:sldMk cId="2967253820" sldId="376"/>
            <ac:picMk id="4" creationId="{80359955-2841-914A-BA36-2D7F9D557FD4}"/>
          </ac:picMkLst>
        </pc:picChg>
      </pc:sldChg>
      <pc:sldChg chg="modSp mod">
        <pc:chgData name="pathlavath madhu" userId="45492032ebe89c4c" providerId="LiveId" clId="{B92FA9D9-2F6C-4D71-AD71-BD7CF9D19D90}" dt="2024-11-13T15:45:22.035" v="268" actId="2711"/>
        <pc:sldMkLst>
          <pc:docMk/>
          <pc:sldMk cId="1191195890" sldId="377"/>
        </pc:sldMkLst>
        <pc:spChg chg="mod">
          <ac:chgData name="pathlavath madhu" userId="45492032ebe89c4c" providerId="LiveId" clId="{B92FA9D9-2F6C-4D71-AD71-BD7CF9D19D90}" dt="2024-11-13T15:45:22.035" v="268" actId="2711"/>
          <ac:spMkLst>
            <pc:docMk/>
            <pc:sldMk cId="1191195890" sldId="377"/>
            <ac:spMk id="2" creationId="{A7F392A1-5151-D5E6-B321-AE075D151B5D}"/>
          </ac:spMkLst>
        </pc:spChg>
        <pc:spChg chg="mod">
          <ac:chgData name="pathlavath madhu" userId="45492032ebe89c4c" providerId="LiveId" clId="{B92FA9D9-2F6C-4D71-AD71-BD7CF9D19D90}" dt="2024-11-13T15:45:04.992" v="266" actId="113"/>
          <ac:spMkLst>
            <pc:docMk/>
            <pc:sldMk cId="1191195890" sldId="377"/>
            <ac:spMk id="3" creationId="{A3A58FD7-6F64-15F9-308F-C41CA8FCE3E4}"/>
          </ac:spMkLst>
        </pc:spChg>
      </pc:sldChg>
      <pc:sldChg chg="modSp mod">
        <pc:chgData name="pathlavath madhu" userId="45492032ebe89c4c" providerId="LiveId" clId="{B92FA9D9-2F6C-4D71-AD71-BD7CF9D19D90}" dt="2024-11-13T15:41:06.987" v="245" actId="255"/>
        <pc:sldMkLst>
          <pc:docMk/>
          <pc:sldMk cId="1650732908" sldId="378"/>
        </pc:sldMkLst>
        <pc:spChg chg="mod">
          <ac:chgData name="pathlavath madhu" userId="45492032ebe89c4c" providerId="LiveId" clId="{B92FA9D9-2F6C-4D71-AD71-BD7CF9D19D90}" dt="2024-11-13T15:41:06.987" v="245" actId="255"/>
          <ac:spMkLst>
            <pc:docMk/>
            <pc:sldMk cId="1650732908" sldId="378"/>
            <ac:spMk id="2" creationId="{FD7AA9DE-C556-8DEE-E15E-DBF9119E9A60}"/>
          </ac:spMkLst>
        </pc:spChg>
        <pc:spChg chg="mod">
          <ac:chgData name="pathlavath madhu" userId="45492032ebe89c4c" providerId="LiveId" clId="{B92FA9D9-2F6C-4D71-AD71-BD7CF9D19D90}" dt="2024-11-13T15:40:59.649" v="244" actId="255"/>
          <ac:spMkLst>
            <pc:docMk/>
            <pc:sldMk cId="1650732908" sldId="378"/>
            <ac:spMk id="3" creationId="{19FC9FAF-F201-B5FC-8904-7091FBA1AE1C}"/>
          </ac:spMkLst>
        </pc:spChg>
      </pc:sldChg>
      <pc:sldChg chg="addSp delSp modSp mod">
        <pc:chgData name="pathlavath madhu" userId="45492032ebe89c4c" providerId="LiveId" clId="{B92FA9D9-2F6C-4D71-AD71-BD7CF9D19D90}" dt="2024-11-13T15:40:34.004" v="241" actId="255"/>
        <pc:sldMkLst>
          <pc:docMk/>
          <pc:sldMk cId="1832565015" sldId="379"/>
        </pc:sldMkLst>
        <pc:spChg chg="mod">
          <ac:chgData name="pathlavath madhu" userId="45492032ebe89c4c" providerId="LiveId" clId="{B92FA9D9-2F6C-4D71-AD71-BD7CF9D19D90}" dt="2024-11-13T15:40:34.004" v="241" actId="255"/>
          <ac:spMkLst>
            <pc:docMk/>
            <pc:sldMk cId="1832565015" sldId="379"/>
            <ac:spMk id="2" creationId="{42FC9D7F-DF37-0FC0-E941-5C4A0C261C8E}"/>
          </ac:spMkLst>
        </pc:spChg>
        <pc:spChg chg="add del mod">
          <ac:chgData name="pathlavath madhu" userId="45492032ebe89c4c" providerId="LiveId" clId="{B92FA9D9-2F6C-4D71-AD71-BD7CF9D19D90}" dt="2024-11-13T15:40:25.100" v="240" actId="255"/>
          <ac:spMkLst>
            <pc:docMk/>
            <pc:sldMk cId="1832565015" sldId="379"/>
            <ac:spMk id="4" creationId="{9E3720E8-9954-DF66-4279-AD36A898C3C9}"/>
          </ac:spMkLst>
        </pc:spChg>
        <pc:picChg chg="del">
          <ac:chgData name="pathlavath madhu" userId="45492032ebe89c4c" providerId="LiveId" clId="{B92FA9D9-2F6C-4D71-AD71-BD7CF9D19D90}" dt="2024-11-13T15:33:44.393" v="158" actId="21"/>
          <ac:picMkLst>
            <pc:docMk/>
            <pc:sldMk cId="1832565015" sldId="379"/>
            <ac:picMk id="5" creationId="{5503ED50-3AF6-0756-760E-EA13AA97785A}"/>
          </ac:picMkLst>
        </pc:picChg>
        <pc:picChg chg="add mod">
          <ac:chgData name="pathlavath madhu" userId="45492032ebe89c4c" providerId="LiveId" clId="{B92FA9D9-2F6C-4D71-AD71-BD7CF9D19D90}" dt="2024-11-13T15:33:47.002" v="160"/>
          <ac:picMkLst>
            <pc:docMk/>
            <pc:sldMk cId="1832565015" sldId="379"/>
            <ac:picMk id="6" creationId="{5503ED50-3AF6-0756-760E-EA13AA97785A}"/>
          </ac:picMkLst>
        </pc:picChg>
      </pc:sldChg>
      <pc:sldChg chg="addSp delSp modSp mod">
        <pc:chgData name="pathlavath madhu" userId="45492032ebe89c4c" providerId="LiveId" clId="{B92FA9D9-2F6C-4D71-AD71-BD7CF9D19D90}" dt="2024-11-13T15:52:02.957" v="286" actId="123"/>
        <pc:sldMkLst>
          <pc:docMk/>
          <pc:sldMk cId="1050674081" sldId="380"/>
        </pc:sldMkLst>
        <pc:spChg chg="mod">
          <ac:chgData name="pathlavath madhu" userId="45492032ebe89c4c" providerId="LiveId" clId="{B92FA9D9-2F6C-4D71-AD71-BD7CF9D19D90}" dt="2024-11-13T15:40:01.494" v="236" actId="2711"/>
          <ac:spMkLst>
            <pc:docMk/>
            <pc:sldMk cId="1050674081" sldId="380"/>
            <ac:spMk id="2" creationId="{C1AFE239-B013-39A5-DB7C-6456C7981214}"/>
          </ac:spMkLst>
        </pc:spChg>
        <pc:spChg chg="add mod">
          <ac:chgData name="pathlavath madhu" userId="45492032ebe89c4c" providerId="LiveId" clId="{B92FA9D9-2F6C-4D71-AD71-BD7CF9D19D90}" dt="2024-11-13T15:52:02.957" v="286" actId="123"/>
          <ac:spMkLst>
            <pc:docMk/>
            <pc:sldMk cId="1050674081" sldId="380"/>
            <ac:spMk id="4" creationId="{4C951AC8-F501-4DB4-344B-96EDAA827AFF}"/>
          </ac:spMkLst>
        </pc:spChg>
        <pc:picChg chg="del">
          <ac:chgData name="pathlavath madhu" userId="45492032ebe89c4c" providerId="LiveId" clId="{B92FA9D9-2F6C-4D71-AD71-BD7CF9D19D90}" dt="2024-11-13T15:35:21.268" v="177" actId="21"/>
          <ac:picMkLst>
            <pc:docMk/>
            <pc:sldMk cId="1050674081" sldId="380"/>
            <ac:picMk id="11" creationId="{2213196A-4247-239B-C8C4-1E7921E2022E}"/>
          </ac:picMkLst>
        </pc:picChg>
      </pc:sldChg>
      <pc:sldChg chg="addSp delSp modSp mod">
        <pc:chgData name="pathlavath madhu" userId="45492032ebe89c4c" providerId="LiveId" clId="{B92FA9D9-2F6C-4D71-AD71-BD7CF9D19D90}" dt="2024-11-13T15:39:39.604" v="233" actId="2711"/>
        <pc:sldMkLst>
          <pc:docMk/>
          <pc:sldMk cId="4034265510" sldId="381"/>
        </pc:sldMkLst>
        <pc:spChg chg="mod">
          <ac:chgData name="pathlavath madhu" userId="45492032ebe89c4c" providerId="LiveId" clId="{B92FA9D9-2F6C-4D71-AD71-BD7CF9D19D90}" dt="2024-11-13T15:39:39.604" v="233" actId="2711"/>
          <ac:spMkLst>
            <pc:docMk/>
            <pc:sldMk cId="4034265510" sldId="381"/>
            <ac:spMk id="2" creationId="{6E4C357D-4160-BC97-E5C1-6086A42B3192}"/>
          </ac:spMkLst>
        </pc:spChg>
        <pc:spChg chg="add mod">
          <ac:chgData name="pathlavath madhu" userId="45492032ebe89c4c" providerId="LiveId" clId="{B92FA9D9-2F6C-4D71-AD71-BD7CF9D19D90}" dt="2024-11-13T15:39:08.272" v="229" actId="2711"/>
          <ac:spMkLst>
            <pc:docMk/>
            <pc:sldMk cId="4034265510" sldId="381"/>
            <ac:spMk id="5" creationId="{E960B5E4-5B76-0745-1C89-27B7A6E2B0AA}"/>
          </ac:spMkLst>
        </pc:spChg>
        <pc:picChg chg="del">
          <ac:chgData name="pathlavath madhu" userId="45492032ebe89c4c" providerId="LiveId" clId="{B92FA9D9-2F6C-4D71-AD71-BD7CF9D19D90}" dt="2024-11-13T15:37:53.619" v="211" actId="21"/>
          <ac:picMkLst>
            <pc:docMk/>
            <pc:sldMk cId="4034265510" sldId="381"/>
            <ac:picMk id="4" creationId="{46ED0FFC-A670-893B-477B-C4826B0F6289}"/>
          </ac:picMkLst>
        </pc:picChg>
        <pc:picChg chg="add mod">
          <ac:chgData name="pathlavath madhu" userId="45492032ebe89c4c" providerId="LiveId" clId="{B92FA9D9-2F6C-4D71-AD71-BD7CF9D19D90}" dt="2024-11-13T15:37:55.636" v="213"/>
          <ac:picMkLst>
            <pc:docMk/>
            <pc:sldMk cId="4034265510" sldId="381"/>
            <ac:picMk id="6" creationId="{46ED0FFC-A670-893B-477B-C4826B0F6289}"/>
          </ac:picMkLst>
        </pc:picChg>
      </pc:sldChg>
      <pc:sldChg chg="addSp delSp modSp mod">
        <pc:chgData name="pathlavath madhu" userId="45492032ebe89c4c" providerId="LiveId" clId="{B92FA9D9-2F6C-4D71-AD71-BD7CF9D19D90}" dt="2024-11-13T15:52:34.207" v="287" actId="2711"/>
        <pc:sldMkLst>
          <pc:docMk/>
          <pc:sldMk cId="1283657944" sldId="382"/>
        </pc:sldMkLst>
        <pc:spChg chg="mod">
          <ac:chgData name="pathlavath madhu" userId="45492032ebe89c4c" providerId="LiveId" clId="{B92FA9D9-2F6C-4D71-AD71-BD7CF9D19D90}" dt="2024-11-13T15:51:22.669" v="284" actId="2711"/>
          <ac:spMkLst>
            <pc:docMk/>
            <pc:sldMk cId="1283657944" sldId="382"/>
            <ac:spMk id="2" creationId="{CE2D1F5A-865C-2E53-4D1B-D824965129E0}"/>
          </ac:spMkLst>
        </pc:spChg>
        <pc:spChg chg="add mod">
          <ac:chgData name="pathlavath madhu" userId="45492032ebe89c4c" providerId="LiveId" clId="{B92FA9D9-2F6C-4D71-AD71-BD7CF9D19D90}" dt="2024-11-13T15:52:34.207" v="287" actId="2711"/>
          <ac:spMkLst>
            <pc:docMk/>
            <pc:sldMk cId="1283657944" sldId="382"/>
            <ac:spMk id="5" creationId="{EDC1E8BB-3DD7-EFA8-94DD-304060206BAC}"/>
          </ac:spMkLst>
        </pc:spChg>
        <pc:picChg chg="del">
          <ac:chgData name="pathlavath madhu" userId="45492032ebe89c4c" providerId="LiveId" clId="{B92FA9D9-2F6C-4D71-AD71-BD7CF9D19D90}" dt="2024-11-13T15:45:50.767" v="269" actId="21"/>
          <ac:picMkLst>
            <pc:docMk/>
            <pc:sldMk cId="1283657944" sldId="382"/>
            <ac:picMk id="4" creationId="{CF523984-0AC6-063E-6B96-61D6AB65363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fld id="{24057EBB-660A-43A0-966A-D3E9611F3C24}" type="datetimeFigureOut">
              <a:rPr lang="en-US"/>
              <a:t>11/13/2024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pPr>
              <a:defRPr/>
            </a:pPr>
            <a:fld id="{BE6E500A-687A-4443-967F-E96F54034DEC}"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fld id="{8E3C056C-027C-4517-9F2C-14EA8B4DAB62}" type="datetimeFigureOut">
              <a:rPr lang="en-US"/>
              <a:t>11/13/2024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71856DFE-BE16-4CC5-9594-0A3C2847E45D}"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0EDEE99D-93DE-49B2-8C91-1A110D73478C}" type="datetimeFigureOut">
              <a:rPr lang="en-US"/>
              <a:t>11/13/2024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9F5EEA00-4003-40A4-AF96-F937033C05D3}" type="slidenum">
              <a:rPr lang="en-US" altLang="en-US"/>
              <a:t>‹#›</a:t>
            </a:fld>
            <a:endParaRPr lang="en-US" altLang="en-US"/>
          </a:p>
        </p:txBody>
      </p:sp>
    </p:spTree>
  </p:cSld>
  <p:clrMapOvr>
    <a:masterClrMapping/>
  </p:clrMapOvr>
  <p:transition spd="med" advClick="0" advTm="4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66618AB-4014-4666-AECB-85791B208C00}" type="datetimeFigureOut">
              <a:rPr lang="en-US"/>
              <a:t>11/13/2024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82D6FE08-C41B-47D2-ADBE-96D416466654}" type="slidenum">
              <a:rPr lang="en-US" altLang="en-US"/>
              <a:t>‹#›</a:t>
            </a:fld>
            <a:endParaRPr lang="en-US" altLang="en-US"/>
          </a:p>
        </p:txBody>
      </p:sp>
    </p:spTree>
  </p:cSld>
  <p:clrMapOvr>
    <a:masterClrMapping/>
  </p:clrMapOvr>
  <p:transition spd="med" advClick="0" advTm="4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9CF96406-032D-467E-A375-BA82B9C9A2FF}" type="datetimeFigureOut">
              <a:rPr lang="en-US"/>
              <a:t>11/13/2024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76890C8-EE15-4B24-9D4E-BAE57BEF44EB}" type="slidenum">
              <a:rPr lang="en-US" altLang="en-US"/>
              <a:t>‹#›</a:t>
            </a:fld>
            <a:endParaRPr lang="en-US" altLang="en-US"/>
          </a:p>
        </p:txBody>
      </p:sp>
    </p:spTree>
  </p:cSld>
  <p:clrMapOvr>
    <a:masterClrMapping/>
  </p:clrMapOvr>
  <p:transition spd="med" advClick="0" advTm="400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6" descr="F:\2018\HITAM\001 NAAC Presentation\ARTWORK\03 HITAM Coverpage_v3.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2"/>
          <p:cNvSpPr>
            <a:spLocks noChangeArrowheads="1"/>
          </p:cNvSpPr>
          <p:nvPr userDrawn="1"/>
        </p:nvSpPr>
        <p:spPr bwMode="auto">
          <a:xfrm>
            <a:off x="381000" y="6521450"/>
            <a:ext cx="4572000" cy="200025"/>
          </a:xfrm>
          <a:prstGeom prst="rect">
            <a:avLst/>
          </a:prstGeom>
          <a:noFill/>
          <a:ln>
            <a:noFill/>
          </a:ln>
        </p:spPr>
        <p:txBody>
          <a:bodyPr l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700"/>
              <a:t>© Copyrights 2018 HITAM. All rights reserved.</a:t>
            </a:r>
          </a:p>
        </p:txBody>
      </p:sp>
      <p:sp>
        <p:nvSpPr>
          <p:cNvPr id="4" name="Rectangle 3"/>
          <p:cNvSpPr/>
          <p:nvPr userDrawn="1"/>
        </p:nvSpPr>
        <p:spPr>
          <a:xfrm>
            <a:off x="8431213" y="6521450"/>
            <a:ext cx="457200" cy="246063"/>
          </a:xfrm>
          <a:prstGeom prst="rect">
            <a:avLst/>
          </a:prstGeom>
        </p:spPr>
        <p:txBody>
          <a:bodyPr lIns="0">
            <a:spAutoFit/>
          </a:bodyPr>
          <a:lstStyle/>
          <a:p>
            <a:pPr algn="r" eaLnBrk="1" hangingPunct="1">
              <a:defRPr/>
            </a:pPr>
            <a:fld id="{9DDFBEEC-32BA-4C5E-90EB-4F36C2604E20}" type="slidenum">
              <a:rPr lang="en-US" altLang="en-US" sz="1000">
                <a:solidFill>
                  <a:srgbClr val="3C3C3C"/>
                </a:solidFill>
                <a:cs typeface="Arial" panose="020B0604020202020204" pitchFamily="34" charset="0"/>
              </a:rPr>
              <a:t>‹#›</a:t>
            </a:fld>
            <a:endParaRPr lang="en-US" altLang="en-US" sz="1000">
              <a:solidFill>
                <a:srgbClr val="3C3C3C"/>
              </a:solidFill>
              <a:cs typeface="Arial" panose="020B0604020202020204" pitchFamily="34" charset="0"/>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E77CFD3-467A-40AC-8280-AAD5752F2BF6}" type="slidenum">
              <a:rPr lang="en-US" altLang="en-US"/>
              <a:t>‹#›</a:t>
            </a:fld>
            <a:endParaRPr lang="en-US" alt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2" name="Picture 6" descr="F:\2018\HITAM\001 NAAC Presentation\ARTWORK\03 HITAM Thank you_03.jpg"/>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3" name="Rectangle 2"/>
          <p:cNvSpPr/>
          <p:nvPr/>
        </p:nvSpPr>
        <p:spPr>
          <a:xfrm>
            <a:off x="381000" y="6521450"/>
            <a:ext cx="4572000" cy="200025"/>
          </a:xfrm>
          <a:prstGeom prst="rect">
            <a:avLst/>
          </a:prstGeom>
        </p:spPr>
        <p:txBody>
          <a:bodyPr lIns="0">
            <a:spAutoFit/>
          </a:bodyPr>
          <a:lstStyle/>
          <a:p>
            <a:pPr fontAlgn="auto">
              <a:spcBef>
                <a:spcPts val="0"/>
              </a:spcBef>
              <a:spcAft>
                <a:spcPts val="0"/>
              </a:spcAft>
              <a:defRPr/>
            </a:pPr>
            <a:r>
              <a:rPr lang="en-US" sz="700" dirty="0">
                <a:latin typeface="+mn-lt"/>
                <a:cs typeface="+mn-cs"/>
              </a:rPr>
              <a:t>© Copyrights 2018 HITAM. All rights reserved.</a:t>
            </a:r>
          </a:p>
        </p:txBody>
      </p:sp>
      <p:sp>
        <p:nvSpPr>
          <p:cNvPr id="4" name="Rectangle 3"/>
          <p:cNvSpPr/>
          <p:nvPr/>
        </p:nvSpPr>
        <p:spPr>
          <a:xfrm>
            <a:off x="8431213" y="6521450"/>
            <a:ext cx="457200" cy="246063"/>
          </a:xfrm>
          <a:prstGeom prst="rect">
            <a:avLst/>
          </a:prstGeom>
        </p:spPr>
        <p:txBody>
          <a:bodyPr lIns="0">
            <a:spAutoFit/>
          </a:bodyPr>
          <a:lstStyle/>
          <a:p>
            <a:pPr algn="r" fontAlgn="auto">
              <a:spcBef>
                <a:spcPts val="0"/>
              </a:spcBef>
              <a:spcAft>
                <a:spcPts val="0"/>
              </a:spcAft>
              <a:defRPr/>
            </a:pPr>
            <a:fld id="{B638DEC8-AB49-4F99-8472-D9246843CFDD}" type="slidenum">
              <a:rPr lang="en-US" sz="1000">
                <a:solidFill>
                  <a:schemeClr val="tx1">
                    <a:lumMod val="90000"/>
                    <a:lumOff val="10000"/>
                  </a:schemeClr>
                </a:solidFill>
                <a:latin typeface="+mn-lt"/>
                <a:cs typeface="+mn-cs"/>
              </a:rPr>
              <a:t>‹#›</a:t>
            </a:fld>
            <a:endParaRPr lang="en-US" sz="1000" dirty="0">
              <a:solidFill>
                <a:schemeClr val="tx1">
                  <a:lumMod val="90000"/>
                  <a:lumOff val="10000"/>
                </a:schemeClr>
              </a:solidFill>
              <a:latin typeface="+mn-lt"/>
              <a:cs typeface="+mn-cs"/>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D22866B-7F3F-4CD8-8A96-61D0C963C972}" type="datetimeFigureOut">
              <a:rPr lang="en-US"/>
              <a:t>11/13/2024</a:t>
            </a:fld>
            <a:endParaRPr lang="en-US"/>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CABEE9EA-824E-44AB-A545-4BA5F5BC4B73}" type="slidenum">
              <a:rPr lang="en-US" altLang="en-US"/>
              <a:t>‹#›</a:t>
            </a:fld>
            <a:endParaRPr lang="en-US" altLang="en-US"/>
          </a:p>
        </p:txBody>
      </p:sp>
    </p:spTree>
  </p:cSld>
  <p:clrMapOvr>
    <a:masterClrMapping/>
  </p:clrMapOvr>
  <p:transition spd="med" advClick="0" advTm="4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6A35F5F0-144B-454D-AA6E-76F7769055A4}" type="datetimeFigureOut">
              <a:rPr lang="en-US"/>
              <a:t>11/13/2024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E28292E9-ED20-4F67-BC04-E0C2EC7BD808}" type="slidenum">
              <a:rPr lang="en-US" altLang="en-US"/>
              <a:t>‹#›</a:t>
            </a:fld>
            <a:endParaRPr lang="en-US" altLang="en-US"/>
          </a:p>
        </p:txBody>
      </p:sp>
    </p:spTree>
  </p:cSld>
  <p:clrMapOvr>
    <a:masterClrMapping/>
  </p:clrMapOvr>
  <p:transition spd="med" advClick="0" advTm="4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FBF258F5-D352-4CFA-8038-794A7A6B09A0}" type="datetimeFigureOut">
              <a:rPr lang="en-US"/>
              <a:t>11/13/2024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725CF95B-8DAB-4B22-AEC5-49B9AA88FF96}" type="slidenum">
              <a:rPr lang="en-US" altLang="en-US"/>
              <a:t>‹#›</a:t>
            </a:fld>
            <a:endParaRPr lang="en-US" altLang="en-US"/>
          </a:p>
        </p:txBody>
      </p:sp>
    </p:spTree>
  </p:cSld>
  <p:clrMapOvr>
    <a:masterClrMapping/>
  </p:clrMapOvr>
  <p:transition spd="med" advClick="0" advTm="4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13ABE194-2EA6-4D37-851B-D25378EE66EB}" type="datetimeFigureOut">
              <a:rPr lang="en-US"/>
              <a:t>11/13/2024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00DABD7E-1FF2-4E65-8F33-3DB0E036FF04}" type="slidenum">
              <a:rPr lang="en-US" altLang="en-US"/>
              <a:t>‹#›</a:t>
            </a:fld>
            <a:endParaRPr lang="en-US" altLang="en-US"/>
          </a:p>
        </p:txBody>
      </p:sp>
    </p:spTree>
  </p:cSld>
  <p:clrMapOvr>
    <a:masterClrMapping/>
  </p:clrMapOvr>
  <p:transition spd="med" advClick="0" advTm="4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D9C87EAC-303F-422A-98C3-D4A9B8402F79}" type="datetimeFigureOut">
              <a:rPr lang="en-US"/>
              <a:t>11/13/2024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pPr>
              <a:defRPr/>
            </a:pPr>
            <a:fld id="{837C751E-9DC7-40D0-A6F7-EC5DFE815D77}" type="slidenum">
              <a:rPr lang="en-US" altLang="en-US"/>
              <a:t>‹#›</a:t>
            </a:fld>
            <a:endParaRPr lang="en-US" altLang="en-US"/>
          </a:p>
        </p:txBody>
      </p:sp>
    </p:spTree>
  </p:cSld>
  <p:clrMapOvr>
    <a:masterClrMapping/>
  </p:clrMapOvr>
  <p:transition spd="med" advClick="0" advTm="4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DB2AD25F-50D4-47DC-9DE5-16FFF817840F}" type="datetimeFigureOut">
              <a:rPr lang="en-US"/>
              <a:t>11/13/2024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pPr>
              <a:defRPr/>
            </a:pPr>
            <a:fld id="{62341666-1A35-41E7-BBF2-DCA39BF3E67D}" type="slidenum">
              <a:rPr lang="en-US" altLang="en-US"/>
              <a:t>‹#›</a:t>
            </a:fld>
            <a:endParaRPr lang="en-US" altLang="en-US"/>
          </a:p>
        </p:txBody>
      </p:sp>
    </p:spTree>
  </p:cSld>
  <p:clrMapOvr>
    <a:masterClrMapping/>
  </p:clrMapOvr>
  <p:transition spd="med" advClick="0" advTm="4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1CEB94E-090C-42B8-AF5C-B3375B21B1D5}" type="datetimeFigureOut">
              <a:rPr lang="en-US"/>
              <a:t>11/13/2024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pPr>
              <a:defRPr/>
            </a:pPr>
            <a:fld id="{33E22CB1-11EF-4D89-AC0E-871ADE631428}" type="slidenum">
              <a:rPr lang="en-US" altLang="en-US"/>
              <a:t>‹#›</a:t>
            </a:fld>
            <a:endParaRPr lang="en-US" altLang="en-US"/>
          </a:p>
        </p:txBody>
      </p:sp>
    </p:spTree>
  </p:cSld>
  <p:clrMapOvr>
    <a:masterClrMapping/>
  </p:clrMapOvr>
  <p:transition spd="med" advClick="0" advTm="4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AB26E08-C315-45F0-9018-F488B6C48ED4}" type="datetimeFigureOut">
              <a:rPr lang="en-US"/>
              <a:t>11/13/2024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EF0FD063-8E11-4EC8-B001-2E383267008C}" type="slidenum">
              <a:rPr lang="en-US" altLang="en-US"/>
              <a:t>‹#›</a:t>
            </a:fld>
            <a:endParaRPr lang="en-US" altLang="en-US"/>
          </a:p>
        </p:txBody>
      </p:sp>
    </p:spTree>
  </p:cSld>
  <p:clrMapOvr>
    <a:masterClrMapping/>
  </p:clrMapOvr>
  <p:transition spd="med" advClick="0" advTm="4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BBE748E-F5EE-48D8-A4D9-087BBCA9BCF9}" type="datetimeFigureOut">
              <a:rPr lang="en-US"/>
              <a:t>11/13/2024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pPr>
              <a:defRPr/>
            </a:pPr>
            <a:fld id="{75FD6239-EC8E-4355-A32C-4AC04E0AA757}" type="slidenum">
              <a:rPr lang="en-US" altLang="en-US"/>
              <a:t>‹#›</a:t>
            </a:fld>
            <a:endParaRPr lang="en-US" altLang="en-US"/>
          </a:p>
        </p:txBody>
      </p:sp>
    </p:spTree>
  </p:cSld>
  <p:clrMapOvr>
    <a:masterClrMapping/>
  </p:clrMapOvr>
  <p:transition spd="med" advClick="0" advTm="4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cstate="print"/>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charset="0"/>
              </a:defRPr>
            </a:lvl1pPr>
          </a:lstStyle>
          <a:p>
            <a:pPr>
              <a:defRPr/>
            </a:pPr>
            <a:fld id="{1D22866B-7F3F-4CD8-8A96-61D0C963C972}" type="datetimeFigureOut">
              <a:rPr lang="en-US"/>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charset="0"/>
              </a:defRPr>
            </a:lvl1pPr>
          </a:lstStyle>
          <a:p>
            <a:pPr>
              <a:defRPr/>
            </a:pP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charset="0"/>
              </a:defRPr>
            </a:lvl1pPr>
          </a:lstStyle>
          <a:p>
            <a:pPr>
              <a:defRPr/>
            </a:pPr>
            <a:fld id="{CABEE9EA-824E-44AB-A545-4BA5F5BC4B73}"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advClick="0" advTm="4000"/>
  <p:txStyles>
    <p:titleStyle>
      <a:lvl1pPr algn="ctr"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2pPr>
      <a:lvl3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3pPr>
      <a:lvl4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4pPr>
      <a:lvl5pPr algn="ctr" rtl="0" eaLnBrk="0" fontAlgn="base" hangingPunct="0">
        <a:spcBef>
          <a:spcPct val="0"/>
        </a:spcBef>
        <a:spcAft>
          <a:spcPct val="0"/>
        </a:spcAft>
        <a:defRPr sz="4400">
          <a:solidFill>
            <a:schemeClr val="tx1"/>
          </a:solidFill>
          <a:latin typeface="Calibri" panose="020F0502020204030204" charset="0"/>
          <a:ea typeface="MS PGothic" panose="020B0600070205080204" pitchFamily="34" charset="-128"/>
        </a:defRPr>
      </a:lvl5pPr>
      <a:lvl6pPr marL="457200" algn="ctr" rtl="0" fontAlgn="base">
        <a:spcBef>
          <a:spcPct val="0"/>
        </a:spcBef>
        <a:spcAft>
          <a:spcPct val="0"/>
        </a:spcAft>
        <a:defRPr sz="4400">
          <a:solidFill>
            <a:schemeClr val="tx1"/>
          </a:solidFill>
          <a:latin typeface="Calibri" panose="020F0502020204030204" charset="0"/>
        </a:defRPr>
      </a:lvl6pPr>
      <a:lvl7pPr marL="914400" algn="ctr" rtl="0" fontAlgn="base">
        <a:spcBef>
          <a:spcPct val="0"/>
        </a:spcBef>
        <a:spcAft>
          <a:spcPct val="0"/>
        </a:spcAft>
        <a:defRPr sz="4400">
          <a:solidFill>
            <a:schemeClr val="tx1"/>
          </a:solidFill>
          <a:latin typeface="Calibri" panose="020F0502020204030204" charset="0"/>
        </a:defRPr>
      </a:lvl7pPr>
      <a:lvl8pPr marL="1371600" algn="ctr" rtl="0" fontAlgn="base">
        <a:spcBef>
          <a:spcPct val="0"/>
        </a:spcBef>
        <a:spcAft>
          <a:spcPct val="0"/>
        </a:spcAft>
        <a:defRPr sz="4400">
          <a:solidFill>
            <a:schemeClr val="tx1"/>
          </a:solidFill>
          <a:latin typeface="Calibri" panose="020F0502020204030204" charset="0"/>
        </a:defRPr>
      </a:lvl8pPr>
      <a:lvl9pPr marL="1828800" algn="ctr" rtl="0" fontAlgn="base">
        <a:spcBef>
          <a:spcPct val="0"/>
        </a:spcBef>
        <a:spcAft>
          <a:spcPct val="0"/>
        </a:spcAft>
        <a:defRPr sz="4400">
          <a:solidFill>
            <a:schemeClr val="tx1"/>
          </a:solidFill>
          <a:latin typeface="Calibri" panose="020F050202020403020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3"/>
          <p:cNvSpPr txBox="1">
            <a:spLocks noChangeArrowheads="1"/>
          </p:cNvSpPr>
          <p:nvPr/>
        </p:nvSpPr>
        <p:spPr bwMode="auto">
          <a:xfrm>
            <a:off x="346075" y="469900"/>
            <a:ext cx="6475413" cy="2062103"/>
          </a:xfrm>
          <a:prstGeom prst="rect">
            <a:avLst/>
          </a:prstGeom>
          <a:noFill/>
          <a:ln w="9525">
            <a:noFill/>
            <a:miter lim="800000"/>
          </a:ln>
        </p:spPr>
        <p:txBody>
          <a:bodyPr>
            <a:spAutoFit/>
          </a:bodyPr>
          <a:lstStyle/>
          <a:p>
            <a:pPr algn="ctr" eaLnBrk="1" hangingPunct="1"/>
            <a:endParaRPr lang="en-US" altLang="en-US" sz="2400" b="1" dirty="0">
              <a:solidFill>
                <a:schemeClr val="bg1"/>
              </a:solidFill>
            </a:endParaRPr>
          </a:p>
          <a:p>
            <a:pPr algn="ctr" eaLnBrk="1" hangingPunct="1"/>
            <a:r>
              <a:rPr lang="en-US" altLang="en-US" sz="2800" b="1" dirty="0">
                <a:solidFill>
                  <a:schemeClr val="bg1"/>
                </a:solidFill>
              </a:rPr>
              <a:t>Hyderabad Institute of Technology and Management</a:t>
            </a:r>
          </a:p>
          <a:p>
            <a:pPr algn="ctr" eaLnBrk="1" hangingPunct="1"/>
            <a:endParaRPr lang="en-US" altLang="en-US" sz="2400" b="1" dirty="0">
              <a:solidFill>
                <a:schemeClr val="bg1"/>
              </a:solidFill>
            </a:endParaRPr>
          </a:p>
          <a:p>
            <a:pPr algn="ctr" eaLnBrk="1" hangingPunct="1"/>
            <a:r>
              <a:rPr lang="en-US" altLang="en-US" sz="2400" b="1" dirty="0">
                <a:solidFill>
                  <a:schemeClr val="bg1"/>
                </a:solidFill>
                <a:latin typeface="Times New Roman" panose="02020603050405020304" pitchFamily="18" charset="0"/>
                <a:cs typeface="Times New Roman" panose="02020603050405020304" pitchFamily="18" charset="0"/>
              </a:rPr>
              <a:t>WOMEN SAFETY ANALYTICS</a:t>
            </a:r>
          </a:p>
        </p:txBody>
      </p:sp>
      <p:sp>
        <p:nvSpPr>
          <p:cNvPr id="3076" name="TextBox 1"/>
          <p:cNvSpPr txBox="1">
            <a:spLocks noChangeArrowheads="1"/>
          </p:cNvSpPr>
          <p:nvPr/>
        </p:nvSpPr>
        <p:spPr bwMode="auto">
          <a:xfrm>
            <a:off x="6324600" y="3735388"/>
            <a:ext cx="2133600" cy="368300"/>
          </a:xfrm>
          <a:prstGeom prst="rect">
            <a:avLst/>
          </a:prstGeom>
          <a:noFill/>
          <a:ln w="9525">
            <a:noFill/>
            <a:miter lim="800000"/>
          </a:ln>
        </p:spPr>
        <p:txBody>
          <a:bodyPr>
            <a:spAutoFit/>
          </a:bodyPr>
          <a:lstStyle/>
          <a:p>
            <a:r>
              <a:rPr lang="en-US" altLang="en-US" b="1" dirty="0">
                <a:solidFill>
                  <a:schemeClr val="bg1"/>
                </a:solidFill>
                <a:cs typeface="Arial" panose="020B0604020202020204" pitchFamily="34" charset="0"/>
              </a:rPr>
              <a:t> </a:t>
            </a:r>
            <a:r>
              <a:rPr lang="en-US" altLang="en-US" dirty="0">
                <a:solidFill>
                  <a:schemeClr val="bg1"/>
                </a:solidFill>
                <a:cs typeface="Arial" panose="020B0604020202020204" pitchFamily="34" charset="0"/>
              </a:rPr>
              <a:t>Date:14/11/2024</a:t>
            </a:r>
          </a:p>
        </p:txBody>
      </p:sp>
      <p:sp>
        <p:nvSpPr>
          <p:cNvPr id="2" name="TextBox 1">
            <a:extLst>
              <a:ext uri="{FF2B5EF4-FFF2-40B4-BE49-F238E27FC236}">
                <a16:creationId xmlns:a16="http://schemas.microsoft.com/office/drawing/2014/main" id="{D5D00145-6D5E-268C-246F-ED0771D9E90E}"/>
              </a:ext>
            </a:extLst>
          </p:cNvPr>
          <p:cNvSpPr txBox="1"/>
          <p:nvPr/>
        </p:nvSpPr>
        <p:spPr>
          <a:xfrm>
            <a:off x="6444208" y="4199077"/>
            <a:ext cx="2376264" cy="1477328"/>
          </a:xfrm>
          <a:prstGeom prst="rect">
            <a:avLst/>
          </a:prstGeom>
          <a:noFill/>
        </p:spPr>
        <p:txBody>
          <a:bodyPr wrap="square" rtlCol="0">
            <a:spAutoFit/>
          </a:bodyPr>
          <a:lstStyle/>
          <a:p>
            <a:r>
              <a:rPr lang="en-IN" dirty="0">
                <a:solidFill>
                  <a:schemeClr val="bg1"/>
                </a:solidFill>
              </a:rPr>
              <a:t>P. Madhu- 6737</a:t>
            </a:r>
          </a:p>
          <a:p>
            <a:r>
              <a:rPr lang="en-IN" dirty="0">
                <a:solidFill>
                  <a:schemeClr val="bg1"/>
                </a:solidFill>
              </a:rPr>
              <a:t>P. Kundana-6738</a:t>
            </a:r>
          </a:p>
          <a:p>
            <a:r>
              <a:rPr lang="en-IN" dirty="0">
                <a:solidFill>
                  <a:schemeClr val="bg1"/>
                </a:solidFill>
              </a:rPr>
              <a:t>V. Sowrya-6763</a:t>
            </a:r>
          </a:p>
          <a:p>
            <a:r>
              <a:rPr lang="en-IN" dirty="0">
                <a:solidFill>
                  <a:schemeClr val="bg1"/>
                </a:solidFill>
              </a:rPr>
              <a:t>V. Eshwar- 6764</a:t>
            </a:r>
          </a:p>
          <a:p>
            <a:endParaRPr lang="en-IN" dirty="0"/>
          </a:p>
        </p:txBody>
      </p:sp>
      <p:sp>
        <p:nvSpPr>
          <p:cNvPr id="3" name="TextBox 2">
            <a:extLst>
              <a:ext uri="{FF2B5EF4-FFF2-40B4-BE49-F238E27FC236}">
                <a16:creationId xmlns:a16="http://schemas.microsoft.com/office/drawing/2014/main" id="{90C01B17-B085-25F4-3AE9-64A3AA9D6F4C}"/>
              </a:ext>
            </a:extLst>
          </p:cNvPr>
          <p:cNvSpPr txBox="1"/>
          <p:nvPr/>
        </p:nvSpPr>
        <p:spPr>
          <a:xfrm>
            <a:off x="899592" y="4199077"/>
            <a:ext cx="3384376" cy="461665"/>
          </a:xfrm>
          <a:prstGeom prst="rect">
            <a:avLst/>
          </a:prstGeom>
          <a:noFill/>
        </p:spPr>
        <p:txBody>
          <a:bodyPr wrap="square" rtlCol="0">
            <a:spAutoFit/>
          </a:bodyPr>
          <a:lstStyle/>
          <a:p>
            <a:r>
              <a:rPr lang="en-IN" sz="2400" b="1" dirty="0">
                <a:solidFill>
                  <a:schemeClr val="bg2"/>
                </a:solidFill>
                <a:latin typeface="Times New Roman" panose="02020603050405020304" pitchFamily="18" charset="0"/>
                <a:cs typeface="Times New Roman" panose="02020603050405020304" pitchFamily="18" charset="0"/>
              </a:rPr>
              <a:t>Project Stage-1 review-3</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392A1-5151-D5E6-B321-AE075D151B5D}"/>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Women's Security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A58FD7-6F64-15F9-308F-C41CA8FCE3E4}"/>
              </a:ext>
            </a:extLst>
          </p:cNvPr>
          <p:cNvSpPr>
            <a:spLocks noGrp="1"/>
          </p:cNvSpPr>
          <p:nvPr>
            <p:ph idx="1"/>
          </p:nvPr>
        </p:nvSpPr>
        <p:spPr/>
        <p:txBody>
          <a:bodyPr/>
          <a:lstStyle/>
          <a:p>
            <a:pPr algn="just"/>
            <a:r>
              <a:rPr lang="en-US" sz="1600" dirty="0" err="1"/>
              <a:t>Akuskar</a:t>
            </a:r>
            <a:r>
              <a:rPr lang="en-US" sz="1600" dirty="0"/>
              <a:t>, Jadhav, and </a:t>
            </a:r>
            <a:r>
              <a:rPr lang="en-US" sz="1600" dirty="0" err="1"/>
              <a:t>Kabade</a:t>
            </a:r>
            <a:r>
              <a:rPr lang="en-US" sz="1600" dirty="0"/>
              <a:t> (2024) propose a </a:t>
            </a:r>
            <a:r>
              <a:rPr lang="en-US" sz="1600" b="1" dirty="0"/>
              <a:t>Women's Security System </a:t>
            </a:r>
            <a:r>
              <a:rPr lang="en-US" sz="1600" dirty="0"/>
              <a:t>aimed at providing a safe environment for women, featuring an SOS switch that activates loud alarms, an electric shock device for self-defense, and shares the user's location and emergency message with designated contacts.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Manual Activation Dependency</a:t>
            </a:r>
            <a:r>
              <a:rPr lang="en-US" sz="1600" dirty="0">
                <a:latin typeface="Times New Roman" panose="02020603050405020304" pitchFamily="18" charset="0"/>
                <a:cs typeface="Times New Roman" panose="02020603050405020304" pitchFamily="18" charset="0"/>
              </a:rPr>
              <a:t>: The system relies on the user manually pressing the SOS button, which may not be feasible if the individual is unable to reach the device or is restricted in movement.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Lack of Automated Threat Detection</a:t>
            </a:r>
            <a:r>
              <a:rPr lang="en-US" sz="1600" dirty="0">
                <a:latin typeface="Times New Roman" panose="02020603050405020304" pitchFamily="18" charset="0"/>
                <a:cs typeface="Times New Roman" panose="02020603050405020304" pitchFamily="18" charset="0"/>
              </a:rPr>
              <a:t>: The system does not have automated features to detect potential threats or suspicious behaviors in real-time.</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Advanced AI Integration</a:t>
            </a:r>
            <a:r>
              <a:rPr lang="en-US" sz="1600" dirty="0">
                <a:latin typeface="Times New Roman" panose="02020603050405020304" pitchFamily="18" charset="0"/>
                <a:cs typeface="Times New Roman" panose="02020603050405020304" pitchFamily="18" charset="0"/>
              </a:rPr>
              <a:t>: The system lacks the use of AI techniques such as machine learning or emotion detection, which could enhance the ability to assess risks and improve response times.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Data Collection and Predictive Analytics</a:t>
            </a:r>
            <a:r>
              <a:rPr lang="en-US" sz="1600" dirty="0">
                <a:latin typeface="Times New Roman" panose="02020603050405020304" pitchFamily="18" charset="0"/>
                <a:cs typeface="Times New Roman" panose="02020603050405020304" pitchFamily="18" charset="0"/>
              </a:rPr>
              <a:t>: The system does not incorporate continuous data collection or predictive </a:t>
            </a:r>
            <a:r>
              <a:rPr lang="en-US" sz="1600" dirty="0"/>
              <a:t>analytics, hindering its capacity to recognize patterns and provide proactive interventions.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195890"/>
      </p:ext>
    </p:extLst>
  </p:cSld>
  <p:clrMapOvr>
    <a:masterClrMapping/>
  </p:clrMapOvr>
  <p:transition spd="med" advClick="0" advTm="4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72DE-AC48-E0CC-633C-38BB6FF74CBE}"/>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Identifying Women’s Harassment in Public CCTV Cameras Using AI Techniques</a:t>
            </a: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77123A8-A4E6-8ADD-38A1-AC8F241575B0}"/>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B. Sankara Babu’s (2024) system uses AI to detect harassment through public CCTV, focusing on gender prediction and suspicious behavior detection. Alerts are sent to nearby police, reducing the need for personal safety devices. However, the system has several limitations compared to </a:t>
            </a:r>
            <a:r>
              <a:rPr lang="en-US" sz="1600" b="1" dirty="0">
                <a:latin typeface="Times New Roman" panose="02020603050405020304" pitchFamily="18" charset="0"/>
                <a:cs typeface="Times New Roman" panose="02020603050405020304" pitchFamily="18" charset="0"/>
              </a:rPr>
              <a:t>Women Safety Analytics</a:t>
            </a:r>
            <a:r>
              <a:rPr lang="en-US" sz="1600" dirty="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r>
              <a:rPr lang="en-US" sz="1600" dirty="0">
                <a:latin typeface="Times New Roman" panose="02020603050405020304" pitchFamily="18" charset="0"/>
                <a:cs typeface="Times New Roman" panose="02020603050405020304" pitchFamily="18" charset="0"/>
              </a:rPr>
              <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CCTV Reliance</a:t>
            </a:r>
            <a:r>
              <a:rPr lang="en-US" sz="1600" dirty="0">
                <a:latin typeface="Times New Roman" panose="02020603050405020304" pitchFamily="18" charset="0"/>
                <a:cs typeface="Times New Roman" panose="02020603050405020304" pitchFamily="18" charset="0"/>
              </a:rPr>
              <a:t>: Limited to CCTV-covered areas, missing low-surveillance zones.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No Emotion Analysis</a:t>
            </a:r>
            <a:r>
              <a:rPr lang="en-US" sz="1600" dirty="0">
                <a:latin typeface="Times New Roman" panose="02020603050405020304" pitchFamily="18" charset="0"/>
                <a:cs typeface="Times New Roman" panose="02020603050405020304" pitchFamily="18" charset="0"/>
              </a:rPr>
              <a:t>: Lacks real-time distress/emotion detection, reducing accuracy.</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Lack of Threat Scoring</a:t>
            </a:r>
            <a:r>
              <a:rPr lang="en-US" sz="1600" dirty="0">
                <a:latin typeface="Times New Roman" panose="02020603050405020304" pitchFamily="18" charset="0"/>
                <a:cs typeface="Times New Roman" panose="02020603050405020304" pitchFamily="18" charset="0"/>
              </a:rPr>
              <a:t>: No multi-dimensional "Danger Score" to prioritize threat levels.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Static Learning</a:t>
            </a:r>
            <a:r>
              <a:rPr lang="en-US" sz="1600" dirty="0">
                <a:latin typeface="Times New Roman" panose="02020603050405020304" pitchFamily="18" charset="0"/>
                <a:cs typeface="Times New Roman" panose="02020603050405020304" pitchFamily="18" charset="0"/>
              </a:rPr>
              <a:t>: No continuous learning to improve with new data, limiting adaptability.</a:t>
            </a:r>
          </a:p>
          <a:p>
            <a:pPr marL="0" indent="0" algn="just">
              <a:buNone/>
            </a:pPr>
            <a:endParaRPr lang="en-US" sz="16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967253820"/>
      </p:ext>
    </p:extLst>
  </p:cSld>
  <p:clrMapOvr>
    <a:masterClrMapping/>
  </p:clrMapOvr>
  <p:transition spd="med" advClick="0" advTm="4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AA9DE-C556-8DEE-E15E-DBF9119E9A60}"/>
              </a:ext>
            </a:extLst>
          </p:cNvPr>
          <p:cNvSpPr>
            <a:spLocks noGrp="1"/>
          </p:cNvSpPr>
          <p:nvPr>
            <p:ph type="title"/>
          </p:nvPr>
        </p:nvSpPr>
        <p:spPr/>
        <p:txBody>
          <a:bodyPr/>
          <a:lstStyle/>
          <a:p>
            <a:pPr algn="l"/>
            <a:r>
              <a:rPr lang="en-US" sz="2400" dirty="0">
                <a:latin typeface="Times New Roman" panose="02020603050405020304" pitchFamily="18" charset="0"/>
                <a:cs typeface="Times New Roman" panose="02020603050405020304" pitchFamily="18" charset="0"/>
              </a:rPr>
              <a:t>Analysis of Women Safety in Indian Cities Using Machine Learning on Tweet Data</a:t>
            </a: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FC9FAF-F201-B5FC-8904-7091FBA1AE1C}"/>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Syeda </a:t>
            </a:r>
            <a:r>
              <a:rPr lang="en-US" sz="1600" dirty="0" err="1">
                <a:latin typeface="Times New Roman" panose="02020603050405020304" pitchFamily="18" charset="0"/>
                <a:cs typeface="Times New Roman" panose="02020603050405020304" pitchFamily="18" charset="0"/>
              </a:rPr>
              <a:t>Surrayya</a:t>
            </a:r>
            <a:r>
              <a:rPr lang="en-US" sz="1600" dirty="0">
                <a:latin typeface="Times New Roman" panose="02020603050405020304" pitchFamily="18" charset="0"/>
                <a:cs typeface="Times New Roman" panose="02020603050405020304" pitchFamily="18" charset="0"/>
              </a:rPr>
              <a:t> Jabeen et al. (2024) utilize machine learning to analyze social media data, especially tweets, to assess women’s safety in Indian cities. The study leverages sentiment analysis, SVM, and categorization models to gauge public sentiment on women’s safety and highlight high-risk areas based on social media content. While insightful, this approach has limitations compared to </a:t>
            </a:r>
            <a:r>
              <a:rPr lang="en-US" sz="1600" b="1" dirty="0">
                <a:latin typeface="Times New Roman" panose="02020603050405020304" pitchFamily="18" charset="0"/>
                <a:cs typeface="Times New Roman" panose="02020603050405020304" pitchFamily="18" charset="0"/>
              </a:rPr>
              <a:t>Women Safety Analytics</a:t>
            </a:r>
            <a:r>
              <a:rPr lang="en-US" sz="1600" dirty="0">
                <a:latin typeface="Times New Roman" panose="02020603050405020304" pitchFamily="18" charset="0"/>
                <a:cs typeface="Times New Roman" panose="02020603050405020304" pitchFamily="18" charset="0"/>
              </a:rPr>
              <a:t>.</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r>
              <a:rPr lang="en-US" sz="1600" dirty="0">
                <a:latin typeface="Times New Roman" panose="02020603050405020304" pitchFamily="18" charset="0"/>
                <a:cs typeface="Times New Roman" panose="02020603050405020304" pitchFamily="18" charset="0"/>
              </a:rPr>
              <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Reactive Insights</a:t>
            </a:r>
            <a:r>
              <a:rPr lang="en-US" sz="1600" dirty="0">
                <a:latin typeface="Times New Roman" panose="02020603050405020304" pitchFamily="18" charset="0"/>
                <a:cs typeface="Times New Roman" panose="02020603050405020304" pitchFamily="18" charset="0"/>
              </a:rPr>
              <a:t>: Focuses on public sentiment and post-event reactions rather than real-time threat detection or prevention.</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to Social Media</a:t>
            </a:r>
            <a:r>
              <a:rPr lang="en-US" sz="1600" dirty="0">
                <a:latin typeface="Times New Roman" panose="02020603050405020304" pitchFamily="18" charset="0"/>
                <a:cs typeface="Times New Roman" panose="02020603050405020304" pitchFamily="18" charset="0"/>
              </a:rPr>
              <a:t>: Relies on social media data, missing real-time monitoring capabilities in physical spaces.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No Immediate Response</a:t>
            </a:r>
            <a:r>
              <a:rPr lang="en-US" sz="1600" dirty="0">
                <a:latin typeface="Times New Roman" panose="02020603050405020304" pitchFamily="18" charset="0"/>
                <a:cs typeface="Times New Roman" panose="02020603050405020304" pitchFamily="18" charset="0"/>
              </a:rPr>
              <a:t>: Lacks mechanisms for instant alerts or direct law enforcement integration during distress situations.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Emotion and Danger Scoring</a:t>
            </a:r>
            <a:r>
              <a:rPr lang="en-US" sz="1600" dirty="0">
                <a:latin typeface="Times New Roman" panose="02020603050405020304" pitchFamily="18" charset="0"/>
                <a:cs typeface="Times New Roman" panose="02020603050405020304" pitchFamily="18" charset="0"/>
              </a:rPr>
              <a:t>: Does not provide real-time distress analysis or a danger scoring metric to assess and prioritize threats.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0732908"/>
      </p:ext>
    </p:extLst>
  </p:cSld>
  <p:clrMapOvr>
    <a:masterClrMapping/>
  </p:clrMapOvr>
  <p:transition spd="med" advClick="0" advTm="4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9D7F-DF37-0FC0-E941-5C4A0C261C8E}"/>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Women Safety - Safest Route Using Machine Learning</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E3720E8-9954-DF66-4279-AD36A898C3C9}"/>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Prof. Malan Sale et al. (2024) propose a system to ensure women’s safety, particularly when traveling in public places like buses, railways, and roads, using machine learning models, specifically Support Vector Machines (SVM). The focus of the system is to identify and suggest the safest routes for women, incorporating machine learning techniques for classification and regression.</a:t>
            </a:r>
          </a:p>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a:t>
            </a:r>
            <a:r>
              <a:rPr lang="en-US" sz="1600" dirty="0">
                <a:latin typeface="Times New Roman" panose="02020603050405020304" pitchFamily="18" charset="0"/>
                <a:cs typeface="Times New Roman" panose="02020603050405020304" pitchFamily="18" charset="0"/>
              </a:rPr>
              <a: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Route Safety Focus</a:t>
            </a:r>
            <a:r>
              <a:rPr lang="en-US" sz="1600" dirty="0">
                <a:latin typeface="Times New Roman" panose="02020603050405020304" pitchFamily="18" charset="0"/>
                <a:cs typeface="Times New Roman" panose="02020603050405020304" pitchFamily="18" charset="0"/>
              </a:rPr>
              <a:t>: The system is primarily focused on route safety, but lacks a broader, real-time safety monitoring approach during travel, such as identifying immediate threats.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Data Integration</a:t>
            </a:r>
            <a:r>
              <a:rPr lang="en-US" sz="1600" dirty="0">
                <a:latin typeface="Times New Roman" panose="02020603050405020304" pitchFamily="18" charset="0"/>
                <a:cs typeface="Times New Roman" panose="02020603050405020304" pitchFamily="18" charset="0"/>
              </a:rPr>
              <a:t>: The model does not mention integration with other safety technologies, such as real-time video surveillance or emergency alerts.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Proactive Safety Mechanisms</a:t>
            </a:r>
            <a:r>
              <a:rPr lang="en-US" sz="1600" dirty="0">
                <a:latin typeface="Times New Roman" panose="02020603050405020304" pitchFamily="18" charset="0"/>
                <a:cs typeface="Times New Roman" panose="02020603050405020304" pitchFamily="18" charset="0"/>
              </a:rPr>
              <a:t>: The system suggests safe routes but does not actively prevent or respond to on-the-ground incidents (e.g., harassment or assault).</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Dependency on Smartphones</a:t>
            </a:r>
            <a:r>
              <a:rPr lang="en-US" sz="1600" dirty="0">
                <a:latin typeface="Times New Roman" panose="02020603050405020304" pitchFamily="18" charset="0"/>
                <a:cs typeface="Times New Roman" panose="02020603050405020304" pitchFamily="18" charset="0"/>
              </a:rPr>
              <a:t>: The solution relies on smartphone apps, which may not be feasible for all women, especially those in rural or economically disadvantaged areas without access to smartphones or the internet.</a:t>
            </a:r>
          </a:p>
          <a:p>
            <a:pPr marL="0" indent="0">
              <a:buNone/>
            </a:pPr>
            <a:endParaRPr lang="en-IN" sz="1400" dirty="0"/>
          </a:p>
        </p:txBody>
      </p:sp>
    </p:spTree>
    <p:extLst>
      <p:ext uri="{BB962C8B-B14F-4D97-AF65-F5344CB8AC3E}">
        <p14:creationId xmlns:p14="http://schemas.microsoft.com/office/powerpoint/2010/main" val="1832565015"/>
      </p:ext>
    </p:extLst>
  </p:cSld>
  <p:clrMapOvr>
    <a:masterClrMapping/>
  </p:clrMapOvr>
  <p:transition spd="med" advClick="0" advTm="4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FE239-B013-39A5-DB7C-6456C7981214}"/>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Raksha – The Women’s Safety Application</a:t>
            </a:r>
            <a:endParaRPr lang="en-IN" sz="2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C951AC8-F501-4DB4-344B-96EDAA827AFF}"/>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The "Raksha" app is a women’s safety platform that integrates emergency alerts, location tracking, and community support to empower women. It aims to create a safer and more inclusive world by connecting users with resources and fostering a supportive community. The platform goes beyond technology, emphasizing the importance of inclusivity and advocacy, offering workshops, educational initiatives, and a global network of users for solidarity and empowerment.</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Identified Gaps :</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Lack of Predictive Analytics</a:t>
            </a:r>
            <a:r>
              <a:rPr lang="en-US" sz="1600" dirty="0">
                <a:latin typeface="Times New Roman" panose="02020603050405020304" pitchFamily="18" charset="0"/>
                <a:cs typeface="Times New Roman" panose="02020603050405020304" pitchFamily="18" charset="0"/>
              </a:rPr>
              <a:t>: No use of machine learning to anticipate safety threats before they occur.</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Limited Real-Time Threat Detection</a:t>
            </a:r>
            <a:r>
              <a:rPr lang="en-US" sz="1600" dirty="0">
                <a:latin typeface="Times New Roman" panose="02020603050405020304" pitchFamily="18" charset="0"/>
                <a:cs typeface="Times New Roman" panose="02020603050405020304" pitchFamily="18" charset="0"/>
              </a:rPr>
              <a:t>: No proactive monitoring or real-time analysis for identifying threats.</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Absence of Wearable Integration</a:t>
            </a:r>
            <a:r>
              <a:rPr lang="en-US" sz="1600" dirty="0">
                <a:latin typeface="Times New Roman" panose="02020603050405020304" pitchFamily="18" charset="0"/>
                <a:cs typeface="Times New Roman" panose="02020603050405020304" pitchFamily="18" charset="0"/>
              </a:rPr>
              <a:t>: No detailed framework for integrating wearables for continuous safety monitoring.</a:t>
            </a:r>
          </a:p>
          <a:p>
            <a:pPr algn="just">
              <a:buFont typeface="+mj-lt"/>
              <a:buAutoNum type="arabicPeriod"/>
            </a:pPr>
            <a:r>
              <a:rPr lang="en-US" sz="1600" b="1" dirty="0">
                <a:latin typeface="Times New Roman" panose="02020603050405020304" pitchFamily="18" charset="0"/>
                <a:cs typeface="Times New Roman" panose="02020603050405020304" pitchFamily="18" charset="0"/>
              </a:rPr>
              <a:t>Urban-Centric Focus</a:t>
            </a:r>
            <a:r>
              <a:rPr lang="en-US" sz="1600" dirty="0">
                <a:latin typeface="Times New Roman" panose="02020603050405020304" pitchFamily="18" charset="0"/>
                <a:cs typeface="Times New Roman" panose="02020603050405020304" pitchFamily="18" charset="0"/>
              </a:rPr>
              <a:t>: Limited effectiveness in rural areas with low connectivity and smartphone access.</a:t>
            </a:r>
          </a:p>
          <a:p>
            <a:endParaRPr lang="en-IN" sz="1400" dirty="0"/>
          </a:p>
        </p:txBody>
      </p:sp>
    </p:spTree>
    <p:extLst>
      <p:ext uri="{BB962C8B-B14F-4D97-AF65-F5344CB8AC3E}">
        <p14:creationId xmlns:p14="http://schemas.microsoft.com/office/powerpoint/2010/main" val="1050674081"/>
      </p:ext>
    </p:extLst>
  </p:cSld>
  <p:clrMapOvr>
    <a:masterClrMapping/>
  </p:clrMapOvr>
  <p:transition spd="med" advClick="0" advTm="4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357D-4160-BC97-E5C1-6086A42B3192}"/>
              </a:ext>
            </a:extLst>
          </p:cNvPr>
          <p:cNvSpPr>
            <a:spLocks noGrp="1"/>
          </p:cNvSpPr>
          <p:nvPr>
            <p:ph type="title"/>
          </p:nvPr>
        </p:nvSpPr>
        <p:spPr/>
        <p:txBody>
          <a:bodyPr/>
          <a:lstStyle/>
          <a:p>
            <a:pPr algn="l"/>
            <a:r>
              <a:rPr lang="en-IN" sz="2800" dirty="0">
                <a:latin typeface="Times New Roman" panose="02020603050405020304" pitchFamily="18" charset="0"/>
                <a:cs typeface="Times New Roman" panose="02020603050405020304" pitchFamily="18" charset="0"/>
              </a:rPr>
              <a:t>Women Safety Analytics</a:t>
            </a:r>
          </a:p>
        </p:txBody>
      </p:sp>
      <p:sp>
        <p:nvSpPr>
          <p:cNvPr id="5" name="Content Placeholder 4">
            <a:extLst>
              <a:ext uri="{FF2B5EF4-FFF2-40B4-BE49-F238E27FC236}">
                <a16:creationId xmlns:a16="http://schemas.microsoft.com/office/drawing/2014/main" id="{E960B5E4-5B76-0745-1C89-27B7A6E2B0AA}"/>
              </a:ext>
            </a:extLst>
          </p:cNvPr>
          <p:cNvSpPr>
            <a:spLocks noGrp="1"/>
          </p:cNvSpPr>
          <p:nvPr>
            <p:ph idx="1"/>
          </p:nvPr>
        </p:nvSpPr>
        <p:spPr/>
        <p:txBody>
          <a:bodyPr/>
          <a:lstStyle/>
          <a:p>
            <a:pPr algn="just"/>
            <a:r>
              <a:rPr lang="en-US" sz="1600" dirty="0">
                <a:latin typeface="Times New Roman" panose="02020603050405020304" pitchFamily="18" charset="0"/>
                <a:cs typeface="Times New Roman" panose="02020603050405020304" pitchFamily="18" charset="0"/>
              </a:rPr>
              <a:t>This paper introduces a comprehensive AI-driven safety system that enhances women’s security in public spaces. The system integrates several key features, including real-time detection of potential threats, gender classification, identification through citizen databases, proactive intervention, gesture recognition for distress signals, and crime hotspot mapping integrated with Google Maps for safer route recommendations. The AI system demonstrated high accuracy rates in detecting individuals, lone women, group behavior, and distress signals, ultimately </a:t>
            </a:r>
            <a:r>
              <a:rPr lang="en-US" sz="1600" dirty="0" err="1">
                <a:latin typeface="Times New Roman" panose="02020603050405020304" pitchFamily="18" charset="0"/>
                <a:cs typeface="Times New Roman" panose="02020603050405020304" pitchFamily="18" charset="0"/>
              </a:rPr>
              <a:t>reduceng</a:t>
            </a:r>
            <a:r>
              <a:rPr lang="en-US" sz="1600" dirty="0">
                <a:latin typeface="Times New Roman" panose="02020603050405020304" pitchFamily="18" charset="0"/>
                <a:cs typeface="Times New Roman" panose="02020603050405020304" pitchFamily="18" charset="0"/>
              </a:rPr>
              <a:t> the risk of crime in urban environments.</a:t>
            </a:r>
          </a:p>
          <a:p>
            <a:pPr algn="just"/>
            <a:endParaRPr lang="en-US" sz="1600"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Identified Gaps:</a:t>
            </a:r>
            <a:endParaRPr lang="en-IN" sz="1600" dirty="0">
              <a:latin typeface="Times New Roman" panose="02020603050405020304" pitchFamily="18" charset="0"/>
              <a:cs typeface="Times New Roman" panose="02020603050405020304" pitchFamily="18" charset="0"/>
            </a:endParaRPr>
          </a:p>
          <a:p>
            <a:pPr>
              <a:buFont typeface="+mj-lt"/>
              <a:buAutoNum type="arabicPeriod"/>
            </a:pPr>
            <a:r>
              <a:rPr lang="en-IN" sz="1600" b="1" dirty="0">
                <a:latin typeface="Times New Roman" panose="02020603050405020304" pitchFamily="18" charset="0"/>
                <a:cs typeface="Times New Roman" panose="02020603050405020304" pitchFamily="18" charset="0"/>
              </a:rPr>
              <a:t>Privacy Concerns</a:t>
            </a:r>
            <a:r>
              <a:rPr lang="en-IN" sz="1600" dirty="0">
                <a:latin typeface="Times New Roman" panose="02020603050405020304" pitchFamily="18" charset="0"/>
                <a:cs typeface="Times New Roman" panose="02020603050405020304" pitchFamily="18" charset="0"/>
              </a:rPr>
              <a:t>: Use of citizen databases raises privacy issues.</a:t>
            </a:r>
          </a:p>
          <a:p>
            <a:pPr>
              <a:buFont typeface="+mj-lt"/>
              <a:buAutoNum type="arabicPeriod"/>
            </a:pPr>
            <a:r>
              <a:rPr lang="en-IN" sz="1600" b="1" dirty="0">
                <a:latin typeface="Times New Roman" panose="02020603050405020304" pitchFamily="18" charset="0"/>
                <a:cs typeface="Times New Roman" panose="02020603050405020304" pitchFamily="18" charset="0"/>
              </a:rPr>
              <a:t>Rural Area Support</a:t>
            </a:r>
            <a:r>
              <a:rPr lang="en-IN" sz="1600" dirty="0">
                <a:latin typeface="Times New Roman" panose="02020603050405020304" pitchFamily="18" charset="0"/>
                <a:cs typeface="Times New Roman" panose="02020603050405020304" pitchFamily="18" charset="0"/>
              </a:rPr>
              <a:t>: Limited focus on rural environments.</a:t>
            </a:r>
          </a:p>
          <a:p>
            <a:pPr>
              <a:buFont typeface="+mj-lt"/>
              <a:buAutoNum type="arabicPeriod"/>
            </a:pPr>
            <a:r>
              <a:rPr lang="en-IN" sz="1600" b="1" dirty="0">
                <a:latin typeface="Times New Roman" panose="02020603050405020304" pitchFamily="18" charset="0"/>
                <a:cs typeface="Times New Roman" panose="02020603050405020304" pitchFamily="18" charset="0"/>
              </a:rPr>
              <a:t>Wearable Integration</a:t>
            </a:r>
            <a:r>
              <a:rPr lang="en-IN" sz="1600" dirty="0">
                <a:latin typeface="Times New Roman" panose="02020603050405020304" pitchFamily="18" charset="0"/>
                <a:cs typeface="Times New Roman" panose="02020603050405020304" pitchFamily="18" charset="0"/>
              </a:rPr>
              <a:t>: No mention of wearable device integration.</a:t>
            </a:r>
          </a:p>
          <a:p>
            <a:pPr>
              <a:buFont typeface="+mj-lt"/>
              <a:buAutoNum type="arabicPeriod"/>
            </a:pPr>
            <a:r>
              <a:rPr lang="en-IN" sz="1600" b="1" dirty="0">
                <a:latin typeface="Times New Roman" panose="02020603050405020304" pitchFamily="18" charset="0"/>
                <a:cs typeface="Times New Roman" panose="02020603050405020304" pitchFamily="18" charset="0"/>
              </a:rPr>
              <a:t>Predictive Analytics</a:t>
            </a:r>
            <a:r>
              <a:rPr lang="en-IN" sz="1600" dirty="0">
                <a:latin typeface="Times New Roman" panose="02020603050405020304" pitchFamily="18" charset="0"/>
                <a:cs typeface="Times New Roman" panose="02020603050405020304" pitchFamily="18" charset="0"/>
              </a:rPr>
              <a:t>: Lacks proactive crime prediction.</a:t>
            </a:r>
          </a:p>
          <a:p>
            <a:pPr>
              <a:buFont typeface="+mj-lt"/>
              <a:buAutoNum type="arabicPeriod"/>
            </a:pPr>
            <a:r>
              <a:rPr lang="en-IN" sz="1600" b="1" dirty="0">
                <a:latin typeface="Times New Roman" panose="02020603050405020304" pitchFamily="18" charset="0"/>
                <a:cs typeface="Times New Roman" panose="02020603050405020304" pitchFamily="18" charset="0"/>
              </a:rPr>
              <a:t>False Positives</a:t>
            </a:r>
            <a:r>
              <a:rPr lang="en-IN" sz="1600" dirty="0">
                <a:latin typeface="Times New Roman" panose="02020603050405020304" pitchFamily="18" charset="0"/>
                <a:cs typeface="Times New Roman" panose="02020603050405020304" pitchFamily="18" charset="0"/>
              </a:rPr>
              <a:t>: No handling of false alarm scenarios.</a:t>
            </a:r>
          </a:p>
          <a:p>
            <a:pPr>
              <a:buFont typeface="+mj-lt"/>
              <a:buAutoNum type="arabicPeriod"/>
            </a:pPr>
            <a:r>
              <a:rPr lang="en-IN" sz="1600" b="1" dirty="0">
                <a:latin typeface="Times New Roman" panose="02020603050405020304" pitchFamily="18" charset="0"/>
                <a:cs typeface="Times New Roman" panose="02020603050405020304" pitchFamily="18" charset="0"/>
              </a:rPr>
              <a:t>User Interaction</a:t>
            </a:r>
            <a:r>
              <a:rPr lang="en-IN" sz="1600" dirty="0">
                <a:latin typeface="Times New Roman" panose="02020603050405020304" pitchFamily="18" charset="0"/>
                <a:cs typeface="Times New Roman" panose="02020603050405020304" pitchFamily="18" charset="0"/>
              </a:rPr>
              <a:t>: Limited user engagement features.</a:t>
            </a: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4265510"/>
      </p:ext>
    </p:extLst>
  </p:cSld>
  <p:clrMapOvr>
    <a:masterClrMapping/>
  </p:clrMapOvr>
  <p:transition spd="med" advClick="0" advTm="4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D1F5A-865C-2E53-4D1B-D824965129E0}"/>
              </a:ext>
            </a:extLst>
          </p:cNvPr>
          <p:cNvSpPr>
            <a:spLocks noGrp="1"/>
          </p:cNvSpPr>
          <p:nvPr>
            <p:ph type="title"/>
          </p:nvPr>
        </p:nvSpPr>
        <p:spPr/>
        <p:txBody>
          <a:bodyPr/>
          <a:lstStyle/>
          <a:p>
            <a:pPr algn="l"/>
            <a:r>
              <a:rPr lang="en-US" sz="2800" dirty="0">
                <a:latin typeface="Times New Roman" panose="02020603050405020304" pitchFamily="18" charset="0"/>
                <a:cs typeface="Times New Roman" panose="02020603050405020304" pitchFamily="18" charset="0"/>
              </a:rPr>
              <a:t>Empirical Study on Women Safety Concerns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at Public Places: Case Study of Lahore City</a:t>
            </a:r>
            <a:endParaRPr lang="en-IN" sz="2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DC1E8BB-3DD7-EFA8-94DD-304060206BAC}"/>
              </a:ext>
            </a:extLst>
          </p:cNvPr>
          <p:cNvSpPr>
            <a:spLocks noGrp="1"/>
          </p:cNvSpPr>
          <p:nvPr>
            <p:ph idx="1"/>
          </p:nvPr>
        </p:nvSpPr>
        <p:spPr/>
        <p:txBody>
          <a:bodyPr/>
          <a:lstStyle/>
          <a:p>
            <a:pPr algn="just"/>
            <a:r>
              <a:rPr lang="en-US" sz="1400" dirty="0">
                <a:latin typeface="Times New Roman" panose="02020603050405020304" pitchFamily="18" charset="0"/>
                <a:cs typeface="Times New Roman" panose="02020603050405020304" pitchFamily="18" charset="0"/>
              </a:rPr>
              <a:t>Bajwa, Khan, and Nadeem (2024) present an empirical study on women's safety concerns in public places, focusing on Lahore city. The study highlights the challenges women face in urban spaces, such as harassment at bus terminals and public areas, and the efforts of various authorities to improve safety through policies, helplines, and complaint centers.</a:t>
            </a:r>
          </a:p>
          <a:p>
            <a:pPr marL="0" indent="0" algn="just">
              <a:buNone/>
            </a:pPr>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Identified Gaps:</a:t>
            </a:r>
            <a:endParaRPr lang="en-US" sz="1400" dirty="0">
              <a:latin typeface="Times New Roman" panose="02020603050405020304" pitchFamily="18" charset="0"/>
              <a:cs typeface="Times New Roman" panose="02020603050405020304" pitchFamily="18" charset="0"/>
            </a:endParaRPr>
          </a:p>
          <a:p>
            <a:pPr algn="just">
              <a:buFont typeface="+mj-lt"/>
              <a:buAutoNum type="arabicPeriod"/>
            </a:pPr>
            <a:r>
              <a:rPr lang="en-US" sz="1400" b="1" dirty="0">
                <a:latin typeface="Times New Roman" panose="02020603050405020304" pitchFamily="18" charset="0"/>
                <a:cs typeface="Times New Roman" panose="02020603050405020304" pitchFamily="18" charset="0"/>
              </a:rPr>
              <a:t>Lack of Technological Integration</a:t>
            </a:r>
            <a:r>
              <a:rPr lang="en-US" sz="1400" dirty="0">
                <a:latin typeface="Times New Roman" panose="02020603050405020304" pitchFamily="18" charset="0"/>
                <a:cs typeface="Times New Roman" panose="02020603050405020304" pitchFamily="18" charset="0"/>
              </a:rPr>
              <a:t>: The study emphasizes physical interventions and policies but does not incorporate real-time technological solutions, such as AI-based surveillance or mobile applications, to enhance safety monitoring.</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Limited Awareness of Safety Features</a:t>
            </a:r>
            <a:r>
              <a:rPr lang="en-US" sz="1400" dirty="0">
                <a:latin typeface="Times New Roman" panose="02020603050405020304" pitchFamily="18" charset="0"/>
                <a:cs typeface="Times New Roman" panose="02020603050405020304" pitchFamily="18" charset="0"/>
              </a:rPr>
              <a:t>: While government initiatives exist, many women are unaware of these services. The study does not explore how technology could increase awareness and accessibility of safety features.</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Absence of Predictive and Proactive Solutions</a:t>
            </a:r>
            <a:r>
              <a:rPr lang="en-US" sz="1400" dirty="0">
                <a:latin typeface="Times New Roman" panose="02020603050405020304" pitchFamily="18" charset="0"/>
                <a:cs typeface="Times New Roman" panose="02020603050405020304" pitchFamily="18" charset="0"/>
              </a:rPr>
              <a:t>: The study identifies safety issues but lacks the application of predictive technologies or real-time detection systems that could help identify potential threats before they escalate.</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Urban-Centric Focus</a:t>
            </a:r>
            <a:r>
              <a:rPr lang="en-US" sz="1400" dirty="0">
                <a:latin typeface="Times New Roman" panose="02020603050405020304" pitchFamily="18" charset="0"/>
                <a:cs typeface="Times New Roman" panose="02020603050405020304" pitchFamily="18" charset="0"/>
              </a:rPr>
              <a:t>: The study primarily addresses safety concerns in urban areas, with little focus on rural or less urbanized regions, where similar safety challenges may exist.</a:t>
            </a:r>
          </a:p>
          <a:p>
            <a:pPr algn="just">
              <a:buFont typeface="+mj-lt"/>
              <a:buAutoNum type="arabicPeriod"/>
            </a:pPr>
            <a:r>
              <a:rPr lang="en-US" sz="1400" b="1" dirty="0">
                <a:latin typeface="Times New Roman" panose="02020603050405020304" pitchFamily="18" charset="0"/>
                <a:cs typeface="Times New Roman" panose="02020603050405020304" pitchFamily="18" charset="0"/>
              </a:rPr>
              <a:t>No Integration with Existing Infrastructure</a:t>
            </a:r>
            <a:r>
              <a:rPr lang="en-US" sz="1400" dirty="0">
                <a:latin typeface="Times New Roman" panose="02020603050405020304" pitchFamily="18" charset="0"/>
                <a:cs typeface="Times New Roman" panose="02020603050405020304" pitchFamily="18" charset="0"/>
              </a:rPr>
              <a:t>: While government measures are mentioned, there is no discussion on integrating them with existing technologies, such as mobile apps or AI, for immediate response and proactive safety alerts.</a:t>
            </a:r>
          </a:p>
          <a:p>
            <a:endParaRPr lang="en-IN" sz="1600" dirty="0"/>
          </a:p>
        </p:txBody>
      </p:sp>
    </p:spTree>
    <p:extLst>
      <p:ext uri="{BB962C8B-B14F-4D97-AF65-F5344CB8AC3E}">
        <p14:creationId xmlns:p14="http://schemas.microsoft.com/office/powerpoint/2010/main" val="1283657944"/>
      </p:ext>
    </p:extLst>
  </p:cSld>
  <p:clrMapOvr>
    <a:masterClrMapping/>
  </p:clrMapOvr>
  <p:transition spd="med" advClick="0" advTm="4000"/>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1258</Words>
  <Application>Microsoft Office PowerPoint</Application>
  <PresentationFormat>On-screen Show (4:3)</PresentationFormat>
  <Paragraphs>69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PowerPoint Presentation</vt:lpstr>
      <vt:lpstr>Women's Security System</vt:lpstr>
      <vt:lpstr>Identifying Women’s Harassment in Public CCTV Cameras Using AI Techniques</vt:lpstr>
      <vt:lpstr>Analysis of Women Safety in Indian Cities Using Machine Learning on Tweet Data</vt:lpstr>
      <vt:lpstr>Women Safety - Safest Route Using Machine Learning</vt:lpstr>
      <vt:lpstr>Raksha – The Women’s Safety Application</vt:lpstr>
      <vt:lpstr>Women Safety Analytics</vt:lpstr>
      <vt:lpstr>Empirical Study on Women Safety Concerns at Public Places: Case Study of Lahore City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Surendra</dc:creator>
  <cp:keywords>No Markings</cp:keywords>
  <cp:lastModifiedBy>pathlavath madhu</cp:lastModifiedBy>
  <cp:revision>544</cp:revision>
  <dcterms:created xsi:type="dcterms:W3CDTF">2015-03-23T06:05:00Z</dcterms:created>
  <dcterms:modified xsi:type="dcterms:W3CDTF">2024-11-13T15:52:43Z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26d20aed-1ce2-4553-8cc3-74c0fea27252</vt:lpwstr>
  </property>
  <property fmtid="{D5CDD505-2E9C-101B-9397-08002B2CF9AE}" pid="3" name="XilinxClassification">
    <vt:lpwstr>No Markings</vt:lpwstr>
  </property>
  <property fmtid="{D5CDD505-2E9C-101B-9397-08002B2CF9AE}" pid="4" name="ICV">
    <vt:lpwstr>E7E89D13343E43D68497B63BBCD081AB_12</vt:lpwstr>
  </property>
  <property fmtid="{D5CDD505-2E9C-101B-9397-08002B2CF9AE}" pid="5" name="KSOProductBuildVer">
    <vt:lpwstr>1033-12.2.0.18165</vt:lpwstr>
  </property>
</Properties>
</file>