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notesMasterIdLst>
    <p:notesMasterId r:id="rId61"/>
  </p:notesMasterIdLst>
  <p:handoutMasterIdLst>
    <p:handoutMasterId r:id="rId62"/>
  </p:handoutMasterIdLst>
  <p:sldIdLst>
    <p:sldId id="260" r:id="rId5"/>
    <p:sldId id="278" r:id="rId6"/>
    <p:sldId id="282" r:id="rId7"/>
    <p:sldId id="308" r:id="rId8"/>
    <p:sldId id="324" r:id="rId9"/>
    <p:sldId id="271" r:id="rId10"/>
    <p:sldId id="294" r:id="rId11"/>
    <p:sldId id="335" r:id="rId12"/>
    <p:sldId id="356" r:id="rId13"/>
    <p:sldId id="357" r:id="rId14"/>
    <p:sldId id="302" r:id="rId15"/>
    <p:sldId id="325" r:id="rId16"/>
    <p:sldId id="326" r:id="rId17"/>
    <p:sldId id="312" r:id="rId18"/>
    <p:sldId id="327" r:id="rId19"/>
    <p:sldId id="328" r:id="rId20"/>
    <p:sldId id="329" r:id="rId21"/>
    <p:sldId id="313" r:id="rId22"/>
    <p:sldId id="331" r:id="rId23"/>
    <p:sldId id="353" r:id="rId24"/>
    <p:sldId id="354" r:id="rId25"/>
    <p:sldId id="355" r:id="rId26"/>
    <p:sldId id="317" r:id="rId27"/>
    <p:sldId id="344" r:id="rId28"/>
    <p:sldId id="332" r:id="rId29"/>
    <p:sldId id="333" r:id="rId30"/>
    <p:sldId id="334" r:id="rId31"/>
    <p:sldId id="318" r:id="rId32"/>
    <p:sldId id="345" r:id="rId33"/>
    <p:sldId id="346" r:id="rId34"/>
    <p:sldId id="347" r:id="rId35"/>
    <p:sldId id="348" r:id="rId36"/>
    <p:sldId id="349" r:id="rId37"/>
    <p:sldId id="303" r:id="rId38"/>
    <p:sldId id="304" r:id="rId39"/>
    <p:sldId id="307" r:id="rId40"/>
    <p:sldId id="309" r:id="rId41"/>
    <p:sldId id="336" r:id="rId42"/>
    <p:sldId id="311" r:id="rId43"/>
    <p:sldId id="337" r:id="rId44"/>
    <p:sldId id="310" r:id="rId45"/>
    <p:sldId id="338" r:id="rId46"/>
    <p:sldId id="343" r:id="rId47"/>
    <p:sldId id="350" r:id="rId48"/>
    <p:sldId id="362" r:id="rId49"/>
    <p:sldId id="351" r:id="rId50"/>
    <p:sldId id="363" r:id="rId51"/>
    <p:sldId id="352" r:id="rId52"/>
    <p:sldId id="364" r:id="rId53"/>
    <p:sldId id="365" r:id="rId54"/>
    <p:sldId id="358" r:id="rId55"/>
    <p:sldId id="359" r:id="rId56"/>
    <p:sldId id="360" r:id="rId57"/>
    <p:sldId id="361" r:id="rId58"/>
    <p:sldId id="342" r:id="rId59"/>
    <p:sldId id="292"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irampatil3645@outlook.com" initials="" lastIdx="1" clrIdx="0">
    <p:extLst>
      <p:ext uri="{19B8F6BF-5375-455C-9EA6-DF929625EA0E}">
        <p15:presenceInfo xmlns:p15="http://schemas.microsoft.com/office/powerpoint/2012/main" userId="7751d2a410b2e9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p:cViewPr>
        <p:scale>
          <a:sx n="88" d="100"/>
          <a:sy n="88" d="100"/>
        </p:scale>
        <p:origin x="494" y="-173"/>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commentAuthors" Target="commentAuthors.xml"/><Relationship Id="rId68"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irampatil3645@outlook.com" userId="7751d2a410b2e9ad" providerId="LiveId" clId="{1B5EEAD0-6E65-4E98-98D5-40E92423373B}"/>
    <pc:docChg chg="custSel modSld">
      <pc:chgData name="shrirampatil3645@outlook.com" userId="7751d2a410b2e9ad" providerId="LiveId" clId="{1B5EEAD0-6E65-4E98-98D5-40E92423373B}" dt="2024-08-14T06:59:33.168" v="66" actId="21"/>
      <pc:docMkLst>
        <pc:docMk/>
      </pc:docMkLst>
      <pc:sldChg chg="delSp mod">
        <pc:chgData name="shrirampatil3645@outlook.com" userId="7751d2a410b2e9ad" providerId="LiveId" clId="{1B5EEAD0-6E65-4E98-98D5-40E92423373B}" dt="2024-08-14T06:59:16.484" v="64" actId="21"/>
        <pc:sldMkLst>
          <pc:docMk/>
          <pc:sldMk cId="3851833748" sldId="346"/>
        </pc:sldMkLst>
        <pc:spChg chg="del">
          <ac:chgData name="shrirampatil3645@outlook.com" userId="7751d2a410b2e9ad" providerId="LiveId" clId="{1B5EEAD0-6E65-4E98-98D5-40E92423373B}" dt="2024-08-14T06:59:16.484" v="64" actId="21"/>
          <ac:spMkLst>
            <pc:docMk/>
            <pc:sldMk cId="3851833748" sldId="346"/>
            <ac:spMk id="2" creationId="{37AD425A-14EB-6D82-C794-AB8D7C4C587F}"/>
          </ac:spMkLst>
        </pc:spChg>
      </pc:sldChg>
      <pc:sldChg chg="delSp mod">
        <pc:chgData name="shrirampatil3645@outlook.com" userId="7751d2a410b2e9ad" providerId="LiveId" clId="{1B5EEAD0-6E65-4E98-98D5-40E92423373B}" dt="2024-08-14T06:51:04.801" v="11" actId="21"/>
        <pc:sldMkLst>
          <pc:docMk/>
          <pc:sldMk cId="1207484612" sldId="347"/>
        </pc:sldMkLst>
        <pc:spChg chg="del">
          <ac:chgData name="shrirampatil3645@outlook.com" userId="7751d2a410b2e9ad" providerId="LiveId" clId="{1B5EEAD0-6E65-4E98-98D5-40E92423373B}" dt="2024-08-14T06:47:18.113" v="8" actId="21"/>
          <ac:spMkLst>
            <pc:docMk/>
            <pc:sldMk cId="1207484612" sldId="347"/>
            <ac:spMk id="2" creationId="{37AD425A-14EB-6D82-C794-AB8D7C4C587F}"/>
          </ac:spMkLst>
        </pc:spChg>
        <pc:picChg chg="del">
          <ac:chgData name="shrirampatil3645@outlook.com" userId="7751d2a410b2e9ad" providerId="LiveId" clId="{1B5EEAD0-6E65-4E98-98D5-40E92423373B}" dt="2024-08-14T06:51:04.801" v="11" actId="21"/>
          <ac:picMkLst>
            <pc:docMk/>
            <pc:sldMk cId="1207484612" sldId="347"/>
            <ac:picMk id="4" creationId="{44FC19F1-A9C2-D387-43E0-B381222544E6}"/>
          </ac:picMkLst>
        </pc:picChg>
      </pc:sldChg>
      <pc:sldChg chg="delSp mod">
        <pc:chgData name="shrirampatil3645@outlook.com" userId="7751d2a410b2e9ad" providerId="LiveId" clId="{1B5EEAD0-6E65-4E98-98D5-40E92423373B}" dt="2024-08-14T06:59:22.993" v="65" actId="21"/>
        <pc:sldMkLst>
          <pc:docMk/>
          <pc:sldMk cId="3063913656" sldId="348"/>
        </pc:sldMkLst>
        <pc:spChg chg="del">
          <ac:chgData name="shrirampatil3645@outlook.com" userId="7751d2a410b2e9ad" providerId="LiveId" clId="{1B5EEAD0-6E65-4E98-98D5-40E92423373B}" dt="2024-08-14T06:59:22.993" v="65" actId="21"/>
          <ac:spMkLst>
            <pc:docMk/>
            <pc:sldMk cId="3063913656" sldId="348"/>
            <ac:spMk id="2" creationId="{37AD425A-14EB-6D82-C794-AB8D7C4C587F}"/>
          </ac:spMkLst>
        </pc:spChg>
      </pc:sldChg>
      <pc:sldChg chg="delSp mod">
        <pc:chgData name="shrirampatil3645@outlook.com" userId="7751d2a410b2e9ad" providerId="LiveId" clId="{1B5EEAD0-6E65-4E98-98D5-40E92423373B}" dt="2024-08-14T06:59:33.168" v="66" actId="21"/>
        <pc:sldMkLst>
          <pc:docMk/>
          <pc:sldMk cId="1064188480" sldId="349"/>
        </pc:sldMkLst>
        <pc:spChg chg="del">
          <ac:chgData name="shrirampatil3645@outlook.com" userId="7751d2a410b2e9ad" providerId="LiveId" clId="{1B5EEAD0-6E65-4E98-98D5-40E92423373B}" dt="2024-08-14T06:59:33.168" v="66" actId="21"/>
          <ac:spMkLst>
            <pc:docMk/>
            <pc:sldMk cId="1064188480" sldId="349"/>
            <ac:spMk id="2" creationId="{37AD425A-14EB-6D82-C794-AB8D7C4C587F}"/>
          </ac:spMkLst>
        </pc:spChg>
      </pc:sldChg>
      <pc:sldChg chg="modSp mod">
        <pc:chgData name="shrirampatil3645@outlook.com" userId="7751d2a410b2e9ad" providerId="LiveId" clId="{1B5EEAD0-6E65-4E98-98D5-40E92423373B}" dt="2024-08-14T06:52:12.684" v="19" actId="1076"/>
        <pc:sldMkLst>
          <pc:docMk/>
          <pc:sldMk cId="3206725109" sldId="350"/>
        </pc:sldMkLst>
        <pc:picChg chg="mod">
          <ac:chgData name="shrirampatil3645@outlook.com" userId="7751d2a410b2e9ad" providerId="LiveId" clId="{1B5EEAD0-6E65-4E98-98D5-40E92423373B}" dt="2024-08-14T06:52:12.684" v="19" actId="1076"/>
          <ac:picMkLst>
            <pc:docMk/>
            <pc:sldMk cId="3206725109" sldId="350"/>
            <ac:picMk id="6" creationId="{93E7B8BE-FF62-BAB6-12E5-178288B2F931}"/>
          </ac:picMkLst>
        </pc:picChg>
      </pc:sldChg>
      <pc:sldChg chg="modSp mod">
        <pc:chgData name="shrirampatil3645@outlook.com" userId="7751d2a410b2e9ad" providerId="LiveId" clId="{1B5EEAD0-6E65-4E98-98D5-40E92423373B}" dt="2024-08-14T06:52:34.610" v="28" actId="14100"/>
        <pc:sldMkLst>
          <pc:docMk/>
          <pc:sldMk cId="1684720331" sldId="351"/>
        </pc:sldMkLst>
        <pc:picChg chg="mod">
          <ac:chgData name="shrirampatil3645@outlook.com" userId="7751d2a410b2e9ad" providerId="LiveId" clId="{1B5EEAD0-6E65-4E98-98D5-40E92423373B}" dt="2024-08-14T06:52:34.610" v="28" actId="14100"/>
          <ac:picMkLst>
            <pc:docMk/>
            <pc:sldMk cId="1684720331" sldId="351"/>
            <ac:picMk id="6" creationId="{FEEFF85A-06E0-4204-7C8B-A0D042270868}"/>
          </ac:picMkLst>
        </pc:picChg>
      </pc:sldChg>
      <pc:sldChg chg="modSp mod">
        <pc:chgData name="shrirampatil3645@outlook.com" userId="7751d2a410b2e9ad" providerId="LiveId" clId="{1B5EEAD0-6E65-4E98-98D5-40E92423373B}" dt="2024-08-14T06:52:56.589" v="34" actId="14100"/>
        <pc:sldMkLst>
          <pc:docMk/>
          <pc:sldMk cId="1291505128" sldId="352"/>
        </pc:sldMkLst>
        <pc:picChg chg="mod">
          <ac:chgData name="shrirampatil3645@outlook.com" userId="7751d2a410b2e9ad" providerId="LiveId" clId="{1B5EEAD0-6E65-4E98-98D5-40E92423373B}" dt="2024-08-14T06:52:56.589" v="34" actId="14100"/>
          <ac:picMkLst>
            <pc:docMk/>
            <pc:sldMk cId="1291505128" sldId="352"/>
            <ac:picMk id="6" creationId="{05B4031F-AFDE-E01E-3B47-F78C529C7FCB}"/>
          </ac:picMkLst>
        </pc:picChg>
      </pc:sldChg>
      <pc:sldChg chg="delSp mod">
        <pc:chgData name="shrirampatil3645@outlook.com" userId="7751d2a410b2e9ad" providerId="LiveId" clId="{1B5EEAD0-6E65-4E98-98D5-40E92423373B}" dt="2024-08-14T04:50:31.211" v="0" actId="21"/>
        <pc:sldMkLst>
          <pc:docMk/>
          <pc:sldMk cId="795596367" sldId="356"/>
        </pc:sldMkLst>
        <pc:spChg chg="del">
          <ac:chgData name="shrirampatil3645@outlook.com" userId="7751d2a410b2e9ad" providerId="LiveId" clId="{1B5EEAD0-6E65-4E98-98D5-40E92423373B}" dt="2024-08-14T04:50:31.211" v="0" actId="21"/>
          <ac:spMkLst>
            <pc:docMk/>
            <pc:sldMk cId="795596367" sldId="356"/>
            <ac:spMk id="2" creationId="{1C72343A-9CB0-F2AD-EF62-5DEE3E97F956}"/>
          </ac:spMkLst>
        </pc:spChg>
      </pc:sldChg>
      <pc:sldChg chg="delSp mod">
        <pc:chgData name="shrirampatil3645@outlook.com" userId="7751d2a410b2e9ad" providerId="LiveId" clId="{1B5EEAD0-6E65-4E98-98D5-40E92423373B}" dt="2024-08-14T04:50:35.048" v="1" actId="21"/>
        <pc:sldMkLst>
          <pc:docMk/>
          <pc:sldMk cId="3646946534" sldId="357"/>
        </pc:sldMkLst>
        <pc:spChg chg="del">
          <ac:chgData name="shrirampatil3645@outlook.com" userId="7751d2a410b2e9ad" providerId="LiveId" clId="{1B5EEAD0-6E65-4E98-98D5-40E92423373B}" dt="2024-08-14T04:50:35.048" v="1" actId="21"/>
          <ac:spMkLst>
            <pc:docMk/>
            <pc:sldMk cId="3646946534" sldId="357"/>
            <ac:spMk id="2" creationId="{1C72343A-9CB0-F2AD-EF62-5DEE3E97F956}"/>
          </ac:spMkLst>
        </pc:spChg>
      </pc:sldChg>
      <pc:sldChg chg="modSp mod">
        <pc:chgData name="shrirampatil3645@outlook.com" userId="7751d2a410b2e9ad" providerId="LiveId" clId="{1B5EEAD0-6E65-4E98-98D5-40E92423373B}" dt="2024-08-14T06:54:45.493" v="51" actId="14100"/>
        <pc:sldMkLst>
          <pc:docMk/>
          <pc:sldMk cId="1585643755" sldId="358"/>
        </pc:sldMkLst>
        <pc:picChg chg="mod">
          <ac:chgData name="shrirampatil3645@outlook.com" userId="7751d2a410b2e9ad" providerId="LiveId" clId="{1B5EEAD0-6E65-4E98-98D5-40E92423373B}" dt="2024-08-14T06:54:45.493" v="51" actId="14100"/>
          <ac:picMkLst>
            <pc:docMk/>
            <pc:sldMk cId="1585643755" sldId="358"/>
            <ac:picMk id="11" creationId="{25663444-D8F6-F644-E3E3-CC5431F18D4E}"/>
          </ac:picMkLst>
        </pc:picChg>
      </pc:sldChg>
      <pc:sldChg chg="modSp mod">
        <pc:chgData name="shrirampatil3645@outlook.com" userId="7751d2a410b2e9ad" providerId="LiveId" clId="{1B5EEAD0-6E65-4E98-98D5-40E92423373B}" dt="2024-08-14T06:54:54.010" v="54" actId="14100"/>
        <pc:sldMkLst>
          <pc:docMk/>
          <pc:sldMk cId="2413566787" sldId="359"/>
        </pc:sldMkLst>
        <pc:picChg chg="mod">
          <ac:chgData name="shrirampatil3645@outlook.com" userId="7751d2a410b2e9ad" providerId="LiveId" clId="{1B5EEAD0-6E65-4E98-98D5-40E92423373B}" dt="2024-08-14T06:54:54.010" v="54" actId="14100"/>
          <ac:picMkLst>
            <pc:docMk/>
            <pc:sldMk cId="2413566787" sldId="359"/>
            <ac:picMk id="11" creationId="{EFDDA152-8E92-BE5B-ADAF-E30316CCA015}"/>
          </ac:picMkLst>
        </pc:picChg>
      </pc:sldChg>
      <pc:sldChg chg="modSp mod">
        <pc:chgData name="shrirampatil3645@outlook.com" userId="7751d2a410b2e9ad" providerId="LiveId" clId="{1B5EEAD0-6E65-4E98-98D5-40E92423373B}" dt="2024-08-14T06:55:00.236" v="57" actId="14100"/>
        <pc:sldMkLst>
          <pc:docMk/>
          <pc:sldMk cId="1229589952" sldId="360"/>
        </pc:sldMkLst>
        <pc:picChg chg="mod">
          <ac:chgData name="shrirampatil3645@outlook.com" userId="7751d2a410b2e9ad" providerId="LiveId" clId="{1B5EEAD0-6E65-4E98-98D5-40E92423373B}" dt="2024-08-14T06:55:00.236" v="57" actId="14100"/>
          <ac:picMkLst>
            <pc:docMk/>
            <pc:sldMk cId="1229589952" sldId="360"/>
            <ac:picMk id="7" creationId="{36527F38-DAFF-5C25-32EB-B21EEB3B9308}"/>
          </ac:picMkLst>
        </pc:picChg>
      </pc:sldChg>
      <pc:sldChg chg="modSp mod">
        <pc:chgData name="shrirampatil3645@outlook.com" userId="7751d2a410b2e9ad" providerId="LiveId" clId="{1B5EEAD0-6E65-4E98-98D5-40E92423373B}" dt="2024-08-14T06:55:11.917" v="63" actId="14100"/>
        <pc:sldMkLst>
          <pc:docMk/>
          <pc:sldMk cId="107822832" sldId="361"/>
        </pc:sldMkLst>
        <pc:picChg chg="mod">
          <ac:chgData name="shrirampatil3645@outlook.com" userId="7751d2a410b2e9ad" providerId="LiveId" clId="{1B5EEAD0-6E65-4E98-98D5-40E92423373B}" dt="2024-08-14T06:55:11.917" v="63" actId="14100"/>
          <ac:picMkLst>
            <pc:docMk/>
            <pc:sldMk cId="107822832" sldId="361"/>
            <ac:picMk id="7" creationId="{06FB8E7F-22C8-8EA7-58E4-77BEBA2E3239}"/>
          </ac:picMkLst>
        </pc:picChg>
      </pc:sldChg>
      <pc:sldChg chg="addSp delSp modSp mod">
        <pc:chgData name="shrirampatil3645@outlook.com" userId="7751d2a410b2e9ad" providerId="LiveId" clId="{1B5EEAD0-6E65-4E98-98D5-40E92423373B}" dt="2024-08-14T06:52:22.990" v="23" actId="14100"/>
        <pc:sldMkLst>
          <pc:docMk/>
          <pc:sldMk cId="467116672" sldId="362"/>
        </pc:sldMkLst>
        <pc:spChg chg="add del mod">
          <ac:chgData name="shrirampatil3645@outlook.com" userId="7751d2a410b2e9ad" providerId="LiveId" clId="{1B5EEAD0-6E65-4E98-98D5-40E92423373B}" dt="2024-08-14T05:15:56.176" v="3" actId="931"/>
          <ac:spMkLst>
            <pc:docMk/>
            <pc:sldMk cId="467116672" sldId="362"/>
            <ac:spMk id="4" creationId="{C13BF6B3-5CB6-9A95-D7F0-30B3573D774F}"/>
          </ac:spMkLst>
        </pc:spChg>
        <pc:picChg chg="del">
          <ac:chgData name="shrirampatil3645@outlook.com" userId="7751d2a410b2e9ad" providerId="LiveId" clId="{1B5EEAD0-6E65-4E98-98D5-40E92423373B}" dt="2024-08-14T05:15:52.033" v="2" actId="21"/>
          <ac:picMkLst>
            <pc:docMk/>
            <pc:sldMk cId="467116672" sldId="362"/>
            <ac:picMk id="6" creationId="{93E7B8BE-FF62-BAB6-12E5-178288B2F931}"/>
          </ac:picMkLst>
        </pc:picChg>
        <pc:picChg chg="add mod">
          <ac:chgData name="shrirampatil3645@outlook.com" userId="7751d2a410b2e9ad" providerId="LiveId" clId="{1B5EEAD0-6E65-4E98-98D5-40E92423373B}" dt="2024-08-14T06:52:22.990" v="23" actId="14100"/>
          <ac:picMkLst>
            <pc:docMk/>
            <pc:sldMk cId="467116672" sldId="362"/>
            <ac:picMk id="7" creationId="{D916669F-C06C-343F-3C23-7E070C689127}"/>
          </ac:picMkLst>
        </pc:picChg>
      </pc:sldChg>
      <pc:sldChg chg="addSp delSp modSp mod">
        <pc:chgData name="shrirampatil3645@outlook.com" userId="7751d2a410b2e9ad" providerId="LiveId" clId="{1B5EEAD0-6E65-4E98-98D5-40E92423373B}" dt="2024-08-14T06:52:43.788" v="32" actId="14100"/>
        <pc:sldMkLst>
          <pc:docMk/>
          <pc:sldMk cId="2716058916" sldId="363"/>
        </pc:sldMkLst>
        <pc:spChg chg="add del mod">
          <ac:chgData name="shrirampatil3645@outlook.com" userId="7751d2a410b2e9ad" providerId="LiveId" clId="{1B5EEAD0-6E65-4E98-98D5-40E92423373B}" dt="2024-08-14T06:51:50.976" v="12" actId="931"/>
          <ac:spMkLst>
            <pc:docMk/>
            <pc:sldMk cId="2716058916" sldId="363"/>
            <ac:spMk id="4" creationId="{3B18B499-33AA-B8CE-F039-298912F9FFC2}"/>
          </ac:spMkLst>
        </pc:spChg>
        <pc:picChg chg="del">
          <ac:chgData name="shrirampatil3645@outlook.com" userId="7751d2a410b2e9ad" providerId="LiveId" clId="{1B5EEAD0-6E65-4E98-98D5-40E92423373B}" dt="2024-08-14T06:50:52.863" v="10" actId="21"/>
          <ac:picMkLst>
            <pc:docMk/>
            <pc:sldMk cId="2716058916" sldId="363"/>
            <ac:picMk id="6" creationId="{FEEFF85A-06E0-4204-7C8B-A0D042270868}"/>
          </ac:picMkLst>
        </pc:picChg>
        <pc:picChg chg="add mod">
          <ac:chgData name="shrirampatil3645@outlook.com" userId="7751d2a410b2e9ad" providerId="LiveId" clId="{1B5EEAD0-6E65-4E98-98D5-40E92423373B}" dt="2024-08-14T06:52:43.788" v="32" actId="14100"/>
          <ac:picMkLst>
            <pc:docMk/>
            <pc:sldMk cId="2716058916" sldId="363"/>
            <ac:picMk id="7" creationId="{F23DE2D7-3797-547C-B410-1E8E8F6E89B8}"/>
          </ac:picMkLst>
        </pc:picChg>
      </pc:sldChg>
      <pc:sldChg chg="addSp delSp modSp mod">
        <pc:chgData name="shrirampatil3645@outlook.com" userId="7751d2a410b2e9ad" providerId="LiveId" clId="{1B5EEAD0-6E65-4E98-98D5-40E92423373B}" dt="2024-08-14T06:53:40.844" v="40" actId="14100"/>
        <pc:sldMkLst>
          <pc:docMk/>
          <pc:sldMk cId="1680886233" sldId="364"/>
        </pc:sldMkLst>
        <pc:spChg chg="add del mod">
          <ac:chgData name="shrirampatil3645@outlook.com" userId="7751d2a410b2e9ad" providerId="LiveId" clId="{1B5EEAD0-6E65-4E98-98D5-40E92423373B}" dt="2024-08-14T06:53:30.266" v="35" actId="931"/>
          <ac:spMkLst>
            <pc:docMk/>
            <pc:sldMk cId="1680886233" sldId="364"/>
            <ac:spMk id="4" creationId="{95A82DBA-FD71-9194-0A06-8C26D1DCEB97}"/>
          </ac:spMkLst>
        </pc:spChg>
        <pc:picChg chg="del">
          <ac:chgData name="shrirampatil3645@outlook.com" userId="7751d2a410b2e9ad" providerId="LiveId" clId="{1B5EEAD0-6E65-4E98-98D5-40E92423373B}" dt="2024-08-14T06:50:48.012" v="9" actId="21"/>
          <ac:picMkLst>
            <pc:docMk/>
            <pc:sldMk cId="1680886233" sldId="364"/>
            <ac:picMk id="6" creationId="{05B4031F-AFDE-E01E-3B47-F78C529C7FCB}"/>
          </ac:picMkLst>
        </pc:picChg>
        <pc:picChg chg="add mod">
          <ac:chgData name="shrirampatil3645@outlook.com" userId="7751d2a410b2e9ad" providerId="LiveId" clId="{1B5EEAD0-6E65-4E98-98D5-40E92423373B}" dt="2024-08-14T06:53:40.844" v="40" actId="14100"/>
          <ac:picMkLst>
            <pc:docMk/>
            <pc:sldMk cId="1680886233" sldId="364"/>
            <ac:picMk id="7" creationId="{3AF26F80-6DAD-78C7-07ED-5D922118E831}"/>
          </ac:picMkLst>
        </pc:picChg>
      </pc:sldChg>
      <pc:sldChg chg="addSp delSp modSp mod">
        <pc:chgData name="shrirampatil3645@outlook.com" userId="7751d2a410b2e9ad" providerId="LiveId" clId="{1B5EEAD0-6E65-4E98-98D5-40E92423373B}" dt="2024-08-14T06:54:36.531" v="48" actId="14100"/>
        <pc:sldMkLst>
          <pc:docMk/>
          <pc:sldMk cId="3780287172" sldId="365"/>
        </pc:sldMkLst>
        <pc:spChg chg="add del mod">
          <ac:chgData name="shrirampatil3645@outlook.com" userId="7751d2a410b2e9ad" providerId="LiveId" clId="{1B5EEAD0-6E65-4E98-98D5-40E92423373B}" dt="2024-08-14T06:54:17.408" v="42" actId="931"/>
          <ac:spMkLst>
            <pc:docMk/>
            <pc:sldMk cId="3780287172" sldId="365"/>
            <ac:spMk id="4" creationId="{630D640F-9503-6792-58B3-E7F957682E62}"/>
          </ac:spMkLst>
        </pc:spChg>
        <pc:picChg chg="add mod">
          <ac:chgData name="shrirampatil3645@outlook.com" userId="7751d2a410b2e9ad" providerId="LiveId" clId="{1B5EEAD0-6E65-4E98-98D5-40E92423373B}" dt="2024-08-14T06:54:36.531" v="48" actId="14100"/>
          <ac:picMkLst>
            <pc:docMk/>
            <pc:sldMk cId="3780287172" sldId="365"/>
            <ac:picMk id="6" creationId="{D4F35E46-770C-454A-ED8D-EBA45F91B38A}"/>
          </ac:picMkLst>
        </pc:picChg>
        <pc:picChg chg="del">
          <ac:chgData name="shrirampatil3645@outlook.com" userId="7751d2a410b2e9ad" providerId="LiveId" clId="{1B5EEAD0-6E65-4E98-98D5-40E92423373B}" dt="2024-08-14T06:54:15.180" v="41" actId="21"/>
          <ac:picMkLst>
            <pc:docMk/>
            <pc:sldMk cId="3780287172" sldId="365"/>
            <ac:picMk id="7" creationId="{3AF26F80-6DAD-78C7-07ED-5D922118E83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14-Aug-24</a:t>
            </a:fld>
            <a:endParaRPr lang="en-US" dirty="0"/>
          </a:p>
        </p:txBody>
      </p:sp>
      <p:sp>
        <p:nvSpPr>
          <p:cNvPr id="4" name="Footer Placeholder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dirty="0"/>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14-Aug-24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dirty="0"/>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a:t>
            </a:fld>
            <a:endParaRPr lang="en-US" dirty="0"/>
          </a:p>
        </p:txBody>
      </p:sp>
    </p:spTree>
    <p:extLst>
      <p:ext uri="{BB962C8B-B14F-4D97-AF65-F5344CB8AC3E}">
        <p14:creationId xmlns:p14="http://schemas.microsoft.com/office/powerpoint/2010/main" val="2189223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15</a:t>
            </a:fld>
            <a:endParaRPr lang="en-US" dirty="0"/>
          </a:p>
        </p:txBody>
      </p:sp>
    </p:spTree>
    <p:extLst>
      <p:ext uri="{BB962C8B-B14F-4D97-AF65-F5344CB8AC3E}">
        <p14:creationId xmlns:p14="http://schemas.microsoft.com/office/powerpoint/2010/main" val="2772690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16</a:t>
            </a:fld>
            <a:endParaRPr lang="en-US" dirty="0"/>
          </a:p>
        </p:txBody>
      </p:sp>
    </p:spTree>
    <p:extLst>
      <p:ext uri="{BB962C8B-B14F-4D97-AF65-F5344CB8AC3E}">
        <p14:creationId xmlns:p14="http://schemas.microsoft.com/office/powerpoint/2010/main" val="560649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17</a:t>
            </a:fld>
            <a:endParaRPr lang="en-US" dirty="0"/>
          </a:p>
        </p:txBody>
      </p:sp>
    </p:spTree>
    <p:extLst>
      <p:ext uri="{BB962C8B-B14F-4D97-AF65-F5344CB8AC3E}">
        <p14:creationId xmlns:p14="http://schemas.microsoft.com/office/powerpoint/2010/main" val="560649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34</a:t>
            </a:fld>
            <a:endParaRPr lang="en-US" dirty="0"/>
          </a:p>
        </p:txBody>
      </p:sp>
    </p:spTree>
    <p:extLst>
      <p:ext uri="{BB962C8B-B14F-4D97-AF65-F5344CB8AC3E}">
        <p14:creationId xmlns:p14="http://schemas.microsoft.com/office/powerpoint/2010/main" val="3412144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35</a:t>
            </a:fld>
            <a:endParaRPr lang="en-US" dirty="0"/>
          </a:p>
        </p:txBody>
      </p:sp>
    </p:spTree>
    <p:extLst>
      <p:ext uri="{BB962C8B-B14F-4D97-AF65-F5344CB8AC3E}">
        <p14:creationId xmlns:p14="http://schemas.microsoft.com/office/powerpoint/2010/main" val="935580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36</a:t>
            </a:fld>
            <a:endParaRPr lang="en-US" dirty="0"/>
          </a:p>
        </p:txBody>
      </p:sp>
    </p:spTree>
    <p:extLst>
      <p:ext uri="{BB962C8B-B14F-4D97-AF65-F5344CB8AC3E}">
        <p14:creationId xmlns:p14="http://schemas.microsoft.com/office/powerpoint/2010/main" val="2960998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37</a:t>
            </a:fld>
            <a:endParaRPr lang="en-US" dirty="0"/>
          </a:p>
        </p:txBody>
      </p:sp>
    </p:spTree>
    <p:extLst>
      <p:ext uri="{BB962C8B-B14F-4D97-AF65-F5344CB8AC3E}">
        <p14:creationId xmlns:p14="http://schemas.microsoft.com/office/powerpoint/2010/main" val="2699832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38</a:t>
            </a:fld>
            <a:endParaRPr lang="en-US" dirty="0"/>
          </a:p>
        </p:txBody>
      </p:sp>
    </p:spTree>
    <p:extLst>
      <p:ext uri="{BB962C8B-B14F-4D97-AF65-F5344CB8AC3E}">
        <p14:creationId xmlns:p14="http://schemas.microsoft.com/office/powerpoint/2010/main" val="27814025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39</a:t>
            </a:fld>
            <a:endParaRPr lang="en-US" dirty="0"/>
          </a:p>
        </p:txBody>
      </p:sp>
    </p:spTree>
    <p:extLst>
      <p:ext uri="{BB962C8B-B14F-4D97-AF65-F5344CB8AC3E}">
        <p14:creationId xmlns:p14="http://schemas.microsoft.com/office/powerpoint/2010/main" val="40047407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40</a:t>
            </a:fld>
            <a:endParaRPr lang="en-US" dirty="0"/>
          </a:p>
        </p:txBody>
      </p:sp>
    </p:spTree>
    <p:extLst>
      <p:ext uri="{BB962C8B-B14F-4D97-AF65-F5344CB8AC3E}">
        <p14:creationId xmlns:p14="http://schemas.microsoft.com/office/powerpoint/2010/main" val="1506470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3</a:t>
            </a:fld>
            <a:endParaRPr lang="en-US" dirty="0"/>
          </a:p>
        </p:txBody>
      </p:sp>
    </p:spTree>
    <p:extLst>
      <p:ext uri="{BB962C8B-B14F-4D97-AF65-F5344CB8AC3E}">
        <p14:creationId xmlns:p14="http://schemas.microsoft.com/office/powerpoint/2010/main" val="560649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41</a:t>
            </a:fld>
            <a:endParaRPr lang="en-US" dirty="0"/>
          </a:p>
        </p:txBody>
      </p:sp>
    </p:spTree>
    <p:extLst>
      <p:ext uri="{BB962C8B-B14F-4D97-AF65-F5344CB8AC3E}">
        <p14:creationId xmlns:p14="http://schemas.microsoft.com/office/powerpoint/2010/main" val="30413007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42</a:t>
            </a:fld>
            <a:endParaRPr lang="en-US" dirty="0"/>
          </a:p>
        </p:txBody>
      </p:sp>
    </p:spTree>
    <p:extLst>
      <p:ext uri="{BB962C8B-B14F-4D97-AF65-F5344CB8AC3E}">
        <p14:creationId xmlns:p14="http://schemas.microsoft.com/office/powerpoint/2010/main" val="3069951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6</a:t>
            </a:fld>
            <a:endParaRPr lang="en-US" dirty="0"/>
          </a:p>
        </p:txBody>
      </p:sp>
    </p:spTree>
    <p:extLst>
      <p:ext uri="{BB962C8B-B14F-4D97-AF65-F5344CB8AC3E}">
        <p14:creationId xmlns:p14="http://schemas.microsoft.com/office/powerpoint/2010/main" val="603191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7</a:t>
            </a:fld>
            <a:endParaRPr lang="en-US" dirty="0"/>
          </a:p>
        </p:txBody>
      </p:sp>
    </p:spTree>
    <p:extLst>
      <p:ext uri="{BB962C8B-B14F-4D97-AF65-F5344CB8AC3E}">
        <p14:creationId xmlns:p14="http://schemas.microsoft.com/office/powerpoint/2010/main" val="700696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8</a:t>
            </a:fld>
            <a:endParaRPr lang="en-US" dirty="0"/>
          </a:p>
        </p:txBody>
      </p:sp>
    </p:spTree>
    <p:extLst>
      <p:ext uri="{BB962C8B-B14F-4D97-AF65-F5344CB8AC3E}">
        <p14:creationId xmlns:p14="http://schemas.microsoft.com/office/powerpoint/2010/main" val="4050018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9</a:t>
            </a:fld>
            <a:endParaRPr lang="en-US" dirty="0"/>
          </a:p>
        </p:txBody>
      </p:sp>
    </p:spTree>
    <p:extLst>
      <p:ext uri="{BB962C8B-B14F-4D97-AF65-F5344CB8AC3E}">
        <p14:creationId xmlns:p14="http://schemas.microsoft.com/office/powerpoint/2010/main" val="1133157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10</a:t>
            </a:fld>
            <a:endParaRPr lang="en-US" dirty="0"/>
          </a:p>
        </p:txBody>
      </p:sp>
    </p:spTree>
    <p:extLst>
      <p:ext uri="{BB962C8B-B14F-4D97-AF65-F5344CB8AC3E}">
        <p14:creationId xmlns:p14="http://schemas.microsoft.com/office/powerpoint/2010/main" val="1871174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12</a:t>
            </a:fld>
            <a:endParaRPr lang="en-US" dirty="0"/>
          </a:p>
        </p:txBody>
      </p:sp>
    </p:spTree>
    <p:extLst>
      <p:ext uri="{BB962C8B-B14F-4D97-AF65-F5344CB8AC3E}">
        <p14:creationId xmlns:p14="http://schemas.microsoft.com/office/powerpoint/2010/main" val="2124006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14</a:t>
            </a:fld>
            <a:endParaRPr lang="en-US" dirty="0"/>
          </a:p>
        </p:txBody>
      </p:sp>
    </p:spTree>
    <p:extLst>
      <p:ext uri="{BB962C8B-B14F-4D97-AF65-F5344CB8AC3E}">
        <p14:creationId xmlns:p14="http://schemas.microsoft.com/office/powerpoint/2010/main" val="3967531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39362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0773056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7489306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en-US" dirty="0"/>
            </a:lvl1pPr>
          </a:lstStyle>
          <a:p>
            <a:pPr lvl="0">
              <a:lnSpc>
                <a:spcPct val="100000"/>
              </a:lnSpc>
            </a:pPr>
            <a:r>
              <a:rPr lang="en-US" dirty="0"/>
              <a:t>Click to add title</a:t>
            </a:r>
          </a:p>
        </p:txBody>
      </p:sp>
      <p:sp>
        <p:nvSpPr>
          <p:cNvPr id="9" name="Picture Placeholder 8">
            <a:extLst>
              <a:ext uri="{FF2B5EF4-FFF2-40B4-BE49-F238E27FC236}">
                <a16:creationId xmlns:a16="http://schemas.microsoft.com/office/drawing/2014/main" id="{988CE9D0-E6DB-A38D-ED84-A53D0493E6D0}"/>
              </a:ext>
            </a:extLst>
          </p:cNvPr>
          <p:cNvSpPr>
            <a:spLocks noGrp="1"/>
          </p:cNvSpPr>
          <p:nvPr>
            <p:ph type="pic" sz="quarter" idx="13" hasCustomPrompt="1"/>
          </p:nvPr>
        </p:nvSpPr>
        <p:spPr>
          <a:xfrm>
            <a:off x="0" y="0"/>
            <a:ext cx="6267450" cy="6858000"/>
          </a:xfrm>
        </p:spPr>
        <p:txBody>
          <a:bodyPr>
            <a:normAutofit/>
          </a:bodyPr>
          <a:lstStyle>
            <a:lvl1pPr marL="0" indent="0" algn="ctr">
              <a:buNone/>
              <a:defRPr sz="2000"/>
            </a:lvl1pPr>
          </a:lstStyle>
          <a:p>
            <a:r>
              <a:rPr lang="en-US" dirty="0"/>
              <a:t>Click icon to insert picture</a:t>
            </a:r>
          </a:p>
        </p:txBody>
      </p:sp>
    </p:spTree>
    <p:extLst>
      <p:ext uri="{BB962C8B-B14F-4D97-AF65-F5344CB8AC3E}">
        <p14:creationId xmlns:p14="http://schemas.microsoft.com/office/powerpoint/2010/main" val="411926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Freeform: Shap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itl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dirty="0"/>
              <a:t>Click to add title</a:t>
            </a:r>
          </a:p>
        </p:txBody>
      </p:sp>
      <p:sp>
        <p:nvSpPr>
          <p:cNvPr id="22" name="Content Placeholder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dirty="0"/>
          </a:p>
        </p:txBody>
      </p:sp>
      <p:grpSp>
        <p:nvGrpSpPr>
          <p:cNvPr id="5" name="Group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1" name="Oval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2" name="Group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Oval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7" name="Group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Oval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207653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550863" y="4045464"/>
            <a:ext cx="11115355" cy="2286000"/>
          </a:xfrm>
        </p:spPr>
        <p:txBody>
          <a:bodyPr anchor="ctr">
            <a:noAutofit/>
          </a:bodyPr>
          <a:lstStyle>
            <a:lvl1pPr algn="l">
              <a:defRPr sz="5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hasCustomPrompt="1"/>
          </p:nvPr>
        </p:nvSpPr>
        <p:spPr>
          <a:xfrm>
            <a:off x="0" y="4594"/>
            <a:ext cx="12192000" cy="3771878"/>
          </a:xfrm>
        </p:spPr>
        <p:txBody>
          <a:bodyPr>
            <a:noAutofit/>
          </a:bodyPr>
          <a:lstStyle>
            <a:lvl1pPr marL="0" indent="0" algn="ctr">
              <a:buNone/>
              <a:defRPr sz="2000"/>
            </a:lvl1pPr>
          </a:lstStyle>
          <a:p>
            <a:r>
              <a:rPr lang="en-US" dirty="0"/>
              <a:t>Click icon to insert picture</a:t>
            </a:r>
          </a:p>
        </p:txBody>
      </p:sp>
      <p:sp>
        <p:nvSpPr>
          <p:cNvPr id="7" name="Oval 6">
            <a:extLst>
              <a:ext uri="{FF2B5EF4-FFF2-40B4-BE49-F238E27FC236}">
                <a16:creationId xmlns:a16="http://schemas.microsoft.com/office/drawing/2014/main" id="{57BF9F63-86BE-5515-AD3C-59481B3FF4B4}"/>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673299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550863" y="196900"/>
            <a:ext cx="4159160" cy="3155900"/>
          </a:xfrm>
        </p:spPr>
        <p:txBody>
          <a:bodyPr lIns="91440" anchor="b">
            <a:noAutofit/>
          </a:bodyPr>
          <a:lstStyle>
            <a:lvl1pPr algn="l">
              <a:defRPr sz="40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547271" y="3505200"/>
            <a:ext cx="4159160" cy="2352356"/>
          </a:xfrm>
        </p:spPr>
        <p:txBody>
          <a:bodyPr lIns="91440" rIns="91440">
            <a:noAutofit/>
          </a:bodyPr>
          <a:lstStyle>
            <a:lvl1pPr marL="0" indent="0" algn="l">
              <a:lnSpc>
                <a:spcPct val="100000"/>
              </a:lnSpc>
              <a:spcAft>
                <a:spcPts val="0"/>
              </a:spcAft>
              <a:buFont typeface="Arial" panose="020B0604020202020204" pitchFamily="34" charset="0"/>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Oval 13">
            <a:extLst>
              <a:ext uri="{FF2B5EF4-FFF2-40B4-BE49-F238E27FC236}">
                <a16:creationId xmlns:a16="http://schemas.microsoft.com/office/drawing/2014/main" id="{60ABD6E1-FE78-D78B-E80C-09490F5D8D05}"/>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62BB1BCD-5C1C-ED05-D6B4-F92367209BEF}"/>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11" name="Freeform 5">
              <a:extLst>
                <a:ext uri="{FF2B5EF4-FFF2-40B4-BE49-F238E27FC236}">
                  <a16:creationId xmlns:a16="http://schemas.microsoft.com/office/drawing/2014/main"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Freeform 6">
              <a:extLst>
                <a:ext uri="{FF2B5EF4-FFF2-40B4-BE49-F238E27FC236}">
                  <a16:creationId xmlns:a16="http://schemas.microsoft.com/office/drawing/2014/main"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Freeform 8">
              <a:extLst>
                <a:ext uri="{FF2B5EF4-FFF2-40B4-BE49-F238E27FC236}">
                  <a16:creationId xmlns:a16="http://schemas.microsoft.com/office/drawing/2014/main"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8" name="Picture Placeholder 14">
            <a:extLst>
              <a:ext uri="{FF2B5EF4-FFF2-40B4-BE49-F238E27FC236}">
                <a16:creationId xmlns:a16="http://schemas.microsoft.com/office/drawing/2014/main"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r>
              <a:rPr lang="en-US" dirty="0"/>
              <a:t>Click icon to add picture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409742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7E98C0-6053-9701-92D0-4EF9ADBC500C}"/>
              </a:ext>
              <a:ext uri="{C183D7F6-B498-43B3-948B-1728B52AA6E4}">
                <adec:decorative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Freeform: Shape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Freeform: Shape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9" name="Group 18">
            <a:extLst>
              <a:ext uri="{FF2B5EF4-FFF2-40B4-BE49-F238E27FC236}">
                <a16:creationId xmlns:a16="http://schemas.microsoft.com/office/drawing/2014/main" id="{AEA0B78B-84F0-8B85-40E8-678689DC13E6}"/>
              </a:ext>
              <a:ext uri="{C183D7F6-B498-43B3-948B-1728B52AA6E4}">
                <adec:decorative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Freeform: Shape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87663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50863" y="560961"/>
            <a:ext cx="11090275" cy="1186560"/>
          </a:xfrm>
        </p:spPr>
        <p:txBody>
          <a:bodyPr anchor="t" anchorCtr="0">
            <a:noAutofit/>
          </a:bodyPr>
          <a:lstStyle>
            <a:lvl1pPr>
              <a:defRPr sz="4000"/>
            </a:lvl1pPr>
          </a:lstStyle>
          <a:p>
            <a:r>
              <a:rPr lang="en-US" dirty="0"/>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3" name="Content Placeholder 2">
            <a:extLst>
              <a:ext uri="{FF2B5EF4-FFF2-40B4-BE49-F238E27FC236}">
                <a16:creationId xmlns:a16="http://schemas.microsoft.com/office/drawing/2014/main" id="{2AC28186-3489-427F-79D0-B78444023624}"/>
              </a:ext>
            </a:extLst>
          </p:cNvPr>
          <p:cNvSpPr>
            <a:spLocks noGrp="1"/>
          </p:cNvSpPr>
          <p:nvPr>
            <p:ph sz="half" idx="1" hasCustomPrompt="1"/>
          </p:nvPr>
        </p:nvSpPr>
        <p:spPr>
          <a:xfrm>
            <a:off x="550861" y="1917064"/>
            <a:ext cx="11090275" cy="4297679"/>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6689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E57989ED-9663-5033-AA83-267069FC5CEE}"/>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49536" y="549274"/>
            <a:ext cx="5179330" cy="2841829"/>
          </a:xfrm>
        </p:spPr>
        <p:txBody>
          <a:bodyPr vert="horz" wrap="square" lIns="0" tIns="0" rIns="0" bIns="0" rtlCol="0" anchor="b" anchorCtr="0">
            <a:normAutofit/>
          </a:bodyPr>
          <a:lstStyle>
            <a:lvl1pPr>
              <a:defRPr lang="en-US" sz="54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49537" y="3646704"/>
            <a:ext cx="5179330" cy="2706160"/>
          </a:xfrm>
        </p:spPr>
        <p:txBody>
          <a:bodyPr>
            <a:normAutofit/>
          </a:bodyPr>
          <a:lstStyle>
            <a:lvl1pPr marL="0" indent="0">
              <a:spcBef>
                <a:spcPts val="1000"/>
              </a:spcBef>
              <a:buNone/>
              <a:defRPr sz="1800">
                <a:solidFill>
                  <a:schemeClr val="tx1"/>
                </a:solidFill>
              </a:defRPr>
            </a:lvl1pPr>
            <a:lvl2pPr marL="457200" indent="0">
              <a:spcBef>
                <a:spcPts val="1000"/>
              </a:spcBef>
              <a:buNone/>
              <a:defRPr sz="1200">
                <a:solidFill>
                  <a:schemeClr val="tx1"/>
                </a:solidFill>
              </a:defRPr>
            </a:lvl2pPr>
            <a:lvl3pPr marL="914400" indent="0">
              <a:spcBef>
                <a:spcPts val="1000"/>
              </a:spcBef>
              <a:buNone/>
              <a:defRPr sz="1200">
                <a:solidFill>
                  <a:schemeClr val="tx1"/>
                </a:solidFill>
              </a:defRPr>
            </a:lvl3pPr>
            <a:lvl4pPr marL="1371600" indent="0">
              <a:spcBef>
                <a:spcPts val="1000"/>
              </a:spcBef>
              <a:buNone/>
              <a:defRPr sz="1200">
                <a:solidFill>
                  <a:schemeClr val="tx1"/>
                </a:solidFill>
              </a:defRPr>
            </a:lvl4pPr>
            <a:lvl5pPr marL="1828800" indent="0">
              <a:spcBef>
                <a:spcPts val="1000"/>
              </a:spcBef>
              <a:buNone/>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19">
            <a:extLst>
              <a:ext uri="{FF2B5EF4-FFF2-40B4-BE49-F238E27FC236}">
                <a16:creationId xmlns:a16="http://schemas.microsoft.com/office/drawing/2014/main" id="{5392876F-0BBD-F80A-DE7F-8831AD3BF353}"/>
              </a:ext>
            </a:extLst>
          </p:cNvPr>
          <p:cNvSpPr>
            <a:spLocks noGrp="1"/>
          </p:cNvSpPr>
          <p:nvPr>
            <p:ph type="pic" sz="quarter" idx="13" hasCustomPrompt="1"/>
          </p:nvPr>
        </p:nvSpPr>
        <p:spPr>
          <a:xfrm>
            <a:off x="5926138" y="549275"/>
            <a:ext cx="5654675" cy="5788025"/>
          </a:xfrm>
        </p:spPr>
        <p:txBody>
          <a:bodyPr>
            <a:normAutofit/>
          </a:bodyPr>
          <a:lstStyle>
            <a:lvl1pPr marL="0" indent="0" algn="ctr">
              <a:buNone/>
              <a:defRPr sz="2000">
                <a:solidFill>
                  <a:schemeClr val="tx1"/>
                </a:solidFill>
              </a:defRPr>
            </a:lvl1pPr>
          </a:lstStyle>
          <a:p>
            <a:r>
              <a:rPr lang="en-US" dirty="0"/>
              <a:t>Click icon to insert picture</a:t>
            </a:r>
          </a:p>
        </p:txBody>
      </p:sp>
      <p:grpSp>
        <p:nvGrpSpPr>
          <p:cNvPr id="9" name="Group 8">
            <a:extLst>
              <a:ext uri="{FF2B5EF4-FFF2-40B4-BE49-F238E27FC236}">
                <a16:creationId xmlns:a16="http://schemas.microsoft.com/office/drawing/2014/main" id="{64E08E8E-10CB-55BC-8AFF-E64C800B9F89}"/>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0" name="Freeform: Shape 15">
              <a:extLst>
                <a:ext uri="{FF2B5EF4-FFF2-40B4-BE49-F238E27FC236}">
                  <a16:creationId xmlns:a16="http://schemas.microsoft.com/office/drawing/2014/main" id="{B439260B-AC6B-1C83-1A63-058A7E7EFCC9}"/>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4ADD32DC-9BAF-DA32-4E29-A6D403E04377}"/>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94073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63223463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4736565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15189351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4728586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4541337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31167432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8454823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1766735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dirty="0"/>
              <a:t>20XX</a:t>
            </a:r>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22205872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7" r:id="rId17"/>
    <p:sldLayoutId id="2147483728" r:id="rId18"/>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hyperlink" Target="https://iatp.iusd.org/article/thank-you-st-marks-presbyterian-church" TargetMode="External"/><Relationship Id="rId2" Type="http://schemas.openxmlformats.org/officeDocument/2006/relationships/image" Target="../media/image26.jp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p:cNvPicPr>
          <p:nvPr/>
        </p:nvPicPr>
        <p:blipFill rotWithShape="1">
          <a:blip r:embed="rId2"/>
          <a:srcRect l="1" r="-387" b="18588"/>
          <a:stretch/>
        </p:blipFill>
        <p:spPr>
          <a:xfrm>
            <a:off x="366227" y="237669"/>
            <a:ext cx="1212311" cy="788699"/>
          </a:xfrm>
          <a:prstGeom prst="rect">
            <a:avLst/>
          </a:prstGeom>
        </p:spPr>
      </p:pic>
      <p:sp>
        <p:nvSpPr>
          <p:cNvPr id="6" name="TextBox 6"/>
          <p:cNvSpPr txBox="1"/>
          <p:nvPr/>
        </p:nvSpPr>
        <p:spPr>
          <a:xfrm>
            <a:off x="318240" y="1026368"/>
            <a:ext cx="11555519" cy="998863"/>
          </a:xfrm>
          <a:prstGeom prst="rect">
            <a:avLst/>
          </a:prstGeom>
        </p:spPr>
        <p:txBody>
          <a:bodyPr wrap="square" lIns="0" tIns="0" rIns="0" bIns="0" rtlCol="0" anchor="t">
            <a:spAutoFit/>
          </a:bodyPr>
          <a:lstStyle/>
          <a:p>
            <a:pPr>
              <a:lnSpc>
                <a:spcPts val="9425"/>
              </a:lnSpc>
              <a:spcBef>
                <a:spcPct val="0"/>
              </a:spcBef>
            </a:pPr>
            <a:r>
              <a:rPr lang="en-US" sz="2800" dirty="0">
                <a:solidFill>
                  <a:srgbClr val="FFFFFF"/>
                </a:solidFill>
                <a:latin typeface="Calibri" panose="020F0502020204030204" pitchFamily="34" charset="0"/>
                <a:ea typeface="Calibri" panose="020F0502020204030204" pitchFamily="34" charset="0"/>
                <a:cs typeface="Calibri" panose="020F0502020204030204" pitchFamily="34" charset="0"/>
              </a:rPr>
              <a:t>WIPRO NGA Program – </a:t>
            </a:r>
            <a:r>
              <a:rPr lang="en-US" sz="2800" b="1" dirty="0">
                <a:solidFill>
                  <a:srgbClr val="FFFFFF"/>
                </a:solidFill>
                <a:latin typeface="Calibri" panose="020F0502020204030204" pitchFamily="34" charset="0"/>
                <a:ea typeface="Calibri" panose="020F0502020204030204" pitchFamily="34" charset="0"/>
                <a:cs typeface="Calibri" panose="020F0502020204030204" pitchFamily="34" charset="0"/>
              </a:rPr>
              <a:t>Connectivity NMS Java Developer Batch  </a:t>
            </a:r>
          </a:p>
        </p:txBody>
      </p:sp>
      <p:sp>
        <p:nvSpPr>
          <p:cNvPr id="7" name="TextBox 7"/>
          <p:cNvSpPr txBox="1"/>
          <p:nvPr/>
        </p:nvSpPr>
        <p:spPr>
          <a:xfrm>
            <a:off x="366226" y="2578120"/>
            <a:ext cx="6780319" cy="292837"/>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Capstone Project Presentation – </a:t>
            </a:r>
            <a:r>
              <a:rPr lang="en-US" sz="2400" b="1" dirty="0">
                <a:solidFill>
                  <a:srgbClr val="FFFFFF"/>
                </a:solidFill>
                <a:latin typeface="HK Grotesk" pitchFamily="2" charset="77"/>
              </a:rPr>
              <a:t>13</a:t>
            </a:r>
            <a:r>
              <a:rPr lang="en-US" sz="2400" b="1" baseline="30000" dirty="0">
                <a:solidFill>
                  <a:srgbClr val="FFFFFF"/>
                </a:solidFill>
                <a:latin typeface="HK Grotesk" pitchFamily="2" charset="77"/>
              </a:rPr>
              <a:t>th</a:t>
            </a:r>
            <a:r>
              <a:rPr lang="en-US" sz="2400" b="1" dirty="0">
                <a:solidFill>
                  <a:srgbClr val="FFFFFF"/>
                </a:solidFill>
                <a:latin typeface="HK Grotesk" pitchFamily="2" charset="77"/>
              </a:rPr>
              <a:t> Aug 2024</a:t>
            </a:r>
          </a:p>
        </p:txBody>
      </p:sp>
      <p:sp>
        <p:nvSpPr>
          <p:cNvPr id="8" name="TextBox 8"/>
          <p:cNvSpPr txBox="1"/>
          <p:nvPr/>
        </p:nvSpPr>
        <p:spPr>
          <a:xfrm>
            <a:off x="366226" y="6140450"/>
            <a:ext cx="4172935" cy="221664"/>
          </a:xfrm>
          <a:prstGeom prst="rect">
            <a:avLst/>
          </a:prstGeom>
        </p:spPr>
        <p:txBody>
          <a:bodyPr lIns="0" tIns="0" rIns="0" bIns="0" rtlCol="0" anchor="t">
            <a:spAutoFit/>
          </a:bodyPr>
          <a:lstStyle/>
          <a:p>
            <a:pPr algn="just">
              <a:lnSpc>
                <a:spcPts val="1867"/>
              </a:lnSpc>
              <a:spcBef>
                <a:spcPct val="0"/>
              </a:spcBef>
            </a:pPr>
            <a:r>
              <a:rPr lang="en-US" sz="1333" spc="133" dirty="0">
                <a:solidFill>
                  <a:srgbClr val="FFFFFF"/>
                </a:solidFill>
                <a:latin typeface="HK Grotesk Light Bold"/>
              </a:rPr>
              <a:t>www.rpsconsulting.in</a:t>
            </a:r>
          </a:p>
        </p:txBody>
      </p:sp>
      <p:sp>
        <p:nvSpPr>
          <p:cNvPr id="5" name="TextBox 4">
            <a:extLst>
              <a:ext uri="{FF2B5EF4-FFF2-40B4-BE49-F238E27FC236}">
                <a16:creationId xmlns:a16="http://schemas.microsoft.com/office/drawing/2014/main" id="{B6EA1A44-2EEA-91D3-8CEB-FC0C8EC21A91}"/>
              </a:ext>
            </a:extLst>
          </p:cNvPr>
          <p:cNvSpPr txBox="1"/>
          <p:nvPr/>
        </p:nvSpPr>
        <p:spPr>
          <a:xfrm>
            <a:off x="318240" y="3344176"/>
            <a:ext cx="8348566" cy="738664"/>
          </a:xfrm>
          <a:prstGeom prst="rect">
            <a:avLst/>
          </a:prstGeom>
          <a:noFill/>
        </p:spPr>
        <p:txBody>
          <a:bodyPr wrap="square" rtlCol="0">
            <a:spAutoFit/>
          </a:bodyPr>
          <a:lstStyle/>
          <a:p>
            <a:r>
              <a:rPr lang="en-US" sz="2400" dirty="0"/>
              <a:t>Project Title – </a:t>
            </a:r>
            <a:r>
              <a:rPr lang="en-US" sz="2400" b="1" u="sng" dirty="0"/>
              <a:t>Configuration Management Microservice</a:t>
            </a:r>
          </a:p>
          <a:p>
            <a:endParaRPr lang="en-US" dirty="0"/>
          </a:p>
        </p:txBody>
      </p:sp>
      <p:sp>
        <p:nvSpPr>
          <p:cNvPr id="9" name="TextBox 8">
            <a:extLst>
              <a:ext uri="{FF2B5EF4-FFF2-40B4-BE49-F238E27FC236}">
                <a16:creationId xmlns:a16="http://schemas.microsoft.com/office/drawing/2014/main" id="{622365A4-4941-3FEE-CA93-2EF6A5BB854F}"/>
              </a:ext>
            </a:extLst>
          </p:cNvPr>
          <p:cNvSpPr txBox="1"/>
          <p:nvPr/>
        </p:nvSpPr>
        <p:spPr>
          <a:xfrm>
            <a:off x="366226" y="4128348"/>
            <a:ext cx="7333861" cy="800219"/>
          </a:xfrm>
          <a:prstGeom prst="rect">
            <a:avLst/>
          </a:prstGeom>
          <a:noFill/>
        </p:spPr>
        <p:txBody>
          <a:bodyPr wrap="square" rtlCol="0">
            <a:spAutoFit/>
          </a:bodyPr>
          <a:lstStyle/>
          <a:p>
            <a:r>
              <a:rPr lang="en-US" dirty="0"/>
              <a:t>Presented By – </a:t>
            </a:r>
            <a:r>
              <a:rPr lang="en-US" sz="2800" b="1" dirty="0"/>
              <a:t>Team B</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581342" y="1119674"/>
            <a:ext cx="10484763" cy="5449078"/>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3.   RESTCONF:</a:t>
            </a:r>
          </a:p>
          <a:p>
            <a:r>
              <a:rPr lang="en-US" sz="2000" dirty="0">
                <a:latin typeface="Times New Roman" panose="02020603050405020304" pitchFamily="18" charset="0"/>
                <a:cs typeface="Times New Roman" panose="02020603050405020304" pitchFamily="18" charset="0"/>
              </a:rPr>
              <a:t>RESTCONF is an HTTP-based protocol that provides a programmatic interface for accessing data defined in YANG.</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dirty="0"/>
          </a:p>
        </p:txBody>
      </p:sp>
      <p:pic>
        <p:nvPicPr>
          <p:cNvPr id="5" name="Picture 4">
            <a:extLst>
              <a:ext uri="{FF2B5EF4-FFF2-40B4-BE49-F238E27FC236}">
                <a16:creationId xmlns:a16="http://schemas.microsoft.com/office/drawing/2014/main" id="{CEE3DDC5-0477-3BF7-5116-CE393BC64F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3019426"/>
            <a:ext cx="3476625" cy="2333624"/>
          </a:xfrm>
          <a:prstGeom prst="rect">
            <a:avLst/>
          </a:prstGeom>
        </p:spPr>
      </p:pic>
    </p:spTree>
    <p:extLst>
      <p:ext uri="{BB962C8B-B14F-4D97-AF65-F5344CB8AC3E}">
        <p14:creationId xmlns:p14="http://schemas.microsoft.com/office/powerpoint/2010/main" val="3646946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noFill/>
        </p:spPr>
        <p:txBody>
          <a:bodyPr anchor="t"/>
          <a:lstStyle/>
          <a:p>
            <a:r>
              <a:rPr lang="en-US" dirty="0">
                <a:latin typeface="Times New Roman" panose="02020603050405020304" pitchFamily="18" charset="0"/>
                <a:cs typeface="Times New Roman" panose="02020603050405020304" pitchFamily="18" charset="0"/>
              </a:rPr>
              <a:t>SNMP, NETCONF, RESTCONF:</a:t>
            </a:r>
          </a:p>
        </p:txBody>
      </p:sp>
      <p:graphicFrame>
        <p:nvGraphicFramePr>
          <p:cNvPr id="13" name="Table Placeholder 3">
            <a:extLst>
              <a:ext uri="{FF2B5EF4-FFF2-40B4-BE49-F238E27FC236}">
                <a16:creationId xmlns:a16="http://schemas.microsoft.com/office/drawing/2014/main" id="{24F0E16C-0C56-89A4-2FE9-7D5EBE3963CC}"/>
              </a:ext>
            </a:extLst>
          </p:cNvPr>
          <p:cNvGraphicFramePr>
            <a:graphicFrameLocks noGrp="1"/>
          </p:cNvGraphicFramePr>
          <p:nvPr>
            <p:ph sz="half" idx="1"/>
            <p:extLst>
              <p:ext uri="{D42A27DB-BD31-4B8C-83A1-F6EECF244321}">
                <p14:modId xmlns:p14="http://schemas.microsoft.com/office/powerpoint/2010/main" val="2617750572"/>
              </p:ext>
            </p:extLst>
          </p:nvPr>
        </p:nvGraphicFramePr>
        <p:xfrm>
          <a:off x="550863" y="1917700"/>
          <a:ext cx="11090276" cy="4495800"/>
        </p:xfrm>
        <a:graphic>
          <a:graphicData uri="http://schemas.openxmlformats.org/drawingml/2006/table">
            <a:tbl>
              <a:tblPr firstRow="1" bandRow="1">
                <a:tableStyleId>{72833802-FEF1-4C79-8D5D-14CF1EAF98D9}</a:tableStyleId>
              </a:tblPr>
              <a:tblGrid>
                <a:gridCol w="3097406">
                  <a:extLst>
                    <a:ext uri="{9D8B030D-6E8A-4147-A177-3AD203B41FA5}">
                      <a16:colId xmlns:a16="http://schemas.microsoft.com/office/drawing/2014/main" val="2382218087"/>
                    </a:ext>
                  </a:extLst>
                </a:gridCol>
                <a:gridCol w="2836507">
                  <a:extLst>
                    <a:ext uri="{9D8B030D-6E8A-4147-A177-3AD203B41FA5}">
                      <a16:colId xmlns:a16="http://schemas.microsoft.com/office/drawing/2014/main" val="3953468724"/>
                    </a:ext>
                  </a:extLst>
                </a:gridCol>
                <a:gridCol w="2771191">
                  <a:extLst>
                    <a:ext uri="{9D8B030D-6E8A-4147-A177-3AD203B41FA5}">
                      <a16:colId xmlns:a16="http://schemas.microsoft.com/office/drawing/2014/main" val="4277526474"/>
                    </a:ext>
                  </a:extLst>
                </a:gridCol>
                <a:gridCol w="2385172">
                  <a:extLst>
                    <a:ext uri="{9D8B030D-6E8A-4147-A177-3AD203B41FA5}">
                      <a16:colId xmlns:a16="http://schemas.microsoft.com/office/drawing/2014/main" val="2438884888"/>
                    </a:ext>
                  </a:extLst>
                </a:gridCol>
              </a:tblGrid>
              <a:tr h="716280">
                <a:tc>
                  <a:txBody>
                    <a:bodyPr/>
                    <a:lstStyle/>
                    <a:p>
                      <a:pPr algn="l"/>
                      <a:endParaRPr lang="en-US" b="0" i="0" dirty="0">
                        <a:latin typeface="Times New Roman" panose="02020603050405020304" pitchFamily="18" charset="0"/>
                        <a:cs typeface="Times New Roman" panose="02020603050405020304" pitchFamily="18" charset="0"/>
                      </a:endParaRPr>
                    </a:p>
                  </a:txBody>
                  <a:tcPr anchor="ctr"/>
                </a:tc>
                <a:tc>
                  <a:txBody>
                    <a:bodyPr/>
                    <a:lstStyle/>
                    <a:p>
                      <a:pPr algn="l"/>
                      <a:r>
                        <a:rPr lang="en-US" b="0" i="0" dirty="0">
                          <a:latin typeface="Times New Roman" panose="02020603050405020304" pitchFamily="18" charset="0"/>
                          <a:cs typeface="Times New Roman" panose="02020603050405020304" pitchFamily="18" charset="0"/>
                        </a:rPr>
                        <a:t>SNMP</a:t>
                      </a:r>
                    </a:p>
                  </a:txBody>
                  <a:tcPr anchor="ctr"/>
                </a:tc>
                <a:tc>
                  <a:txBody>
                    <a:bodyPr/>
                    <a:lstStyle/>
                    <a:p>
                      <a:pPr algn="l"/>
                      <a:r>
                        <a:rPr lang="en-US" b="0" dirty="0">
                          <a:latin typeface="Times New Roman" panose="02020603050405020304" pitchFamily="18" charset="0"/>
                          <a:cs typeface="Times New Roman" panose="02020603050405020304" pitchFamily="18" charset="0"/>
                        </a:rPr>
                        <a:t>NETCONF</a:t>
                      </a:r>
                      <a:endParaRPr lang="en-US" b="0" i="0" dirty="0">
                        <a:latin typeface="Times New Roman" panose="02020603050405020304" pitchFamily="18" charset="0"/>
                        <a:cs typeface="Times New Roman" panose="02020603050405020304" pitchFamily="18" charset="0"/>
                      </a:endParaRPr>
                    </a:p>
                  </a:txBody>
                  <a:tcPr anchor="ctr"/>
                </a:tc>
                <a:tc>
                  <a:txBody>
                    <a:bodyPr/>
                    <a:lstStyle/>
                    <a:p>
                      <a:pPr algn="l"/>
                      <a:r>
                        <a:rPr lang="en-US" b="0" dirty="0">
                          <a:latin typeface="Times New Roman" panose="02020603050405020304" pitchFamily="18" charset="0"/>
                          <a:cs typeface="Times New Roman" panose="02020603050405020304" pitchFamily="18" charset="0"/>
                        </a:rPr>
                        <a:t>RESTCONF</a:t>
                      </a:r>
                      <a:endParaRPr lang="en-US" b="0" i="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857107962"/>
                  </a:ext>
                </a:extLst>
              </a:tr>
              <a:tr h="716280">
                <a:tc>
                  <a:txBody>
                    <a:bodyPr/>
                    <a:lstStyle/>
                    <a:p>
                      <a:pPr algn="l"/>
                      <a:r>
                        <a:rPr lang="en-US" b="0" i="0" dirty="0">
                          <a:latin typeface="Times New Roman" panose="02020603050405020304" pitchFamily="18" charset="0"/>
                          <a:cs typeface="Times New Roman" panose="02020603050405020304" pitchFamily="18" charset="0"/>
                        </a:rPr>
                        <a:t>Standard</a:t>
                      </a:r>
                    </a:p>
                  </a:txBody>
                  <a:tcPr anchor="ctr"/>
                </a:tc>
                <a:tc>
                  <a:txBody>
                    <a:bodyPr/>
                    <a:lstStyle/>
                    <a:p>
                      <a:pPr algn="l"/>
                      <a:r>
                        <a:rPr lang="en-US" b="0" i="0" dirty="0">
                          <a:latin typeface="Times New Roman" panose="02020603050405020304" pitchFamily="18" charset="0"/>
                          <a:cs typeface="Times New Roman" panose="02020603050405020304" pitchFamily="18" charset="0"/>
                        </a:rPr>
                        <a:t>IETF</a:t>
                      </a:r>
                    </a:p>
                  </a:txBody>
                  <a:tcPr anchor="ctr"/>
                </a:tc>
                <a:tc>
                  <a:txBody>
                    <a:bodyPr/>
                    <a:lstStyle/>
                    <a:p>
                      <a:pPr algn="l"/>
                      <a:r>
                        <a:rPr lang="en-US" b="0" i="0" dirty="0">
                          <a:latin typeface="Times New Roman" panose="02020603050405020304" pitchFamily="18" charset="0"/>
                          <a:cs typeface="Times New Roman" panose="02020603050405020304" pitchFamily="18" charset="0"/>
                        </a:rPr>
                        <a:t>IETF</a:t>
                      </a:r>
                    </a:p>
                  </a:txBody>
                  <a:tcPr anchor="ctr"/>
                </a:tc>
                <a:tc>
                  <a:txBody>
                    <a:bodyPr/>
                    <a:lstStyle/>
                    <a:p>
                      <a:pPr algn="l"/>
                      <a:r>
                        <a:rPr lang="en-US" b="0" i="0" dirty="0">
                          <a:latin typeface="Times New Roman" panose="02020603050405020304" pitchFamily="18" charset="0"/>
                          <a:cs typeface="Times New Roman" panose="02020603050405020304" pitchFamily="18" charset="0"/>
                        </a:rPr>
                        <a:t>IETF</a:t>
                      </a:r>
                    </a:p>
                  </a:txBody>
                  <a:tcPr anchor="ctr"/>
                </a:tc>
                <a:extLst>
                  <a:ext uri="{0D108BD9-81ED-4DB2-BD59-A6C34878D82A}">
                    <a16:rowId xmlns:a16="http://schemas.microsoft.com/office/drawing/2014/main" val="1671386868"/>
                  </a:ext>
                </a:extLst>
              </a:tr>
              <a:tr h="716280">
                <a:tc>
                  <a:txBody>
                    <a:bodyPr/>
                    <a:lstStyle/>
                    <a:p>
                      <a:pPr algn="l"/>
                      <a:r>
                        <a:rPr lang="en-US" b="0" i="0" dirty="0">
                          <a:latin typeface="Times New Roman" panose="02020603050405020304" pitchFamily="18" charset="0"/>
                          <a:cs typeface="Times New Roman" panose="02020603050405020304" pitchFamily="18" charset="0"/>
                        </a:rPr>
                        <a:t>Resources</a:t>
                      </a:r>
                    </a:p>
                  </a:txBody>
                  <a:tcPr anchor="ctr"/>
                </a:tc>
                <a:tc>
                  <a:txBody>
                    <a:bodyPr/>
                    <a:lstStyle/>
                    <a:p>
                      <a:pPr algn="l"/>
                      <a:r>
                        <a:rPr lang="en-US" b="0" i="0" dirty="0">
                          <a:latin typeface="Times New Roman" panose="02020603050405020304" pitchFamily="18" charset="0"/>
                          <a:cs typeface="Times New Roman" panose="02020603050405020304" pitchFamily="18" charset="0"/>
                        </a:rPr>
                        <a:t>OIDs</a:t>
                      </a:r>
                    </a:p>
                  </a:txBody>
                  <a:tcPr anchor="ctr"/>
                </a:tc>
                <a:tc>
                  <a:txBody>
                    <a:bodyPr/>
                    <a:lstStyle/>
                    <a:p>
                      <a:pPr algn="l"/>
                      <a:r>
                        <a:rPr lang="en-US" b="0" i="0" dirty="0">
                          <a:latin typeface="Times New Roman" panose="02020603050405020304" pitchFamily="18" charset="0"/>
                          <a:cs typeface="Times New Roman" panose="02020603050405020304" pitchFamily="18" charset="0"/>
                        </a:rPr>
                        <a:t>Paths</a:t>
                      </a:r>
                    </a:p>
                  </a:txBody>
                  <a:tcPr anchor="ctr"/>
                </a:tc>
                <a:tc>
                  <a:txBody>
                    <a:bodyPr/>
                    <a:lstStyle/>
                    <a:p>
                      <a:pPr algn="l"/>
                      <a:r>
                        <a:rPr lang="en-US" b="0" i="0" dirty="0">
                          <a:latin typeface="Times New Roman" panose="02020603050405020304" pitchFamily="18" charset="0"/>
                          <a:cs typeface="Times New Roman" panose="02020603050405020304" pitchFamily="18" charset="0"/>
                        </a:rPr>
                        <a:t>URLs</a:t>
                      </a:r>
                    </a:p>
                  </a:txBody>
                  <a:tcPr anchor="ctr"/>
                </a:tc>
                <a:extLst>
                  <a:ext uri="{0D108BD9-81ED-4DB2-BD59-A6C34878D82A}">
                    <a16:rowId xmlns:a16="http://schemas.microsoft.com/office/drawing/2014/main" val="380626418"/>
                  </a:ext>
                </a:extLst>
              </a:tr>
              <a:tr h="716280">
                <a:tc>
                  <a:txBody>
                    <a:bodyPr/>
                    <a:lstStyle/>
                    <a:p>
                      <a:pPr algn="l"/>
                      <a:r>
                        <a:rPr lang="en-US" b="0" i="0" dirty="0">
                          <a:latin typeface="Times New Roman" panose="02020603050405020304" pitchFamily="18" charset="0"/>
                          <a:cs typeface="Times New Roman" panose="02020603050405020304" pitchFamily="18" charset="0"/>
                        </a:rPr>
                        <a:t>Data Models</a:t>
                      </a:r>
                    </a:p>
                  </a:txBody>
                  <a:tcPr anchor="ctr"/>
                </a:tc>
                <a:tc>
                  <a:txBody>
                    <a:bodyPr/>
                    <a:lstStyle/>
                    <a:p>
                      <a:pPr algn="l"/>
                      <a:r>
                        <a:rPr lang="en-US" b="0" i="0" dirty="0">
                          <a:latin typeface="Times New Roman" panose="02020603050405020304" pitchFamily="18" charset="0"/>
                          <a:cs typeface="Times New Roman" panose="02020603050405020304" pitchFamily="18" charset="0"/>
                        </a:rPr>
                        <a:t>Defined in MIBs</a:t>
                      </a:r>
                    </a:p>
                  </a:txBody>
                  <a:tcPr anchor="ctr"/>
                </a:tc>
                <a:tc>
                  <a:txBody>
                    <a:bodyPr/>
                    <a:lstStyle/>
                    <a:p>
                      <a:pPr algn="l"/>
                      <a:r>
                        <a:rPr lang="en-US" b="0" i="0" dirty="0">
                          <a:latin typeface="Times New Roman" panose="02020603050405020304" pitchFamily="18" charset="0"/>
                          <a:cs typeface="Times New Roman" panose="02020603050405020304" pitchFamily="18" charset="0"/>
                        </a:rPr>
                        <a:t>YANG Core Models</a:t>
                      </a:r>
                    </a:p>
                  </a:txBody>
                  <a:tcPr anchor="ctr"/>
                </a:tc>
                <a:tc>
                  <a:txBody>
                    <a:bodyPr/>
                    <a:lstStyle/>
                    <a:p>
                      <a:pPr algn="l"/>
                      <a:r>
                        <a:rPr lang="en-US" b="0" i="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2132482967"/>
                  </a:ext>
                </a:extLst>
              </a:tr>
              <a:tr h="716280">
                <a:tc>
                  <a:txBody>
                    <a:bodyPr/>
                    <a:lstStyle/>
                    <a:p>
                      <a:pPr algn="l"/>
                      <a:r>
                        <a:rPr lang="en-US" b="0" i="0" dirty="0">
                          <a:latin typeface="Times New Roman" panose="02020603050405020304" pitchFamily="18" charset="0"/>
                          <a:cs typeface="Times New Roman" panose="02020603050405020304" pitchFamily="18" charset="0"/>
                        </a:rPr>
                        <a:t>Management Operations</a:t>
                      </a:r>
                    </a:p>
                  </a:txBody>
                  <a:tcPr anchor="ctr"/>
                </a:tc>
                <a:tc>
                  <a:txBody>
                    <a:bodyPr/>
                    <a:lstStyle/>
                    <a:p>
                      <a:pPr algn="l"/>
                      <a:r>
                        <a:rPr lang="en-US" b="0" i="0" dirty="0">
                          <a:latin typeface="Times New Roman" panose="02020603050405020304" pitchFamily="18" charset="0"/>
                          <a:cs typeface="Times New Roman" panose="02020603050405020304" pitchFamily="18" charset="0"/>
                        </a:rPr>
                        <a:t>SNMP</a:t>
                      </a:r>
                    </a:p>
                  </a:txBody>
                  <a:tcPr anchor="ctr"/>
                </a:tc>
                <a:tc>
                  <a:txBody>
                    <a:bodyPr/>
                    <a:lstStyle/>
                    <a:p>
                      <a:pPr algn="l"/>
                      <a:r>
                        <a:rPr lang="en-US" b="0" i="0" dirty="0">
                          <a:latin typeface="Times New Roman" panose="02020603050405020304" pitchFamily="18" charset="0"/>
                          <a:cs typeface="Times New Roman" panose="02020603050405020304" pitchFamily="18" charset="0"/>
                        </a:rPr>
                        <a:t>NETCONF</a:t>
                      </a:r>
                    </a:p>
                  </a:txBody>
                  <a:tcPr anchor="ctr"/>
                </a:tc>
                <a:tc>
                  <a:txBody>
                    <a:bodyPr/>
                    <a:lstStyle/>
                    <a:p>
                      <a:pPr algn="l"/>
                      <a:r>
                        <a:rPr lang="en-US" b="0" i="0" dirty="0">
                          <a:latin typeface="Times New Roman" panose="02020603050405020304" pitchFamily="18" charset="0"/>
                          <a:cs typeface="Times New Roman" panose="02020603050405020304" pitchFamily="18" charset="0"/>
                        </a:rPr>
                        <a:t>HTTP operations</a:t>
                      </a:r>
                    </a:p>
                  </a:txBody>
                  <a:tcPr anchor="ctr"/>
                </a:tc>
                <a:extLst>
                  <a:ext uri="{0D108BD9-81ED-4DB2-BD59-A6C34878D82A}">
                    <a16:rowId xmlns:a16="http://schemas.microsoft.com/office/drawing/2014/main" val="3936251906"/>
                  </a:ext>
                </a:extLst>
              </a:tr>
              <a:tr h="716280">
                <a:tc>
                  <a:txBody>
                    <a:bodyPr/>
                    <a:lstStyle/>
                    <a:p>
                      <a:pPr algn="l"/>
                      <a:r>
                        <a:rPr lang="en-US" b="0" i="0" dirty="0">
                          <a:latin typeface="Times New Roman" panose="02020603050405020304" pitchFamily="18" charset="0"/>
                          <a:cs typeface="Times New Roman" panose="02020603050405020304" pitchFamily="18" charset="0"/>
                        </a:rPr>
                        <a:t>Transport Stack</a:t>
                      </a:r>
                    </a:p>
                  </a:txBody>
                  <a:tcPr anchor="ctr"/>
                </a:tc>
                <a:tc>
                  <a:txBody>
                    <a:bodyPr/>
                    <a:lstStyle/>
                    <a:p>
                      <a:pPr algn="l"/>
                      <a:r>
                        <a:rPr lang="en-US" b="0" i="0" dirty="0">
                          <a:latin typeface="Times New Roman" panose="02020603050405020304" pitchFamily="18" charset="0"/>
                          <a:cs typeface="Times New Roman" panose="02020603050405020304" pitchFamily="18" charset="0"/>
                        </a:rPr>
                        <a:t>UDP</a:t>
                      </a:r>
                    </a:p>
                  </a:txBody>
                  <a:tcPr anchor="ctr"/>
                </a:tc>
                <a:tc>
                  <a:txBody>
                    <a:bodyPr/>
                    <a:lstStyle/>
                    <a:p>
                      <a:pPr algn="l"/>
                      <a:r>
                        <a:rPr lang="en-US" b="0" i="0" dirty="0">
                          <a:latin typeface="Times New Roman" panose="02020603050405020304" pitchFamily="18" charset="0"/>
                          <a:cs typeface="Times New Roman" panose="02020603050405020304" pitchFamily="18" charset="0"/>
                        </a:rPr>
                        <a:t>SSH </a:t>
                      </a:r>
                    </a:p>
                    <a:p>
                      <a:pPr algn="l"/>
                      <a:r>
                        <a:rPr lang="en-US" b="0" i="0" dirty="0">
                          <a:latin typeface="Times New Roman" panose="02020603050405020304" pitchFamily="18" charset="0"/>
                          <a:cs typeface="Times New Roman" panose="02020603050405020304" pitchFamily="18" charset="0"/>
                        </a:rPr>
                        <a:t>TCP</a:t>
                      </a:r>
                    </a:p>
                  </a:txBody>
                  <a:tcPr anchor="ctr"/>
                </a:tc>
                <a:tc>
                  <a:txBody>
                    <a:bodyPr/>
                    <a:lstStyle/>
                    <a:p>
                      <a:pPr algn="l"/>
                      <a:r>
                        <a:rPr lang="en-US" b="0" i="0" dirty="0">
                          <a:latin typeface="Times New Roman" panose="02020603050405020304" pitchFamily="18" charset="0"/>
                          <a:cs typeface="Times New Roman" panose="02020603050405020304" pitchFamily="18" charset="0"/>
                        </a:rPr>
                        <a:t>SSL </a:t>
                      </a:r>
                    </a:p>
                    <a:p>
                      <a:pPr algn="l"/>
                      <a:r>
                        <a:rPr lang="en-US" b="0" i="0" dirty="0">
                          <a:latin typeface="Times New Roman" panose="02020603050405020304" pitchFamily="18" charset="0"/>
                          <a:cs typeface="Times New Roman" panose="02020603050405020304" pitchFamily="18" charset="0"/>
                        </a:rPr>
                        <a:t>HTTP</a:t>
                      </a:r>
                    </a:p>
                    <a:p>
                      <a:pPr algn="l"/>
                      <a:r>
                        <a:rPr lang="en-US" b="0" i="0" dirty="0">
                          <a:latin typeface="Times New Roman" panose="02020603050405020304" pitchFamily="18" charset="0"/>
                          <a:cs typeface="Times New Roman" panose="02020603050405020304" pitchFamily="18" charset="0"/>
                        </a:rPr>
                        <a:t>TCP</a:t>
                      </a:r>
                    </a:p>
                  </a:txBody>
                  <a:tcPr anchor="ctr"/>
                </a:tc>
                <a:extLst>
                  <a:ext uri="{0D108BD9-81ED-4DB2-BD59-A6C34878D82A}">
                    <a16:rowId xmlns:a16="http://schemas.microsoft.com/office/drawing/2014/main" val="568537164"/>
                  </a:ext>
                </a:extLst>
              </a:tr>
            </a:tbl>
          </a:graphicData>
        </a:graphic>
      </p:graphicFrame>
    </p:spTree>
    <p:extLst>
      <p:ext uri="{BB962C8B-B14F-4D97-AF65-F5344CB8AC3E}">
        <p14:creationId xmlns:p14="http://schemas.microsoft.com/office/powerpoint/2010/main" val="416666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noFill/>
        </p:spPr>
        <p:txBody>
          <a:bodyPr anchor="ctr"/>
          <a:lstStyle/>
          <a:p>
            <a:r>
              <a:rPr lang="en-US" dirty="0">
                <a:latin typeface="Times New Roman" panose="02020603050405020304" pitchFamily="18" charset="0"/>
                <a:cs typeface="Times New Roman" panose="02020603050405020304" pitchFamily="18" charset="0"/>
              </a:rPr>
              <a:t>Graphical Network Simulator-3 (GNS3)</a:t>
            </a:r>
          </a:p>
        </p:txBody>
      </p:sp>
      <p:pic>
        <p:nvPicPr>
          <p:cNvPr id="11" name="Picture Placeholder 15" descr="Data points digital background">
            <a:extLst>
              <a:ext uri="{FF2B5EF4-FFF2-40B4-BE49-F238E27FC236}">
                <a16:creationId xmlns:a16="http://schemas.microsoft.com/office/drawing/2014/main" id="{A496DCE5-C34A-22C2-A9D8-E90DFC8CE86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52" b="52"/>
          <a:stretch/>
        </p:blipFill>
        <p:spPr/>
      </p:pic>
    </p:spTree>
    <p:extLst>
      <p:ext uri="{BB962C8B-B14F-4D97-AF65-F5344CB8AC3E}">
        <p14:creationId xmlns:p14="http://schemas.microsoft.com/office/powerpoint/2010/main" val="3504652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7BAA2-A089-5DD2-D1D1-EAE7B87B0E79}"/>
              </a:ext>
            </a:extLst>
          </p:cNvPr>
          <p:cNvSpPr>
            <a:spLocks noGrp="1"/>
          </p:cNvSpPr>
          <p:nvPr>
            <p:ph type="title"/>
          </p:nvPr>
        </p:nvSpPr>
        <p:spPr>
          <a:xfrm>
            <a:off x="550863" y="483924"/>
            <a:ext cx="11090275" cy="738589"/>
          </a:xfrm>
        </p:spPr>
        <p:txBody>
          <a:bodyPr/>
          <a:lstStyle/>
          <a:p>
            <a:r>
              <a:rPr lang="en-US" dirty="0">
                <a:latin typeface="Times New Roman" panose="02020603050405020304" pitchFamily="18" charset="0"/>
                <a:cs typeface="Times New Roman" panose="02020603050405020304" pitchFamily="18" charset="0"/>
              </a:rPr>
              <a:t>What is GNS-3?</a:t>
            </a:r>
            <a:endParaRPr lang="en-IN" dirty="0"/>
          </a:p>
        </p:txBody>
      </p:sp>
      <p:sp>
        <p:nvSpPr>
          <p:cNvPr id="3" name="Content Placeholder 2">
            <a:extLst>
              <a:ext uri="{FF2B5EF4-FFF2-40B4-BE49-F238E27FC236}">
                <a16:creationId xmlns:a16="http://schemas.microsoft.com/office/drawing/2014/main" id="{14539FD4-7F73-B026-8A3C-FF1869071A37}"/>
              </a:ext>
            </a:extLst>
          </p:cNvPr>
          <p:cNvSpPr>
            <a:spLocks noGrp="1"/>
          </p:cNvSpPr>
          <p:nvPr>
            <p:ph sz="quarter" idx="13"/>
          </p:nvPr>
        </p:nvSpPr>
        <p:spPr>
          <a:xfrm>
            <a:off x="550862" y="1680761"/>
            <a:ext cx="11090274" cy="3913188"/>
          </a:xfrm>
        </p:spPr>
        <p:txBody>
          <a:bodyPr/>
          <a:lstStyle/>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 powerful network simulation and emulation tool.</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Purpose</a:t>
            </a:r>
            <a:r>
              <a:rPr lang="en-US" sz="2000" dirty="0">
                <a:latin typeface="Times New Roman" panose="02020603050405020304" pitchFamily="18" charset="0"/>
                <a:cs typeface="Times New Roman" panose="02020603050405020304" pitchFamily="18" charset="0"/>
              </a:rPr>
              <a:t>: Design, configure, and test network topologies in a virtual environment.</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Key Features:</a:t>
            </a:r>
          </a:p>
          <a:p>
            <a:r>
              <a:rPr lang="en-US" sz="2000" b="1" dirty="0">
                <a:latin typeface="Times New Roman" panose="02020603050405020304" pitchFamily="18" charset="0"/>
                <a:cs typeface="Times New Roman" panose="02020603050405020304" pitchFamily="18" charset="0"/>
              </a:rPr>
              <a:t>Device Emulation</a:t>
            </a:r>
            <a:r>
              <a:rPr lang="en-US" sz="2000" dirty="0">
                <a:latin typeface="Times New Roman" panose="02020603050405020304" pitchFamily="18" charset="0"/>
                <a:cs typeface="Times New Roman" panose="02020603050405020304" pitchFamily="18" charset="0"/>
              </a:rPr>
              <a:t>: Emulates real network devices (routers, switches, firewalls) using software images.</a:t>
            </a:r>
          </a:p>
          <a:p>
            <a:r>
              <a:rPr lang="en-US" sz="2000" b="1" dirty="0">
                <a:latin typeface="Times New Roman" panose="02020603050405020304" pitchFamily="18" charset="0"/>
                <a:cs typeface="Times New Roman" panose="02020603050405020304" pitchFamily="18" charset="0"/>
              </a:rPr>
              <a:t>Simulation</a:t>
            </a:r>
            <a:r>
              <a:rPr lang="en-US" sz="2000" dirty="0">
                <a:latin typeface="Times New Roman" panose="02020603050405020304" pitchFamily="18" charset="0"/>
                <a:cs typeface="Times New Roman" panose="02020603050405020304" pitchFamily="18" charset="0"/>
              </a:rPr>
              <a:t>: Supports the simulation of network configurations and scenarios.</a:t>
            </a:r>
          </a:p>
          <a:p>
            <a:r>
              <a:rPr lang="en-US" sz="2000" b="1" dirty="0">
                <a:latin typeface="Times New Roman" panose="02020603050405020304" pitchFamily="18" charset="0"/>
                <a:cs typeface="Times New Roman" panose="02020603050405020304" pitchFamily="18" charset="0"/>
              </a:rPr>
              <a:t>Graphical Interface</a:t>
            </a:r>
            <a:r>
              <a:rPr lang="en-US" sz="2000" dirty="0">
                <a:latin typeface="Times New Roman" panose="02020603050405020304" pitchFamily="18" charset="0"/>
                <a:cs typeface="Times New Roman" panose="02020603050405020304" pitchFamily="18" charset="0"/>
              </a:rPr>
              <a:t>: Intuitive drag-and-drop interface for designing network topologies.</a:t>
            </a:r>
          </a:p>
          <a:p>
            <a:r>
              <a:rPr lang="en-US" sz="2000" b="1" dirty="0">
                <a:latin typeface="Times New Roman" panose="02020603050405020304" pitchFamily="18" charset="0"/>
                <a:cs typeface="Times New Roman" panose="02020603050405020304" pitchFamily="18" charset="0"/>
              </a:rPr>
              <a:t>Cross-Platform Support</a:t>
            </a:r>
            <a:r>
              <a:rPr lang="en-US" sz="2000" dirty="0">
                <a:latin typeface="Times New Roman" panose="02020603050405020304" pitchFamily="18" charset="0"/>
                <a:cs typeface="Times New Roman" panose="02020603050405020304" pitchFamily="18" charset="0"/>
              </a:rPr>
              <a:t>: Available for Windows, macOS, and Linux.</a:t>
            </a:r>
          </a:p>
          <a:p>
            <a:endParaRPr lang="en-IN" dirty="0"/>
          </a:p>
        </p:txBody>
      </p:sp>
    </p:spTree>
    <p:extLst>
      <p:ext uri="{BB962C8B-B14F-4D97-AF65-F5344CB8AC3E}">
        <p14:creationId xmlns:p14="http://schemas.microsoft.com/office/powerpoint/2010/main" val="3536503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a:xfrm>
            <a:off x="550862" y="498474"/>
            <a:ext cx="7960421" cy="761159"/>
          </a:xfrm>
        </p:spPr>
        <p:txBody>
          <a:bodyPr>
            <a:normAutofit/>
          </a:bodyPr>
          <a:lstStyle/>
          <a:p>
            <a:r>
              <a:rPr lang="en-US" dirty="0">
                <a:latin typeface="Times New Roman" panose="02020603050405020304" pitchFamily="18" charset="0"/>
                <a:cs typeface="Times New Roman" panose="02020603050405020304" pitchFamily="18" charset="0"/>
              </a:rPr>
              <a:t>Router Commands:</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581342" y="1371600"/>
            <a:ext cx="10484763" cy="5197151"/>
          </a:xfrm>
        </p:spPr>
        <p:txBody>
          <a:bodyPr>
            <a:normAutofit/>
          </a:bodyPr>
          <a:lstStyle/>
          <a:p>
            <a:pPr marL="457200" indent="-457200">
              <a:buAutoNum type="arabicPeriod"/>
            </a:pPr>
            <a:r>
              <a:rPr lang="en-US" sz="2400" dirty="0">
                <a:latin typeface="Times New Roman" panose="02020603050405020304" pitchFamily="18" charset="0"/>
                <a:cs typeface="Times New Roman" panose="02020603050405020304" pitchFamily="18" charset="0"/>
              </a:rPr>
              <a:t>enable: Enters  privileged exec mode.</a:t>
            </a:r>
          </a:p>
          <a:p>
            <a:pPr marL="457200" indent="-457200">
              <a:buAutoNum type="arabicPeriod"/>
            </a:pPr>
            <a:r>
              <a:rPr lang="en-US" sz="2400" dirty="0">
                <a:latin typeface="Times New Roman" panose="02020603050405020304" pitchFamily="18" charset="0"/>
                <a:cs typeface="Times New Roman" panose="02020603050405020304" pitchFamily="18" charset="0"/>
              </a:rPr>
              <a:t>Configure terminal: Enter global configuration mode</a:t>
            </a:r>
          </a:p>
          <a:p>
            <a:pPr marL="457200" indent="-457200">
              <a:buAutoNum type="arabicPeriod"/>
            </a:pPr>
            <a:r>
              <a:rPr lang="en-US" sz="2400" dirty="0">
                <a:latin typeface="Times New Roman" panose="02020603050405020304" pitchFamily="18" charset="0"/>
                <a:cs typeface="Times New Roman" panose="02020603050405020304" pitchFamily="18" charset="0"/>
              </a:rPr>
              <a:t>Hostname: Sets the name of the router</a:t>
            </a:r>
          </a:p>
          <a:p>
            <a:pPr marL="457200" indent="-457200">
              <a:buAutoNum type="arabicPeriod"/>
            </a:pPr>
            <a:r>
              <a:rPr lang="en-US" sz="2400" dirty="0">
                <a:latin typeface="Times New Roman" panose="02020603050405020304" pitchFamily="18" charset="0"/>
                <a:cs typeface="Times New Roman" panose="02020603050405020304" pitchFamily="18" charset="0"/>
              </a:rPr>
              <a:t>Ip domain-name: Sets the domain name of the router</a:t>
            </a:r>
          </a:p>
          <a:p>
            <a:pPr marL="457200" indent="-457200">
              <a:buAutoNum type="arabicPeriod"/>
            </a:pPr>
            <a:r>
              <a:rPr lang="en-US" sz="2400" dirty="0">
                <a:latin typeface="Times New Roman" panose="02020603050405020304" pitchFamily="18" charset="0"/>
                <a:cs typeface="Times New Roman" panose="02020603050405020304" pitchFamily="18" charset="0"/>
              </a:rPr>
              <a:t>Crypto key generate rsa: Generates RSA keys for SSH access</a:t>
            </a:r>
          </a:p>
          <a:p>
            <a:pPr marL="457200" indent="-457200">
              <a:buAutoNum type="arabicPeriod"/>
            </a:pPr>
            <a:r>
              <a:rPr lang="en-US" sz="2400" dirty="0">
                <a:latin typeface="Times New Roman" panose="02020603050405020304" pitchFamily="18" charset="0"/>
                <a:cs typeface="Times New Roman" panose="02020603050405020304" pitchFamily="18" charset="0"/>
              </a:rPr>
              <a:t>Username: Creates a new user account with specified privileges</a:t>
            </a:r>
          </a:p>
          <a:p>
            <a:pPr marL="457200" indent="-457200">
              <a:buAutoNum type="arabicPeriod"/>
            </a:pPr>
            <a:r>
              <a:rPr lang="en-US" sz="2400" dirty="0">
                <a:latin typeface="Times New Roman" panose="02020603050405020304" pitchFamily="18" charset="0"/>
                <a:cs typeface="Times New Roman" panose="02020603050405020304" pitchFamily="18" charset="0"/>
              </a:rPr>
              <a:t>Ip ssh version 2: Configures the router to use SSH version 2 </a:t>
            </a:r>
          </a:p>
        </p:txBody>
      </p:sp>
    </p:spTree>
    <p:extLst>
      <p:ext uri="{BB962C8B-B14F-4D97-AF65-F5344CB8AC3E}">
        <p14:creationId xmlns:p14="http://schemas.microsoft.com/office/powerpoint/2010/main" val="1029753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a:xfrm>
            <a:off x="550862" y="498474"/>
            <a:ext cx="7960421" cy="761159"/>
          </a:xfrm>
        </p:spPr>
        <p:txBody>
          <a:bodyPr>
            <a:normAutofit/>
          </a:bodyPr>
          <a:lstStyle/>
          <a:p>
            <a:r>
              <a:rPr lang="en-US" dirty="0">
                <a:latin typeface="Times New Roman" panose="02020603050405020304" pitchFamily="18" charset="0"/>
                <a:cs typeface="Times New Roman" panose="02020603050405020304" pitchFamily="18" charset="0"/>
              </a:rPr>
              <a:t>Router Commands:</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581342" y="1371600"/>
            <a:ext cx="10484763" cy="5197151"/>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8.  Interface: Configures a specific interface on the router</a:t>
            </a:r>
          </a:p>
          <a:p>
            <a:pPr marL="0" indent="0">
              <a:buNone/>
            </a:pPr>
            <a:r>
              <a:rPr lang="en-US" sz="2400" dirty="0">
                <a:latin typeface="Times New Roman" panose="02020603050405020304" pitchFamily="18" charset="0"/>
                <a:cs typeface="Times New Roman" panose="02020603050405020304" pitchFamily="18" charset="0"/>
              </a:rPr>
              <a:t>9. ip address: Assigns an IP address and subnet mask to the interface</a:t>
            </a:r>
          </a:p>
          <a:p>
            <a:pPr marL="0" indent="0">
              <a:buNone/>
            </a:pPr>
            <a:r>
              <a:rPr lang="en-US" sz="2400" dirty="0">
                <a:latin typeface="Times New Roman" panose="02020603050405020304" pitchFamily="18" charset="0"/>
                <a:cs typeface="Times New Roman" panose="02020603050405020304" pitchFamily="18" charset="0"/>
              </a:rPr>
              <a:t>10. Ip nat inside/outside: Designates the interface as inside or outside for NAT</a:t>
            </a:r>
          </a:p>
          <a:p>
            <a:pPr marL="0" indent="0">
              <a:buNone/>
            </a:pPr>
            <a:r>
              <a:rPr lang="en-US" sz="2400" dirty="0">
                <a:latin typeface="Times New Roman" panose="02020603050405020304" pitchFamily="18" charset="0"/>
                <a:cs typeface="Times New Roman" panose="02020603050405020304" pitchFamily="18" charset="0"/>
              </a:rPr>
              <a:t>11. Ip nat inside source list: Configures NAT overload based on an access list</a:t>
            </a:r>
          </a:p>
          <a:p>
            <a:pPr marL="0" indent="0">
              <a:buNone/>
            </a:pPr>
            <a:r>
              <a:rPr lang="en-US" sz="2400" dirty="0">
                <a:latin typeface="Times New Roman" panose="02020603050405020304" pitchFamily="18" charset="0"/>
                <a:cs typeface="Times New Roman" panose="02020603050405020304" pitchFamily="18" charset="0"/>
              </a:rPr>
              <a:t>12. Access-list: Creates an access list to permit or deny traffic</a:t>
            </a:r>
          </a:p>
          <a:p>
            <a:pPr marL="0" indent="0">
              <a:buNone/>
            </a:pPr>
            <a:r>
              <a:rPr lang="en-US" sz="2400" dirty="0">
                <a:latin typeface="Times New Roman" panose="02020603050405020304" pitchFamily="18" charset="0"/>
                <a:cs typeface="Times New Roman" panose="02020603050405020304" pitchFamily="18" charset="0"/>
              </a:rPr>
              <a:t>13. Write memory: Saves the current configuration to NVRAM</a:t>
            </a:r>
          </a:p>
        </p:txBody>
      </p:sp>
    </p:spTree>
    <p:extLst>
      <p:ext uri="{BB962C8B-B14F-4D97-AF65-F5344CB8AC3E}">
        <p14:creationId xmlns:p14="http://schemas.microsoft.com/office/powerpoint/2010/main" val="1887355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620B860-DF0D-A541-AC5D-E07B43B2B9B8}"/>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550862" y="864374"/>
            <a:ext cx="11090275" cy="5129252"/>
          </a:xfrm>
        </p:spPr>
      </p:pic>
    </p:spTree>
    <p:extLst>
      <p:ext uri="{BB962C8B-B14F-4D97-AF65-F5344CB8AC3E}">
        <p14:creationId xmlns:p14="http://schemas.microsoft.com/office/powerpoint/2010/main" val="987383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5F39A99-734F-3EFF-CD72-967A662CF29A}"/>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146041" y="3839545"/>
            <a:ext cx="6802017" cy="2183363"/>
          </a:xfrm>
        </p:spPr>
      </p:pic>
      <p:pic>
        <p:nvPicPr>
          <p:cNvPr id="10" name="Picture 9">
            <a:extLst>
              <a:ext uri="{FF2B5EF4-FFF2-40B4-BE49-F238E27FC236}">
                <a16:creationId xmlns:a16="http://schemas.microsoft.com/office/drawing/2014/main" id="{D7E35C11-62E6-2055-629C-3E79A4F098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6041" y="713793"/>
            <a:ext cx="6802016" cy="2416627"/>
          </a:xfrm>
          <a:prstGeom prst="rect">
            <a:avLst/>
          </a:prstGeom>
        </p:spPr>
      </p:pic>
    </p:spTree>
    <p:extLst>
      <p:ext uri="{BB962C8B-B14F-4D97-AF65-F5344CB8AC3E}">
        <p14:creationId xmlns:p14="http://schemas.microsoft.com/office/powerpoint/2010/main" val="3522540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5B4CB-B719-8CAB-4AA0-C1F4EC6E16BD}"/>
              </a:ext>
            </a:extLst>
          </p:cNvPr>
          <p:cNvSpPr>
            <a:spLocks noGrp="1"/>
          </p:cNvSpPr>
          <p:nvPr>
            <p:ph type="title"/>
          </p:nvPr>
        </p:nvSpPr>
        <p:spPr/>
        <p:txBody>
          <a:bodyPr>
            <a:noAutofit/>
          </a:bodyPr>
          <a:lstStyle/>
          <a:p>
            <a:r>
              <a:rPr lang="en-IN" dirty="0">
                <a:latin typeface="Times New Roman" panose="02020603050405020304" pitchFamily="18" charset="0"/>
                <a:cs typeface="Times New Roman" panose="02020603050405020304" pitchFamily="18" charset="0"/>
              </a:rPr>
              <a:t>Configuration Protocols</a:t>
            </a:r>
          </a:p>
        </p:txBody>
      </p:sp>
      <p:sp>
        <p:nvSpPr>
          <p:cNvPr id="3" name="Content Placeholder 2">
            <a:extLst>
              <a:ext uri="{FF2B5EF4-FFF2-40B4-BE49-F238E27FC236}">
                <a16:creationId xmlns:a16="http://schemas.microsoft.com/office/drawing/2014/main" id="{1C86EFEC-6202-64EF-1665-1876B990CB20}"/>
              </a:ext>
            </a:extLst>
          </p:cNvPr>
          <p:cNvSpPr>
            <a:spLocks noGrp="1"/>
          </p:cNvSpPr>
          <p:nvPr>
            <p:ph idx="1"/>
          </p:nvPr>
        </p:nvSpPr>
        <p:spPr>
          <a:xfrm>
            <a:off x="955717" y="1516630"/>
            <a:ext cx="11236283" cy="5341370"/>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SCP (Secure Copy Protocol):</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Provides secure file transfers over SSH, offering encryption and security.</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Usage:</a:t>
            </a:r>
            <a:r>
              <a:rPr lang="en-US" dirty="0">
                <a:latin typeface="Times New Roman" panose="02020603050405020304" pitchFamily="18" charset="0"/>
                <a:cs typeface="Times New Roman" panose="02020603050405020304" pitchFamily="18" charset="0"/>
              </a:rPr>
              <a:t> Preferred for transferring sensitive configuration files to ensure confidentiality and integrity.</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2.HTTP (Hypertext Transfer Protocol):</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Used for web-based interfaces and configuration management tools.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Usage:</a:t>
            </a:r>
            <a:r>
              <a:rPr lang="en-US" dirty="0">
                <a:latin typeface="Times New Roman" panose="02020603050405020304" pitchFamily="18" charset="0"/>
                <a:cs typeface="Times New Roman" panose="02020603050405020304" pitchFamily="18" charset="0"/>
              </a:rPr>
              <a:t> Allows for the management and retrieval of configuration files through web-based systems, often over HTTPS for added security.</a:t>
            </a:r>
          </a:p>
          <a:p>
            <a:pPr marL="0" indent="0">
              <a:buNone/>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endParaRPr lang="en-IN" dirty="0"/>
          </a:p>
        </p:txBody>
      </p:sp>
    </p:spTree>
    <p:extLst>
      <p:ext uri="{BB962C8B-B14F-4D97-AF65-F5344CB8AC3E}">
        <p14:creationId xmlns:p14="http://schemas.microsoft.com/office/powerpoint/2010/main" val="1802663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D425A-14EB-6D82-C794-AB8D7C4C587F}"/>
              </a:ext>
            </a:extLst>
          </p:cNvPr>
          <p:cNvSpPr>
            <a:spLocks noGrp="1"/>
          </p:cNvSpPr>
          <p:nvPr>
            <p:ph type="title"/>
          </p:nvPr>
        </p:nvSpPr>
        <p:spPr>
          <a:xfrm>
            <a:off x="550862" y="498474"/>
            <a:ext cx="7960421" cy="1003755"/>
          </a:xfrm>
        </p:spPr>
        <p:txBody>
          <a:bodyPr>
            <a:noAutofit/>
          </a:bodyPr>
          <a:lstStyle/>
          <a:p>
            <a:r>
              <a:rPr lang="en-IN" sz="2800" dirty="0">
                <a:latin typeface="Times New Roman" panose="02020603050405020304" pitchFamily="18" charset="0"/>
                <a:cs typeface="Times New Roman" panose="02020603050405020304" pitchFamily="18" charset="0"/>
              </a:rPr>
              <a:t>HTTP Methods: </a:t>
            </a:r>
          </a:p>
        </p:txBody>
      </p:sp>
      <p:sp>
        <p:nvSpPr>
          <p:cNvPr id="3" name="Content Placeholder 2">
            <a:extLst>
              <a:ext uri="{FF2B5EF4-FFF2-40B4-BE49-F238E27FC236}">
                <a16:creationId xmlns:a16="http://schemas.microsoft.com/office/drawing/2014/main" id="{27663E44-B68F-E45D-7348-423853184FD9}"/>
              </a:ext>
            </a:extLst>
          </p:cNvPr>
          <p:cNvSpPr>
            <a:spLocks noGrp="1"/>
          </p:cNvSpPr>
          <p:nvPr>
            <p:ph idx="1"/>
          </p:nvPr>
        </p:nvSpPr>
        <p:spPr>
          <a:xfrm>
            <a:off x="550862" y="1632857"/>
            <a:ext cx="11048103" cy="4996543"/>
          </a:xfrm>
        </p:spPr>
        <p:txBody>
          <a:bodyPr>
            <a:normAutofit/>
          </a:bodyPr>
          <a:lstStyle/>
          <a:p>
            <a:pPr>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GET:  Requests data from a specified resource. It is the most common method used to retrieve web pages.</a:t>
            </a:r>
          </a:p>
          <a:p>
            <a:pPr>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POST: Submits data to be processed to a specified resource, typically used for form submissions.</a:t>
            </a:r>
          </a:p>
          <a:p>
            <a:pPr>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PUT: Updates or replaces a resource on the server.</a:t>
            </a:r>
          </a:p>
          <a:p>
            <a:pPr>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DELETE: Removes a specified resource from the server.</a:t>
            </a:r>
          </a:p>
          <a:p>
            <a:pPr>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HEAD: Similar to GET but only retrieves the headers, not the body, of a resource.</a:t>
            </a:r>
          </a:p>
          <a:p>
            <a:pPr>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OPTIONS: Describes the communication options for the target resource.</a:t>
            </a:r>
          </a:p>
          <a:p>
            <a:pPr>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PATCH: Applies partial modification to a resource.</a:t>
            </a:r>
          </a:p>
        </p:txBody>
      </p:sp>
    </p:spTree>
    <p:extLst>
      <p:ext uri="{BB962C8B-B14F-4D97-AF65-F5344CB8AC3E}">
        <p14:creationId xmlns:p14="http://schemas.microsoft.com/office/powerpoint/2010/main" val="3954695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title"/>
          </p:nvPr>
        </p:nvSpPr>
        <p:spPr>
          <a:xfrm>
            <a:off x="6615404" y="662937"/>
            <a:ext cx="5027058" cy="5542025"/>
          </a:xfrm>
          <a:noFill/>
        </p:spPr>
        <p:txBody>
          <a:bodyPr anchor="ctr">
            <a:noAutofit/>
          </a:bodyPr>
          <a:lstStyle/>
          <a:p>
            <a:r>
              <a:rPr lang="en-US" sz="2400" b="1" dirty="0"/>
              <a:t>Presented By:</a:t>
            </a:r>
            <a:br>
              <a:rPr lang="en-US" sz="2400" b="1" dirty="0"/>
            </a:br>
            <a:br>
              <a:rPr lang="en-US" sz="2400" b="1" dirty="0"/>
            </a:br>
            <a:r>
              <a:rPr lang="en-US" sz="2400" i="1" dirty="0"/>
              <a:t>Team B/2</a:t>
            </a:r>
            <a:br>
              <a:rPr lang="en-US" sz="2400" b="1" dirty="0"/>
            </a:br>
            <a:br>
              <a:rPr lang="en-US" sz="2400" b="1" dirty="0"/>
            </a:br>
            <a:r>
              <a:rPr lang="en-US" sz="2400" dirty="0"/>
              <a:t>01 Sharmila Maity</a:t>
            </a:r>
            <a:br>
              <a:rPr lang="en-US" sz="2400" dirty="0"/>
            </a:br>
            <a:br>
              <a:rPr lang="en-US" sz="2400" dirty="0"/>
            </a:br>
            <a:r>
              <a:rPr lang="en-US" sz="2400" dirty="0"/>
              <a:t>05 Shraddha Vijay Sonkusale</a:t>
            </a:r>
            <a:br>
              <a:rPr lang="en-US" sz="2400" dirty="0"/>
            </a:br>
            <a:br>
              <a:rPr lang="en-US" sz="2400" dirty="0"/>
            </a:br>
            <a:r>
              <a:rPr lang="en-US" sz="2400" dirty="0"/>
              <a:t>09 Shriram Chandrashekhar Patil</a:t>
            </a:r>
            <a:br>
              <a:rPr lang="en-US" sz="2400" dirty="0"/>
            </a:br>
            <a:br>
              <a:rPr lang="en-US" sz="2400" dirty="0"/>
            </a:br>
            <a:r>
              <a:rPr lang="en-US" sz="2400" dirty="0"/>
              <a:t>16 Siddala Madhu</a:t>
            </a:r>
            <a:br>
              <a:rPr lang="en-US" sz="2400" dirty="0"/>
            </a:br>
            <a:br>
              <a:rPr lang="en-US" sz="2400" dirty="0"/>
            </a:br>
            <a:r>
              <a:rPr lang="en-US" sz="2400" dirty="0"/>
              <a:t>19 Sri Harsha R (</a:t>
            </a:r>
            <a:r>
              <a:rPr lang="en-US" sz="2400" b="1" dirty="0"/>
              <a:t>Team Lead</a:t>
            </a:r>
            <a:r>
              <a:rPr lang="en-US" sz="2400" dirty="0"/>
              <a:t>)</a:t>
            </a:r>
            <a:br>
              <a:rPr lang="en-US" sz="2400" dirty="0"/>
            </a:br>
            <a:br>
              <a:rPr lang="en-US" sz="2400" dirty="0"/>
            </a:br>
            <a:r>
              <a:rPr lang="en-US" sz="2400" dirty="0"/>
              <a:t>20 Sri Maha Lakshmi Bheemireddy</a:t>
            </a:r>
            <a:br>
              <a:rPr lang="en-US" sz="2400" dirty="0"/>
            </a:br>
            <a:br>
              <a:rPr lang="en-US" sz="2400" dirty="0"/>
            </a:br>
            <a:r>
              <a:rPr lang="en-US" sz="2400" dirty="0"/>
              <a:t>34 Yuva Ramya</a:t>
            </a:r>
          </a:p>
        </p:txBody>
      </p:sp>
      <p:pic>
        <p:nvPicPr>
          <p:cNvPr id="8" name="Picture Placeholder 13" descr="Data points digital background">
            <a:extLst>
              <a:ext uri="{FF2B5EF4-FFF2-40B4-BE49-F238E27FC236}">
                <a16:creationId xmlns:a16="http://schemas.microsoft.com/office/drawing/2014/main" id="{53227D59-33F9-9DDB-1C5C-A938A989EE5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7936" r="7936"/>
          <a:stretch/>
        </p:blipFill>
        <p:spPr/>
      </p:pic>
    </p:spTree>
    <p:extLst>
      <p:ext uri="{BB962C8B-B14F-4D97-AF65-F5344CB8AC3E}">
        <p14:creationId xmlns:p14="http://schemas.microsoft.com/office/powerpoint/2010/main" val="2803092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D425A-14EB-6D82-C794-AB8D7C4C587F}"/>
              </a:ext>
            </a:extLst>
          </p:cNvPr>
          <p:cNvSpPr>
            <a:spLocks noGrp="1"/>
          </p:cNvSpPr>
          <p:nvPr>
            <p:ph type="title"/>
          </p:nvPr>
        </p:nvSpPr>
        <p:spPr>
          <a:xfrm>
            <a:off x="550862" y="498474"/>
            <a:ext cx="7960421" cy="276861"/>
          </a:xfrm>
        </p:spPr>
        <p:txBody>
          <a:bodyPr>
            <a:noAutofit/>
          </a:bodyPr>
          <a:lstStyle/>
          <a:p>
            <a:r>
              <a:rPr lang="en-IN" dirty="0">
                <a:latin typeface="Times New Roman" panose="02020603050405020304" pitchFamily="18" charset="0"/>
                <a:cs typeface="Times New Roman" panose="02020603050405020304" pitchFamily="18" charset="0"/>
              </a:rPr>
              <a:t>Modules Used In Project</a:t>
            </a: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1.Push Configuration Module</a:t>
            </a:r>
          </a:p>
        </p:txBody>
      </p:sp>
      <p:sp>
        <p:nvSpPr>
          <p:cNvPr id="3" name="Content Placeholder 2">
            <a:extLst>
              <a:ext uri="{FF2B5EF4-FFF2-40B4-BE49-F238E27FC236}">
                <a16:creationId xmlns:a16="http://schemas.microsoft.com/office/drawing/2014/main" id="{27663E44-B68F-E45D-7348-423853184FD9}"/>
              </a:ext>
            </a:extLst>
          </p:cNvPr>
          <p:cNvSpPr>
            <a:spLocks noGrp="1"/>
          </p:cNvSpPr>
          <p:nvPr>
            <p:ph idx="1"/>
          </p:nvPr>
        </p:nvSpPr>
        <p:spPr>
          <a:xfrm>
            <a:off x="784314" y="2172614"/>
            <a:ext cx="10623371" cy="4436908"/>
          </a:xfrm>
        </p:spPr>
        <p:txBody>
          <a:bodyPr>
            <a:normAutofit fontScale="92500" lnSpcReduction="10000"/>
          </a:bodyPr>
          <a:lstStyle/>
          <a:p>
            <a:r>
              <a:rPr lang="en-US" sz="2800" dirty="0">
                <a:latin typeface="Times New Roman" panose="02020603050405020304" pitchFamily="18" charset="0"/>
                <a:cs typeface="Times New Roman" panose="02020603050405020304" pitchFamily="18" charset="0"/>
              </a:rPr>
              <a:t>Purpose: Pushing configuration changes involves sending commands to network devices, such as routers, to update their settings. This ensures that the devices operate according to the latest configurations.</a:t>
            </a:r>
          </a:p>
          <a:p>
            <a:r>
              <a:rPr lang="en-US" sz="2800" b="1" dirty="0">
                <a:latin typeface="Times New Roman" panose="02020603050405020304" pitchFamily="18" charset="0"/>
                <a:cs typeface="Times New Roman" panose="02020603050405020304" pitchFamily="18" charset="0"/>
              </a:rPr>
              <a:t>User Interface</a:t>
            </a:r>
            <a:r>
              <a:rPr lang="en-US" sz="2800" dirty="0">
                <a:latin typeface="Times New Roman" panose="02020603050405020304" pitchFamily="18" charset="0"/>
                <a:cs typeface="Times New Roman" panose="02020603050405020304" pitchFamily="18" charset="0"/>
              </a:rPr>
              <a:t>: Start the process by clicking the “Push configuration” button.</a:t>
            </a:r>
          </a:p>
          <a:p>
            <a:r>
              <a:rPr lang="en-US" sz="2800" b="1" dirty="0">
                <a:latin typeface="Times New Roman" panose="02020603050405020304" pitchFamily="18" charset="0"/>
                <a:cs typeface="Times New Roman" panose="02020603050405020304" pitchFamily="18" charset="0"/>
              </a:rPr>
              <a:t>Technologies Used</a:t>
            </a:r>
            <a:r>
              <a:rPr lang="en-US" sz="2800" dirty="0">
                <a:latin typeface="Times New Roman" panose="02020603050405020304" pitchFamily="18" charset="0"/>
                <a:cs typeface="Times New Roman" panose="02020603050405020304" pitchFamily="18" charset="0"/>
              </a:rPr>
              <a:t>: We have utilized </a:t>
            </a:r>
            <a:r>
              <a:rPr lang="en-US" sz="2800" dirty="0" err="1">
                <a:latin typeface="Times New Roman" panose="02020603050405020304" pitchFamily="18" charset="0"/>
                <a:cs typeface="Times New Roman" panose="02020603050405020304" pitchFamily="18" charset="0"/>
              </a:rPr>
              <a:t>JSch</a:t>
            </a:r>
            <a:r>
              <a:rPr lang="en-US" sz="2800" dirty="0">
                <a:latin typeface="Times New Roman" panose="02020603050405020304" pitchFamily="18" charset="0"/>
                <a:cs typeface="Times New Roman" panose="02020603050405020304" pitchFamily="18" charset="0"/>
              </a:rPr>
              <a:t> for SSH connections, Spring Data JPA for database operations, and REST APIs for seamless communication between the services.</a:t>
            </a:r>
          </a:p>
          <a:p>
            <a:r>
              <a:rPr lang="en-US" sz="2800" b="1" dirty="0">
                <a:latin typeface="Times New Roman" panose="02020603050405020304" pitchFamily="18" charset="0"/>
                <a:cs typeface="Times New Roman" panose="02020603050405020304" pitchFamily="18" charset="0"/>
              </a:rPr>
              <a:t>Command Execution</a:t>
            </a:r>
            <a:r>
              <a:rPr lang="en-US" sz="2800" dirty="0">
                <a:latin typeface="Times New Roman" panose="02020603050405020304" pitchFamily="18" charset="0"/>
                <a:cs typeface="Times New Roman" panose="02020603050405020304" pitchFamily="18" charset="0"/>
              </a:rPr>
              <a:t>: Commands are executed on the network device to implement the necessary configuration changes.</a:t>
            </a:r>
          </a:p>
          <a:p>
            <a:endParaRPr lang="en-US" sz="2400" dirty="0"/>
          </a:p>
          <a:p>
            <a:pPr marL="0" indent="0">
              <a:buNone/>
            </a:pPr>
            <a:endParaRPr lang="en-US" sz="2400" dirty="0"/>
          </a:p>
          <a:p>
            <a:pPr marL="0" indent="0">
              <a:buNone/>
            </a:pPr>
            <a:endParaRPr lang="en-US" sz="2400" dirty="0"/>
          </a:p>
          <a:p>
            <a:pPr>
              <a:buFont typeface="Arial" panose="020B0604020202020204" pitchFamily="34" charset="0"/>
              <a:buChar char="•"/>
            </a:pPr>
            <a:endParaRPr lang="en-US" sz="2400" dirty="0"/>
          </a:p>
          <a:p>
            <a:pPr>
              <a:buFont typeface="Arial" panose="020B0604020202020204" pitchFamily="34" charset="0"/>
              <a:buChar char="•"/>
            </a:pPr>
            <a:endParaRPr lang="en-US" sz="2400" dirty="0"/>
          </a:p>
        </p:txBody>
      </p:sp>
      <p:sp>
        <p:nvSpPr>
          <p:cNvPr id="12" name="Rectangle 5">
            <a:extLst>
              <a:ext uri="{FF2B5EF4-FFF2-40B4-BE49-F238E27FC236}">
                <a16:creationId xmlns:a16="http://schemas.microsoft.com/office/drawing/2014/main" id="{F7B7E8D7-34FF-EE69-A5C7-8708D3F3ECF5}"/>
              </a:ext>
            </a:extLst>
          </p:cNvPr>
          <p:cNvSpPr>
            <a:spLocks noChangeArrowheads="1"/>
          </p:cNvSpPr>
          <p:nvPr/>
        </p:nvSpPr>
        <p:spPr bwMode="auto">
          <a:xfrm>
            <a:off x="2196548" y="3059668"/>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5">
            <a:extLst>
              <a:ext uri="{FF2B5EF4-FFF2-40B4-BE49-F238E27FC236}">
                <a16:creationId xmlns:a16="http://schemas.microsoft.com/office/drawing/2014/main" id="{B1D5C193-3BE4-47F0-4F98-0B8572CC5165}"/>
              </a:ext>
            </a:extLst>
          </p:cNvPr>
          <p:cNvSpPr>
            <a:spLocks noChangeArrowheads="1"/>
          </p:cNvSpPr>
          <p:nvPr/>
        </p:nvSpPr>
        <p:spPr bwMode="auto">
          <a:xfrm>
            <a:off x="3071191" y="3930134"/>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3EFBF8D4-9CF2-5814-32DC-7B838EAB9F91}"/>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420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2611F-7496-669A-B76F-0D0CC7F1B914}"/>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2.Backup Configuration Module</a:t>
            </a:r>
          </a:p>
        </p:txBody>
      </p:sp>
      <p:sp>
        <p:nvSpPr>
          <p:cNvPr id="3" name="Content Placeholder 2">
            <a:extLst>
              <a:ext uri="{FF2B5EF4-FFF2-40B4-BE49-F238E27FC236}">
                <a16:creationId xmlns:a16="http://schemas.microsoft.com/office/drawing/2014/main" id="{45E1E34C-29B1-0E51-F259-1F460672877A}"/>
              </a:ext>
            </a:extLst>
          </p:cNvPr>
          <p:cNvSpPr>
            <a:spLocks noGrp="1"/>
          </p:cNvSpPr>
          <p:nvPr>
            <p:ph idx="1"/>
          </p:nvPr>
        </p:nvSpPr>
        <p:spPr>
          <a:xfrm>
            <a:off x="929211" y="1223581"/>
            <a:ext cx="10003831" cy="4580059"/>
          </a:xfrm>
        </p:spPr>
        <p:txBody>
          <a:bodyPr>
            <a:noAutofit/>
          </a:bodyPr>
          <a:lstStyle/>
          <a:p>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that the current configurations of network devices, like routers, are safely backed up.</a:t>
            </a:r>
          </a:p>
          <a:p>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Interface: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an option in the UI to start the backup process (e.g., "Backup Configuration" button).</a:t>
            </a:r>
          </a:p>
          <a:p>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Capture Configuration: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Capture and store the current configuration of network devices to safeguard against data loss and enable recovery. Save the captured configuration to a secure storage location. Use a standardized format (e.g., text file) for easy retrieval and restoration.</a:t>
            </a:r>
          </a:p>
          <a:p>
            <a:r>
              <a:rPr lang="en-IN" sz="2400" b="1" dirty="0">
                <a:latin typeface="Times New Roman" panose="02020603050405020304" pitchFamily="18" charset="0"/>
                <a:cs typeface="Times New Roman" panose="02020603050405020304" pitchFamily="18" charset="0"/>
              </a:rPr>
              <a:t>Command Used:</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Use the command “show running-config” to capture the current configuration.</a:t>
            </a:r>
            <a:endParaRPr lang="en-IN" sz="24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F9644920-6271-7D3A-4AD5-6DCAF9F82CB9}"/>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0663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28D46-BEE1-91FB-16DC-CB4BAF7FE820}"/>
              </a:ext>
            </a:extLst>
          </p:cNvPr>
          <p:cNvSpPr>
            <a:spLocks noGrp="1"/>
          </p:cNvSpPr>
          <p:nvPr>
            <p:ph type="title"/>
          </p:nvPr>
        </p:nvSpPr>
        <p:spPr>
          <a:xfrm>
            <a:off x="550862" y="498474"/>
            <a:ext cx="9736138" cy="1409839"/>
          </a:xfrm>
        </p:spPr>
        <p:txBody>
          <a:bodyPr>
            <a:normAutofit/>
          </a:bodyPr>
          <a:lstStyle/>
          <a:p>
            <a:r>
              <a:rPr lang="en-US" sz="2800" dirty="0">
                <a:latin typeface="Times New Roman" panose="02020603050405020304" pitchFamily="18" charset="0"/>
                <a:cs typeface="Times New Roman" panose="02020603050405020304" pitchFamily="18" charset="0"/>
              </a:rPr>
              <a:t>3. Change Tracking and Logging</a:t>
            </a:r>
            <a:endParaRPr lang="en-IN" sz="28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E97F6DD2-FB9A-CCE1-71B0-3D6B683DCD34}"/>
              </a:ext>
            </a:extLst>
          </p:cNvPr>
          <p:cNvSpPr>
            <a:spLocks noGrp="1" noChangeArrowheads="1"/>
          </p:cNvSpPr>
          <p:nvPr>
            <p:ph idx="1"/>
          </p:nvPr>
        </p:nvSpPr>
        <p:spPr bwMode="auto">
          <a:xfrm>
            <a:off x="890173" y="1203392"/>
            <a:ext cx="10630315"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that logs from GNS3 are accurately retrieved and saved into a local file.</a:t>
            </a:r>
          </a:p>
          <a:p>
            <a:pPr eaLnBrk="0" fontAlgn="base" hangingPunct="0">
              <a:lnSpc>
                <a:spcPct val="100000"/>
              </a:lnSpc>
              <a:spcBef>
                <a:spcPct val="0"/>
              </a:spcBef>
              <a:spcAft>
                <a:spcPct val="0"/>
              </a:spcAf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Interface: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an option in the UI to start the log process (e.g., “Log Configuration" button).</a:t>
            </a:r>
          </a:p>
          <a:p>
            <a:pPr eaLnBrk="0" fontAlgn="base" hangingPunct="0">
              <a:lnSpc>
                <a:spcPct val="100000"/>
              </a:lnSpc>
              <a:spcBef>
                <a:spcPct val="0"/>
              </a:spcBef>
              <a:spcAft>
                <a:spcPct val="0"/>
              </a:spcAf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Operation Logging: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 each operation, noting any issues or changes made for audit and troubleshooting purposes.</a:t>
            </a:r>
            <a:endParaRPr lang="en-US" altLang="en-US" sz="28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File Operation: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file to save the log by providing the appropriate commands.</a:t>
            </a:r>
          </a:p>
          <a:p>
            <a:pPr eaLnBrk="0" fontAlgn="base" hangingPunct="0">
              <a:lnSpc>
                <a:spcPct val="100000"/>
              </a:lnSpc>
              <a:spcBef>
                <a:spcPct val="0"/>
              </a:spcBef>
              <a:spcAft>
                <a:spcPct val="0"/>
              </a:spcAf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Command: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command show logging to display the current logging information and verify that logs are being collected correctly.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4502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2A1B0-35B8-D11E-284A-D3D9C032FB1E}"/>
              </a:ext>
            </a:extLst>
          </p:cNvPr>
          <p:cNvSpPr>
            <a:spLocks noGrp="1"/>
          </p:cNvSpPr>
          <p:nvPr>
            <p:ph type="title"/>
          </p:nvPr>
        </p:nvSpPr>
        <p:spPr>
          <a:xfrm>
            <a:off x="550862" y="601111"/>
            <a:ext cx="10769808" cy="1085990"/>
          </a:xfrm>
        </p:spPr>
        <p:txBody>
          <a:bodyPr/>
          <a:lstStyle/>
          <a:p>
            <a:r>
              <a:rPr lang="en-IN" dirty="0"/>
              <a:t>User Interface for Configuration Management</a:t>
            </a:r>
          </a:p>
        </p:txBody>
      </p:sp>
      <p:sp>
        <p:nvSpPr>
          <p:cNvPr id="4" name="TextBox 3">
            <a:extLst>
              <a:ext uri="{FF2B5EF4-FFF2-40B4-BE49-F238E27FC236}">
                <a16:creationId xmlns:a16="http://schemas.microsoft.com/office/drawing/2014/main" id="{9FE4A6B1-1A36-49E2-00BC-92D26D7F013D}"/>
              </a:ext>
            </a:extLst>
          </p:cNvPr>
          <p:cNvSpPr txBox="1"/>
          <p:nvPr/>
        </p:nvSpPr>
        <p:spPr>
          <a:xfrm>
            <a:off x="550862" y="1595437"/>
            <a:ext cx="10125075" cy="477053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Developed a user-friendly interface for managing device configurations.</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user interface (UI) for configuration management includes the following components:</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Device Page serves to list and view device details, presented in a table format with columns for Device, Device Name, and Device IP.</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Dashboard Page provides action options through buttons labeled “Push”, “Backup”, and “Log File”, each redirecting users to the corresponding form pages.</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Form Pages are designed to collect action-specific data, featuring distinct forms for “Push”, “Backup”, and “Log File” with submission functionality.</a:t>
            </a:r>
          </a:p>
          <a:p>
            <a:pPr marL="342900" indent="-342900">
              <a:buAutoNum type="arabicPeriod"/>
            </a:pPr>
            <a:endParaRPr lang="en-US" dirty="0"/>
          </a:p>
        </p:txBody>
      </p:sp>
    </p:spTree>
    <p:extLst>
      <p:ext uri="{BB962C8B-B14F-4D97-AF65-F5344CB8AC3E}">
        <p14:creationId xmlns:p14="http://schemas.microsoft.com/office/powerpoint/2010/main" val="2334692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663E44-B68F-E45D-7348-423853184FD9}"/>
              </a:ext>
            </a:extLst>
          </p:cNvPr>
          <p:cNvSpPr>
            <a:spLocks noGrp="1"/>
          </p:cNvSpPr>
          <p:nvPr>
            <p:ph idx="1"/>
          </p:nvPr>
        </p:nvSpPr>
        <p:spPr>
          <a:xfrm>
            <a:off x="550862" y="1119673"/>
            <a:ext cx="11048103" cy="5430417"/>
          </a:xfrm>
        </p:spPr>
        <p:txBody>
          <a:bodyPr>
            <a:normAutofit/>
          </a:bodyPr>
          <a:lstStyle/>
          <a:p>
            <a:r>
              <a:rPr lang="en-US" sz="2200" dirty="0"/>
              <a:t>In terms of CSS &amp; Styling, the Device Page ensures a clear table design, the Dashboard Page focuses on making buttons visible, and the Form Pages maintain consistent input field styling for user-friendliness.</a:t>
            </a:r>
          </a:p>
          <a:p>
            <a:endParaRPr lang="en-US" sz="2200" dirty="0"/>
          </a:p>
          <a:p>
            <a:r>
              <a:rPr lang="en-US" sz="2200" dirty="0"/>
              <a:t>HTML (HyperText Markup Language) is the standard language for creating web pages. It structures and formats content on the web using elements and tags. HTML organizes text, images, links, and multimedia into a readable format for browsers. It forms the backbone of most web content, providing a framework for design and interactivity.</a:t>
            </a:r>
            <a:endParaRPr lang="en-IN" sz="2200" dirty="0"/>
          </a:p>
          <a:p>
            <a:pPr marL="0" indent="0">
              <a:buNone/>
            </a:pPr>
            <a:endParaRPr lang="en-IN" sz="2000" dirty="0"/>
          </a:p>
        </p:txBody>
      </p:sp>
    </p:spTree>
    <p:extLst>
      <p:ext uri="{BB962C8B-B14F-4D97-AF65-F5344CB8AC3E}">
        <p14:creationId xmlns:p14="http://schemas.microsoft.com/office/powerpoint/2010/main" val="1435028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D425A-14EB-6D82-C794-AB8D7C4C587F}"/>
              </a:ext>
            </a:extLst>
          </p:cNvPr>
          <p:cNvSpPr>
            <a:spLocks noGrp="1"/>
          </p:cNvSpPr>
          <p:nvPr>
            <p:ph type="title"/>
          </p:nvPr>
        </p:nvSpPr>
        <p:spPr>
          <a:xfrm>
            <a:off x="550862" y="498474"/>
            <a:ext cx="7960421" cy="621199"/>
          </a:xfrm>
        </p:spPr>
        <p:txBody>
          <a:bodyPr>
            <a:noAutofit/>
          </a:bodyPr>
          <a:lstStyle/>
          <a:p>
            <a:r>
              <a:rPr lang="en-IN" sz="3600" dirty="0">
                <a:latin typeface="Times New Roman" panose="02020603050405020304" pitchFamily="18" charset="0"/>
                <a:cs typeface="Times New Roman" panose="02020603050405020304" pitchFamily="18" charset="0"/>
              </a:rPr>
              <a:t>Thymeleaf: </a:t>
            </a:r>
          </a:p>
        </p:txBody>
      </p:sp>
      <p:sp>
        <p:nvSpPr>
          <p:cNvPr id="3" name="Content Placeholder 2">
            <a:extLst>
              <a:ext uri="{FF2B5EF4-FFF2-40B4-BE49-F238E27FC236}">
                <a16:creationId xmlns:a16="http://schemas.microsoft.com/office/drawing/2014/main" id="{27663E44-B68F-E45D-7348-423853184FD9}"/>
              </a:ext>
            </a:extLst>
          </p:cNvPr>
          <p:cNvSpPr>
            <a:spLocks noGrp="1"/>
          </p:cNvSpPr>
          <p:nvPr>
            <p:ph idx="1"/>
          </p:nvPr>
        </p:nvSpPr>
        <p:spPr>
          <a:xfrm>
            <a:off x="550862" y="1119673"/>
            <a:ext cx="11048103" cy="5430417"/>
          </a:xfrm>
        </p:spPr>
        <p:txBody>
          <a:bodyPr>
            <a:normAutofit lnSpcReduction="10000"/>
          </a:bodyPr>
          <a:lstStyle/>
          <a:p>
            <a:pPr>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Thymeleaf is a Java library, and template engine used to parse and render the data produced by the application to template files.</a:t>
            </a:r>
          </a:p>
          <a:p>
            <a:pPr>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It allows caching of the parsed data/file to increase efficiency while in production</a:t>
            </a:r>
          </a:p>
          <a:p>
            <a:pPr>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How Thymeleaf work with Spring-Boot?</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Thymeleaf follows a De-Coupled Architecture. It is unaware of any web framework.</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In the same way, it is unaware of Spring’s abstraction of the model and thus cannot handle the data that the controller places in the Model.</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When Spring Boot’s autoconfiguration detects Thymeleaf in the classpath, it creates beans supporting Thymeleaf view for Spring MVC.</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It can work with request attributes of Servlet.</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Therefore, Spring copies the model data into request attributes that the Thymeleaf template can work with.</a:t>
            </a:r>
          </a:p>
          <a:p>
            <a:pPr marL="457200" indent="-457200">
              <a:buFont typeface="+mj-lt"/>
              <a:buAutoNum type="arabicPeriod"/>
            </a:pPr>
            <a:endParaRPr lang="en-IN" sz="2000" dirty="0"/>
          </a:p>
          <a:p>
            <a:pPr marL="0" indent="0">
              <a:buNone/>
            </a:pPr>
            <a:endParaRPr lang="en-IN" sz="2000" dirty="0"/>
          </a:p>
        </p:txBody>
      </p:sp>
    </p:spTree>
    <p:extLst>
      <p:ext uri="{BB962C8B-B14F-4D97-AF65-F5344CB8AC3E}">
        <p14:creationId xmlns:p14="http://schemas.microsoft.com/office/powerpoint/2010/main" val="1247787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16A6368-720C-D847-7C3F-635B9284DE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1481" y="1458297"/>
            <a:ext cx="9525000" cy="4762500"/>
          </a:xfrm>
        </p:spPr>
      </p:pic>
      <p:sp>
        <p:nvSpPr>
          <p:cNvPr id="8" name="TextBox 7">
            <a:extLst>
              <a:ext uri="{FF2B5EF4-FFF2-40B4-BE49-F238E27FC236}">
                <a16:creationId xmlns:a16="http://schemas.microsoft.com/office/drawing/2014/main" id="{82F00835-4F04-9612-B889-762888CA2B07}"/>
              </a:ext>
            </a:extLst>
          </p:cNvPr>
          <p:cNvSpPr txBox="1"/>
          <p:nvPr/>
        </p:nvSpPr>
        <p:spPr>
          <a:xfrm>
            <a:off x="845539" y="429208"/>
            <a:ext cx="6413678" cy="80021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Simple Life-Cycle of Thymeleaf Template: </a:t>
            </a:r>
          </a:p>
          <a:p>
            <a:endParaRPr lang="en-US" dirty="0"/>
          </a:p>
        </p:txBody>
      </p:sp>
    </p:spTree>
    <p:extLst>
      <p:ext uri="{BB962C8B-B14F-4D97-AF65-F5344CB8AC3E}">
        <p14:creationId xmlns:p14="http://schemas.microsoft.com/office/powerpoint/2010/main" val="241359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663E44-B68F-E45D-7348-423853184FD9}"/>
              </a:ext>
            </a:extLst>
          </p:cNvPr>
          <p:cNvSpPr>
            <a:spLocks noGrp="1"/>
          </p:cNvSpPr>
          <p:nvPr>
            <p:ph idx="1"/>
          </p:nvPr>
        </p:nvSpPr>
        <p:spPr>
          <a:xfrm>
            <a:off x="550862" y="1632857"/>
            <a:ext cx="11048103" cy="4996543"/>
          </a:xfrm>
        </p:spPr>
        <p:txBody>
          <a:bodyPr>
            <a:normAutofit/>
          </a:bodyPr>
          <a:lstStyle/>
          <a:p>
            <a:pPr marL="0" indent="0">
              <a:buNone/>
            </a:pPr>
            <a:r>
              <a:rPr lang="en-IN" sz="2000" dirty="0"/>
              <a:t> </a:t>
            </a:r>
          </a:p>
        </p:txBody>
      </p:sp>
      <p:pic>
        <p:nvPicPr>
          <p:cNvPr id="7" name="Picture 6">
            <a:extLst>
              <a:ext uri="{FF2B5EF4-FFF2-40B4-BE49-F238E27FC236}">
                <a16:creationId xmlns:a16="http://schemas.microsoft.com/office/drawing/2014/main" id="{902AFF1B-5CBD-A429-EB88-7EBCE66B1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0" y="1047750"/>
            <a:ext cx="9525000" cy="4762500"/>
          </a:xfrm>
          <a:prstGeom prst="rect">
            <a:avLst/>
          </a:prstGeom>
        </p:spPr>
      </p:pic>
    </p:spTree>
    <p:extLst>
      <p:ext uri="{BB962C8B-B14F-4D97-AF65-F5344CB8AC3E}">
        <p14:creationId xmlns:p14="http://schemas.microsoft.com/office/powerpoint/2010/main" val="3586796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551E2-3303-404F-AEF4-F0E39EED6E69}"/>
              </a:ext>
            </a:extLst>
          </p:cNvPr>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Project Flow Chart:</a:t>
            </a:r>
            <a:br>
              <a:rPr lang="en-IN" dirty="0"/>
            </a:br>
            <a:endParaRPr lang="en-IN" dirty="0"/>
          </a:p>
        </p:txBody>
      </p:sp>
      <p:pic>
        <p:nvPicPr>
          <p:cNvPr id="4" name="Picture 3">
            <a:extLst>
              <a:ext uri="{FF2B5EF4-FFF2-40B4-BE49-F238E27FC236}">
                <a16:creationId xmlns:a16="http://schemas.microsoft.com/office/drawing/2014/main" id="{F56302B3-C702-63C6-7A7F-7104C0130D1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48678" y="1390260"/>
            <a:ext cx="6512767" cy="4969266"/>
          </a:xfrm>
          <a:prstGeom prst="rect">
            <a:avLst/>
          </a:prstGeom>
          <a:noFill/>
          <a:ln>
            <a:noFill/>
          </a:ln>
        </p:spPr>
      </p:pic>
    </p:spTree>
    <p:extLst>
      <p:ext uri="{BB962C8B-B14F-4D97-AF65-F5344CB8AC3E}">
        <p14:creationId xmlns:p14="http://schemas.microsoft.com/office/powerpoint/2010/main" val="1507280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D425A-14EB-6D82-C794-AB8D7C4C587F}"/>
              </a:ext>
            </a:extLst>
          </p:cNvPr>
          <p:cNvSpPr>
            <a:spLocks noGrp="1"/>
          </p:cNvSpPr>
          <p:nvPr>
            <p:ph type="title"/>
          </p:nvPr>
        </p:nvSpPr>
        <p:spPr>
          <a:xfrm>
            <a:off x="550862" y="498474"/>
            <a:ext cx="7960421" cy="621199"/>
          </a:xfrm>
        </p:spPr>
        <p:txBody>
          <a:bodyPr>
            <a:noAutofit/>
          </a:bodyPr>
          <a:lstStyle/>
          <a:p>
            <a:r>
              <a:rPr lang="en-IN" sz="3600" dirty="0">
                <a:latin typeface="Times New Roman" panose="02020603050405020304" pitchFamily="18" charset="0"/>
                <a:cs typeface="Times New Roman" panose="02020603050405020304" pitchFamily="18" charset="0"/>
              </a:rPr>
              <a:t>System Architecture Overview:</a:t>
            </a:r>
          </a:p>
        </p:txBody>
      </p:sp>
      <p:sp>
        <p:nvSpPr>
          <p:cNvPr id="3" name="Content Placeholder 2">
            <a:extLst>
              <a:ext uri="{FF2B5EF4-FFF2-40B4-BE49-F238E27FC236}">
                <a16:creationId xmlns:a16="http://schemas.microsoft.com/office/drawing/2014/main" id="{27663E44-B68F-E45D-7348-423853184FD9}"/>
              </a:ext>
            </a:extLst>
          </p:cNvPr>
          <p:cNvSpPr>
            <a:spLocks noGrp="1"/>
          </p:cNvSpPr>
          <p:nvPr>
            <p:ph idx="1"/>
          </p:nvPr>
        </p:nvSpPr>
        <p:spPr>
          <a:xfrm>
            <a:off x="550862" y="1119673"/>
            <a:ext cx="11048103" cy="5430417"/>
          </a:xfrm>
        </p:spPr>
        <p:txBody>
          <a:bodyPr>
            <a:normAutofit/>
          </a:bodyPr>
          <a:lstStyle/>
          <a:p>
            <a:pPr marL="0" marR="0">
              <a:lnSpc>
                <a:spcPct val="107000"/>
              </a:lnSpc>
              <a:spcBef>
                <a:spcPts val="0"/>
              </a:spcBef>
              <a:spcAft>
                <a:spcPts val="800"/>
              </a:spcAft>
            </a:pPr>
            <a:r>
              <a:rPr lang="en-IN" sz="2000" b="1" kern="100" dirty="0">
                <a:effectLst/>
                <a:latin typeface="Calibri" panose="020F0502020204030204" pitchFamily="34" charset="0"/>
                <a:ea typeface="Calibri" panose="020F0502020204030204" pitchFamily="34" charset="0"/>
                <a:cs typeface="Mangal" panose="02040503050203030202" pitchFamily="18" charset="0"/>
              </a:rPr>
              <a:t>1. Client/UI Layer</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000" b="1" kern="100" dirty="0">
                <a:effectLst/>
                <a:latin typeface="Calibri" panose="020F0502020204030204" pitchFamily="34" charset="0"/>
                <a:ea typeface="Calibri" panose="020F0502020204030204" pitchFamily="34" charset="0"/>
                <a:cs typeface="Mangal" panose="02040503050203030202" pitchFamily="18" charset="0"/>
              </a:rPr>
              <a:t>Browser Interface</a:t>
            </a:r>
            <a:r>
              <a:rPr lang="en-IN" sz="2000" kern="100" dirty="0">
                <a:effectLst/>
                <a:latin typeface="Calibri" panose="020F0502020204030204" pitchFamily="34" charset="0"/>
                <a:ea typeface="Calibri" panose="020F0502020204030204" pitchFamily="34" charset="0"/>
                <a:cs typeface="Mangal" panose="02040503050203030202" pitchFamily="18" charset="0"/>
              </a:rPr>
              <a:t>: Users interact with the system through a web browser.</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000" b="1" kern="100" dirty="0">
                <a:effectLst/>
                <a:latin typeface="Calibri" panose="020F0502020204030204" pitchFamily="34" charset="0"/>
                <a:ea typeface="Calibri" panose="020F0502020204030204" pitchFamily="34" charset="0"/>
                <a:cs typeface="Mangal" panose="02040503050203030202" pitchFamily="18" charset="0"/>
              </a:rPr>
              <a:t>UI Components</a:t>
            </a:r>
            <a:r>
              <a:rPr lang="en-IN" sz="2000" kern="100" dirty="0">
                <a:effectLst/>
                <a:latin typeface="Calibri" panose="020F0502020204030204" pitchFamily="34" charset="0"/>
                <a:ea typeface="Calibri" panose="020F0502020204030204" pitchFamily="34" charset="0"/>
                <a:cs typeface="Mangal" panose="02040503050203030202" pitchFamily="18" charset="0"/>
              </a:rPr>
              <a:t>:</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Sign-In Page</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Handled by Spring Security, displayed when users access localhost:8080/devices.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Devices Page</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Lists all network devices (routers, switches, etc.) fetched from the database. Clicking on a device name redirects to a device-specific dashboard.</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Device Dashboard</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Displays three buttons: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Font typeface="+mj-lt"/>
              <a:buAutoNum type="arabicPeriod"/>
              <a:tabLst>
                <a:tab pos="1371600" algn="l"/>
              </a:tabLst>
            </a:pPr>
            <a:r>
              <a:rPr lang="en-IN" sz="2000" b="1" kern="100" dirty="0">
                <a:effectLst/>
                <a:latin typeface="Calibri" panose="020F0502020204030204" pitchFamily="34" charset="0"/>
                <a:ea typeface="Calibri" panose="020F0502020204030204" pitchFamily="34" charset="0"/>
                <a:cs typeface="Mangal" panose="02040503050203030202" pitchFamily="18" charset="0"/>
              </a:rPr>
              <a:t>Push Configuration</a:t>
            </a:r>
            <a:r>
              <a:rPr lang="en-IN" sz="2000" kern="100" dirty="0">
                <a:effectLst/>
                <a:latin typeface="Calibri" panose="020F0502020204030204" pitchFamily="34" charset="0"/>
                <a:ea typeface="Calibri" panose="020F0502020204030204" pitchFamily="34" charset="0"/>
                <a:cs typeface="Mangal" panose="02040503050203030202" pitchFamily="18" charset="0"/>
              </a:rPr>
              <a:t>: Redirects to a form where users submit configuration commands.</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1143000" marR="0" lvl="2" indent="-228600">
              <a:lnSpc>
                <a:spcPct val="107000"/>
              </a:lnSpc>
              <a:spcBef>
                <a:spcPts val="0"/>
              </a:spcBef>
              <a:spcAft>
                <a:spcPts val="800"/>
              </a:spcAft>
              <a:buFont typeface="+mj-lt"/>
              <a:buAutoNum type="arabicPeriod"/>
              <a:tabLst>
                <a:tab pos="1371600" algn="l"/>
              </a:tabLst>
            </a:pPr>
            <a:r>
              <a:rPr lang="en-IN" sz="2000" b="1" kern="100" dirty="0">
                <a:effectLst/>
                <a:latin typeface="Calibri" panose="020F0502020204030204" pitchFamily="34" charset="0"/>
                <a:ea typeface="Calibri" panose="020F0502020204030204" pitchFamily="34" charset="0"/>
                <a:cs typeface="Mangal" panose="02040503050203030202" pitchFamily="18" charset="0"/>
              </a:rPr>
              <a:t>Backup Configuration</a:t>
            </a:r>
            <a:r>
              <a:rPr lang="en-IN" sz="2000" kern="100" dirty="0">
                <a:effectLst/>
                <a:latin typeface="Calibri" panose="020F0502020204030204" pitchFamily="34" charset="0"/>
                <a:ea typeface="Calibri" panose="020F0502020204030204" pitchFamily="34" charset="0"/>
                <a:cs typeface="Mangal" panose="02040503050203030202" pitchFamily="18" charset="0"/>
              </a:rPr>
              <a:t>: Redirects to a form where users submit a filename for the backup.</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1143000" marR="0" lvl="2" indent="-228600">
              <a:lnSpc>
                <a:spcPct val="107000"/>
              </a:lnSpc>
              <a:spcBef>
                <a:spcPts val="0"/>
              </a:spcBef>
              <a:spcAft>
                <a:spcPts val="800"/>
              </a:spcAft>
              <a:buFont typeface="+mj-lt"/>
              <a:buAutoNum type="arabicPeriod"/>
              <a:tabLst>
                <a:tab pos="1371600" algn="l"/>
              </a:tabLst>
            </a:pPr>
            <a:r>
              <a:rPr lang="en-IN" sz="2000" b="1" kern="100" dirty="0">
                <a:effectLst/>
                <a:latin typeface="Calibri" panose="020F0502020204030204" pitchFamily="34" charset="0"/>
                <a:ea typeface="Calibri" panose="020F0502020204030204" pitchFamily="34" charset="0"/>
                <a:cs typeface="Mangal" panose="02040503050203030202" pitchFamily="18" charset="0"/>
              </a:rPr>
              <a:t>Save Logs</a:t>
            </a:r>
            <a:r>
              <a:rPr lang="en-IN" sz="2000" kern="100" dirty="0">
                <a:effectLst/>
                <a:latin typeface="Calibri" panose="020F0502020204030204" pitchFamily="34" charset="0"/>
                <a:ea typeface="Calibri" panose="020F0502020204030204" pitchFamily="34" charset="0"/>
                <a:cs typeface="Mangal" panose="02040503050203030202" pitchFamily="18" charset="0"/>
              </a:rPr>
              <a:t>: Saves the logs and redirects to a confirmation page.</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sz="2000" dirty="0"/>
          </a:p>
        </p:txBody>
      </p:sp>
    </p:spTree>
    <p:extLst>
      <p:ext uri="{BB962C8B-B14F-4D97-AF65-F5344CB8AC3E}">
        <p14:creationId xmlns:p14="http://schemas.microsoft.com/office/powerpoint/2010/main" val="2686555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a:xfrm>
            <a:off x="550863" y="483924"/>
            <a:ext cx="11090275" cy="857859"/>
          </a:xfrm>
        </p:spPr>
        <p:txBody>
          <a:bodyPr>
            <a:normAutofit fontScale="90000"/>
          </a:bodyPr>
          <a:lstStyle/>
          <a:p>
            <a:r>
              <a:rPr lang="en-US" sz="4400" dirty="0">
                <a:latin typeface="Times New Roman" panose="02020603050405020304" pitchFamily="18" charset="0"/>
                <a:cs typeface="Times New Roman" panose="02020603050405020304" pitchFamily="18" charset="0"/>
              </a:rPr>
              <a:t>Agenda</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BCA07C-1908-B1EB-82FA-EC63DAAF4CF4}"/>
              </a:ext>
            </a:extLst>
          </p:cNvPr>
          <p:cNvSpPr>
            <a:spLocks noGrp="1"/>
          </p:cNvSpPr>
          <p:nvPr>
            <p:ph sz="quarter" idx="13"/>
          </p:nvPr>
        </p:nvSpPr>
        <p:spPr>
          <a:xfrm>
            <a:off x="550863" y="1247775"/>
            <a:ext cx="11090274" cy="5232538"/>
          </a:xfrm>
        </p:spPr>
        <p:txBody>
          <a:bodyPr>
            <a:normAutofit/>
          </a:bodyPr>
          <a:lstStyle/>
          <a:p>
            <a:r>
              <a:rPr lang="en-US" b="1" dirty="0">
                <a:latin typeface="Times New Roman" panose="02020603050405020304" pitchFamily="18" charset="0"/>
                <a:cs typeface="Times New Roman" panose="02020603050405020304" pitchFamily="18" charset="0"/>
              </a:rPr>
              <a:t>Configuration Management Microservice:</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GNS3 network setup</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Configuration Push</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Configuration Backup</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Configuration Logs</a:t>
            </a:r>
          </a:p>
          <a:p>
            <a:pPr marL="342900" indent="-342900">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interface for configuration management.</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Testing and Documentation</a:t>
            </a:r>
          </a:p>
        </p:txBody>
      </p:sp>
    </p:spTree>
    <p:extLst>
      <p:ext uri="{BB962C8B-B14F-4D97-AF65-F5344CB8AC3E}">
        <p14:creationId xmlns:p14="http://schemas.microsoft.com/office/powerpoint/2010/main" val="2665045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663E44-B68F-E45D-7348-423853184FD9}"/>
              </a:ext>
            </a:extLst>
          </p:cNvPr>
          <p:cNvSpPr>
            <a:spLocks noGrp="1"/>
          </p:cNvSpPr>
          <p:nvPr>
            <p:ph idx="1"/>
          </p:nvPr>
        </p:nvSpPr>
        <p:spPr>
          <a:xfrm>
            <a:off x="550862" y="1119673"/>
            <a:ext cx="11048103" cy="5430417"/>
          </a:xfrm>
        </p:spPr>
        <p:txBody>
          <a:bodyPr>
            <a:normAutofit/>
          </a:bodyPr>
          <a:lstStyle/>
          <a:p>
            <a:pPr marL="0" marR="0">
              <a:lnSpc>
                <a:spcPct val="107000"/>
              </a:lnSpc>
              <a:spcBef>
                <a:spcPts val="0"/>
              </a:spcBef>
              <a:spcAft>
                <a:spcPts val="800"/>
              </a:spcAft>
            </a:pPr>
            <a:r>
              <a:rPr lang="en-IN" sz="2200" b="1" kern="100" dirty="0">
                <a:effectLst/>
                <a:latin typeface="Calibri" panose="020F0502020204030204" pitchFamily="34" charset="0"/>
                <a:ea typeface="Calibri" panose="020F0502020204030204" pitchFamily="34" charset="0"/>
                <a:cs typeface="Mangal" panose="02040503050203030202" pitchFamily="18" charset="0"/>
              </a:rPr>
              <a:t>2. Controller Layer (Spring MVC)</a:t>
            </a:r>
            <a:endParaRPr lang="en-US" sz="22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200" b="1" kern="100" dirty="0">
                <a:effectLst/>
                <a:latin typeface="Calibri" panose="020F0502020204030204" pitchFamily="34" charset="0"/>
                <a:ea typeface="Calibri" panose="020F0502020204030204" pitchFamily="34" charset="0"/>
                <a:cs typeface="Mangal" panose="02040503050203030202" pitchFamily="18" charset="0"/>
              </a:rPr>
              <a:t>DevicesController</a:t>
            </a:r>
            <a:r>
              <a:rPr lang="en-IN" sz="2200" kern="100" dirty="0">
                <a:effectLst/>
                <a:latin typeface="Calibri" panose="020F0502020204030204" pitchFamily="34" charset="0"/>
                <a:ea typeface="Calibri" panose="020F0502020204030204" pitchFamily="34" charset="0"/>
                <a:cs typeface="Mangal" panose="02040503050203030202" pitchFamily="18" charset="0"/>
              </a:rPr>
              <a:t>:</a:t>
            </a:r>
            <a:endParaRPr lang="en-US" sz="2200" kern="100" dirty="0">
              <a:effectLst/>
              <a:latin typeface="Calibri" panose="020F0502020204030204" pitchFamily="34" charset="0"/>
              <a:ea typeface="Calibri" panose="020F0502020204030204" pitchFamily="34" charset="0"/>
              <a:cs typeface="Mangal" panose="02040503050203030202"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2200" b="1" kern="100" dirty="0">
                <a:effectLst/>
                <a:latin typeface="Calibri" panose="020F0502020204030204" pitchFamily="34" charset="0"/>
                <a:ea typeface="Calibri" panose="020F0502020204030204" pitchFamily="34" charset="0"/>
                <a:cs typeface="Times New Roman" panose="02020603050405020304" pitchFamily="18" charset="0"/>
              </a:rPr>
              <a:t>/devices</a:t>
            </a: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 Handles requests to display the list of devices. Interacts with the service layer to fetch device data from the database.</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2200" b="1" kern="100" dirty="0">
                <a:effectLst/>
                <a:latin typeface="Calibri" panose="020F0502020204030204" pitchFamily="34" charset="0"/>
                <a:ea typeface="Calibri" panose="020F0502020204030204" pitchFamily="34" charset="0"/>
                <a:cs typeface="Times New Roman" panose="02020603050405020304" pitchFamily="18" charset="0"/>
              </a:rPr>
              <a:t>/push</a:t>
            </a: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 Handles push configuration requests. Calls the ConfigPushService to execute commands via SSH.</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2200" b="1" kern="100" dirty="0">
                <a:effectLst/>
                <a:latin typeface="Calibri" panose="020F0502020204030204" pitchFamily="34" charset="0"/>
                <a:ea typeface="Calibri" panose="020F0502020204030204" pitchFamily="34" charset="0"/>
                <a:cs typeface="Times New Roman" panose="02020603050405020304" pitchFamily="18" charset="0"/>
              </a:rPr>
              <a:t>/backup</a:t>
            </a: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 Handles backup configuration requests. Calls the ConfigBackupService to create and save the backup file.</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22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2200" b="1" kern="100" dirty="0" err="1">
                <a:effectLst/>
                <a:latin typeface="Calibri" panose="020F0502020204030204" pitchFamily="34" charset="0"/>
                <a:ea typeface="Calibri" panose="020F0502020204030204" pitchFamily="34" charset="0"/>
                <a:cs typeface="Times New Roman" panose="02020603050405020304" pitchFamily="18" charset="0"/>
              </a:rPr>
              <a:t>saveLogs</a:t>
            </a: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 Handles log saving requests. Calls the LogService to save logs to a file.</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dirty="0"/>
          </a:p>
        </p:txBody>
      </p:sp>
    </p:spTree>
    <p:extLst>
      <p:ext uri="{BB962C8B-B14F-4D97-AF65-F5344CB8AC3E}">
        <p14:creationId xmlns:p14="http://schemas.microsoft.com/office/powerpoint/2010/main" val="3851833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663E44-B68F-E45D-7348-423853184FD9}"/>
              </a:ext>
            </a:extLst>
          </p:cNvPr>
          <p:cNvSpPr>
            <a:spLocks noGrp="1"/>
          </p:cNvSpPr>
          <p:nvPr>
            <p:ph idx="1"/>
          </p:nvPr>
        </p:nvSpPr>
        <p:spPr>
          <a:xfrm>
            <a:off x="550862" y="1119673"/>
            <a:ext cx="11048103" cy="5430417"/>
          </a:xfrm>
        </p:spPr>
        <p:txBody>
          <a:bodyPr>
            <a:normAutofit/>
          </a:bodyPr>
          <a:lstStyle/>
          <a:p>
            <a:pPr marL="0" marR="0">
              <a:lnSpc>
                <a:spcPct val="107000"/>
              </a:lnSpc>
              <a:spcBef>
                <a:spcPts val="0"/>
              </a:spcBef>
              <a:spcAft>
                <a:spcPts val="800"/>
              </a:spcAft>
            </a:pPr>
            <a:r>
              <a:rPr lang="en-IN" sz="2200" b="1" kern="100" dirty="0">
                <a:effectLst/>
                <a:latin typeface="Calibri" panose="020F0502020204030204" pitchFamily="34" charset="0"/>
                <a:ea typeface="Calibri" panose="020F0502020204030204" pitchFamily="34" charset="0"/>
                <a:cs typeface="Mangal" panose="02040503050203030202" pitchFamily="18" charset="0"/>
              </a:rPr>
              <a:t>3. Service Layer</a:t>
            </a:r>
            <a:endParaRPr lang="en-US" sz="22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200" b="1" kern="100" dirty="0">
                <a:effectLst/>
                <a:latin typeface="Calibri" panose="020F0502020204030204" pitchFamily="34" charset="0"/>
                <a:ea typeface="Calibri" panose="020F0502020204030204" pitchFamily="34" charset="0"/>
                <a:cs typeface="Mangal" panose="02040503050203030202" pitchFamily="18" charset="0"/>
              </a:rPr>
              <a:t>DeviceService</a:t>
            </a:r>
            <a:r>
              <a:rPr lang="en-IN" sz="2200" kern="100" dirty="0">
                <a:effectLst/>
                <a:latin typeface="Calibri" panose="020F0502020204030204" pitchFamily="34" charset="0"/>
                <a:ea typeface="Calibri" panose="020F0502020204030204" pitchFamily="34" charset="0"/>
                <a:cs typeface="Mangal" panose="02040503050203030202" pitchFamily="18" charset="0"/>
              </a:rPr>
              <a:t>: Interacts with the repository layer to fetch the list of devices from the database.</a:t>
            </a:r>
            <a:endParaRPr lang="en-US" sz="22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200" b="1" kern="100" dirty="0">
                <a:effectLst/>
                <a:latin typeface="Calibri" panose="020F0502020204030204" pitchFamily="34" charset="0"/>
                <a:ea typeface="Calibri" panose="020F0502020204030204" pitchFamily="34" charset="0"/>
                <a:cs typeface="Mangal" panose="02040503050203030202" pitchFamily="18" charset="0"/>
              </a:rPr>
              <a:t>ConfigPushService</a:t>
            </a:r>
            <a:r>
              <a:rPr lang="en-IN" sz="2200" kern="100" dirty="0">
                <a:effectLst/>
                <a:latin typeface="Calibri" panose="020F0502020204030204" pitchFamily="34" charset="0"/>
                <a:ea typeface="Calibri" panose="020F0502020204030204" pitchFamily="34" charset="0"/>
                <a:cs typeface="Mangal" panose="02040503050203030202" pitchFamily="18" charset="0"/>
              </a:rPr>
              <a:t>: Implements the logic for pushing configurations to devices. Establishes an SSH connection to the device using JSch, then executes the provided commands.</a:t>
            </a:r>
            <a:endParaRPr lang="en-US" sz="22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200" b="1" kern="100" dirty="0">
                <a:effectLst/>
                <a:latin typeface="Calibri" panose="020F0502020204030204" pitchFamily="34" charset="0"/>
                <a:ea typeface="Calibri" panose="020F0502020204030204" pitchFamily="34" charset="0"/>
                <a:cs typeface="Mangal" panose="02040503050203030202" pitchFamily="18" charset="0"/>
              </a:rPr>
              <a:t>ConfigBackupService</a:t>
            </a:r>
            <a:r>
              <a:rPr lang="en-IN" sz="2200" kern="100" dirty="0">
                <a:effectLst/>
                <a:latin typeface="Calibri" panose="020F0502020204030204" pitchFamily="34" charset="0"/>
                <a:ea typeface="Calibri" panose="020F0502020204030204" pitchFamily="34" charset="0"/>
                <a:cs typeface="Mangal" panose="02040503050203030202" pitchFamily="18" charset="0"/>
              </a:rPr>
              <a:t>: Implements the logic for backing up device configurations. Executes show running-config over SSH and saves the output to a file.</a:t>
            </a:r>
            <a:endParaRPr lang="en-US" sz="22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200" b="1" kern="100" dirty="0">
                <a:effectLst/>
                <a:latin typeface="Calibri" panose="020F0502020204030204" pitchFamily="34" charset="0"/>
                <a:ea typeface="Calibri" panose="020F0502020204030204" pitchFamily="34" charset="0"/>
                <a:cs typeface="Mangal" panose="02040503050203030202" pitchFamily="18" charset="0"/>
              </a:rPr>
              <a:t>LogService</a:t>
            </a:r>
            <a:r>
              <a:rPr lang="en-IN" sz="2200" kern="100" dirty="0">
                <a:effectLst/>
                <a:latin typeface="Calibri" panose="020F0502020204030204" pitchFamily="34" charset="0"/>
                <a:ea typeface="Calibri" panose="020F0502020204030204" pitchFamily="34" charset="0"/>
                <a:cs typeface="Mangal" panose="02040503050203030202" pitchFamily="18" charset="0"/>
              </a:rPr>
              <a:t>: Implements the logic for saving logs from devices to a local file.</a:t>
            </a:r>
            <a:endParaRPr lang="en-US" sz="2200" kern="1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sz="2000" dirty="0"/>
          </a:p>
        </p:txBody>
      </p:sp>
    </p:spTree>
    <p:extLst>
      <p:ext uri="{BB962C8B-B14F-4D97-AF65-F5344CB8AC3E}">
        <p14:creationId xmlns:p14="http://schemas.microsoft.com/office/powerpoint/2010/main" val="12074846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663E44-B68F-E45D-7348-423853184FD9}"/>
              </a:ext>
            </a:extLst>
          </p:cNvPr>
          <p:cNvSpPr>
            <a:spLocks noGrp="1"/>
          </p:cNvSpPr>
          <p:nvPr>
            <p:ph idx="1"/>
          </p:nvPr>
        </p:nvSpPr>
        <p:spPr>
          <a:xfrm>
            <a:off x="550862" y="1119673"/>
            <a:ext cx="11048103" cy="5430417"/>
          </a:xfrm>
        </p:spPr>
        <p:txBody>
          <a:bodyPr>
            <a:normAutofit/>
          </a:bodyPr>
          <a:lstStyle/>
          <a:p>
            <a:pPr marL="0" marR="0" indent="0">
              <a:lnSpc>
                <a:spcPct val="107000"/>
              </a:lnSpc>
              <a:spcBef>
                <a:spcPts val="0"/>
              </a:spcBef>
              <a:spcAft>
                <a:spcPts val="800"/>
              </a:spcAft>
              <a:buNone/>
            </a:pPr>
            <a:r>
              <a:rPr lang="en-IN" sz="2000" b="1" kern="100" dirty="0">
                <a:effectLst/>
                <a:latin typeface="Calibri" panose="020F0502020204030204" pitchFamily="34" charset="0"/>
                <a:ea typeface="Calibri" panose="020F0502020204030204" pitchFamily="34" charset="0"/>
                <a:cs typeface="Mangal" panose="02040503050203030202" pitchFamily="18" charset="0"/>
              </a:rPr>
              <a:t>4. Repository Layer (Spring Data JPA)</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000" b="1" kern="100" dirty="0">
                <a:effectLst/>
                <a:latin typeface="Calibri" panose="020F0502020204030204" pitchFamily="34" charset="0"/>
                <a:ea typeface="Calibri" panose="020F0502020204030204" pitchFamily="34" charset="0"/>
                <a:cs typeface="Mangal" panose="02040503050203030202" pitchFamily="18" charset="0"/>
              </a:rPr>
              <a:t>DeviceRepository</a:t>
            </a:r>
            <a:r>
              <a:rPr lang="en-IN" sz="2000" kern="100" dirty="0">
                <a:effectLst/>
                <a:latin typeface="Calibri" panose="020F0502020204030204" pitchFamily="34" charset="0"/>
                <a:ea typeface="Calibri" panose="020F0502020204030204" pitchFamily="34" charset="0"/>
                <a:cs typeface="Mangal" panose="02040503050203030202" pitchFamily="18" charset="0"/>
              </a:rPr>
              <a:t>: Provides CRUD operations for the Device entity, which maps to the devices table in the database.</a:t>
            </a:r>
            <a:endParaRPr lang="en-IN" sz="2000" kern="100" dirty="0">
              <a:latin typeface="Calibri" panose="020F0502020204030204" pitchFamily="34" charset="0"/>
              <a:ea typeface="Calibri" panose="020F0502020204030204" pitchFamily="34" charset="0"/>
              <a:cs typeface="Mangal" panose="02040503050203030202" pitchFamily="18" charset="0"/>
            </a:endParaRPr>
          </a:p>
          <a:p>
            <a:pPr marL="0" marR="0" indent="0">
              <a:lnSpc>
                <a:spcPct val="107000"/>
              </a:lnSpc>
              <a:spcBef>
                <a:spcPts val="0"/>
              </a:spcBef>
              <a:spcAft>
                <a:spcPts val="800"/>
              </a:spcAft>
              <a:buNone/>
            </a:pPr>
            <a:r>
              <a:rPr lang="en-IN" sz="2000" b="1" kern="100" dirty="0">
                <a:effectLst/>
                <a:latin typeface="Calibri" panose="020F0502020204030204" pitchFamily="34" charset="0"/>
                <a:ea typeface="Calibri" panose="020F0502020204030204" pitchFamily="34" charset="0"/>
                <a:cs typeface="Mangal" panose="02040503050203030202" pitchFamily="18" charset="0"/>
              </a:rPr>
              <a:t>5. Model/Entity Layer</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000" b="1" kern="100" dirty="0">
                <a:effectLst/>
                <a:latin typeface="Calibri" panose="020F0502020204030204" pitchFamily="34" charset="0"/>
                <a:ea typeface="Calibri" panose="020F0502020204030204" pitchFamily="34" charset="0"/>
                <a:cs typeface="Mangal" panose="02040503050203030202" pitchFamily="18" charset="0"/>
              </a:rPr>
              <a:t>Device</a:t>
            </a:r>
            <a:r>
              <a:rPr lang="en-IN" sz="2000" kern="100" dirty="0">
                <a:effectLst/>
                <a:latin typeface="Calibri" panose="020F0502020204030204" pitchFamily="34" charset="0"/>
                <a:ea typeface="Calibri" panose="020F0502020204030204" pitchFamily="34" charset="0"/>
                <a:cs typeface="Mangal" panose="02040503050203030202" pitchFamily="18" charset="0"/>
              </a:rPr>
              <a:t>: A POJO representing the device entity. Maps to the devices table in the database, containing fields like id, device, and deviceName.</a:t>
            </a:r>
            <a:endParaRPr lang="en-IN" sz="2000" kern="100" dirty="0">
              <a:latin typeface="Calibri" panose="020F0502020204030204" pitchFamily="34" charset="0"/>
              <a:ea typeface="Calibri" panose="020F0502020204030204" pitchFamily="34" charset="0"/>
              <a:cs typeface="Mangal" panose="02040503050203030202" pitchFamily="18" charset="0"/>
            </a:endParaRPr>
          </a:p>
          <a:p>
            <a:pPr marL="0" marR="0" indent="0">
              <a:lnSpc>
                <a:spcPct val="107000"/>
              </a:lnSpc>
              <a:spcBef>
                <a:spcPts val="0"/>
              </a:spcBef>
              <a:spcAft>
                <a:spcPts val="800"/>
              </a:spcAft>
              <a:buNone/>
            </a:pPr>
            <a:r>
              <a:rPr lang="en-IN" sz="2000" b="1" kern="100" dirty="0">
                <a:effectLst/>
                <a:latin typeface="Calibri" panose="020F0502020204030204" pitchFamily="34" charset="0"/>
                <a:ea typeface="Calibri" panose="020F0502020204030204" pitchFamily="34" charset="0"/>
                <a:cs typeface="Mangal" panose="02040503050203030202" pitchFamily="18" charset="0"/>
              </a:rPr>
              <a:t>6. External Systems</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000" b="1" kern="100" dirty="0">
                <a:effectLst/>
                <a:latin typeface="Calibri" panose="020F0502020204030204" pitchFamily="34" charset="0"/>
                <a:ea typeface="Calibri" panose="020F0502020204030204" pitchFamily="34" charset="0"/>
                <a:cs typeface="Mangal" panose="02040503050203030202" pitchFamily="18" charset="0"/>
              </a:rPr>
              <a:t>GNS3</a:t>
            </a:r>
            <a:r>
              <a:rPr lang="en-IN" sz="2000" kern="100" dirty="0">
                <a:effectLst/>
                <a:latin typeface="Calibri" panose="020F0502020204030204" pitchFamily="34" charset="0"/>
                <a:ea typeface="Calibri" panose="020F0502020204030204" pitchFamily="34" charset="0"/>
                <a:cs typeface="Mangal" panose="02040503050203030202" pitchFamily="18" charset="0"/>
              </a:rPr>
              <a:t>: The virtual network environment where devices like routers and switches are configured.</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SSH Communication</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JSch is used to establish SSH sessions with devices in GNS3 to execute configuration commands, backup configurations, and save logs.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IN" sz="2000" b="1" kern="100" dirty="0">
                <a:effectLst/>
                <a:latin typeface="Calibri" panose="020F0502020204030204" pitchFamily="34" charset="0"/>
                <a:ea typeface="Calibri" panose="020F0502020204030204" pitchFamily="34" charset="0"/>
                <a:cs typeface="Mangal" panose="02040503050203030202" pitchFamily="18" charset="0"/>
              </a:rPr>
              <a:t>7. Security Layer</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000" b="1" kern="100" dirty="0">
                <a:effectLst/>
                <a:latin typeface="Calibri" panose="020F0502020204030204" pitchFamily="34" charset="0"/>
                <a:ea typeface="Calibri" panose="020F0502020204030204" pitchFamily="34" charset="0"/>
                <a:cs typeface="Mangal" panose="02040503050203030202" pitchFamily="18" charset="0"/>
              </a:rPr>
              <a:t>Spring Security</a:t>
            </a:r>
            <a:r>
              <a:rPr lang="en-IN" sz="2000" kern="100" dirty="0">
                <a:effectLst/>
                <a:latin typeface="Calibri" panose="020F0502020204030204" pitchFamily="34" charset="0"/>
                <a:ea typeface="Calibri" panose="020F0502020204030204" pitchFamily="34" charset="0"/>
                <a:cs typeface="Mangal" panose="02040503050203030202" pitchFamily="18" charset="0"/>
              </a:rPr>
              <a:t>: Manages authentication and authorization. Users must log in to access the /devices URL and other functionalities.</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nSpc>
                <a:spcPct val="107000"/>
              </a:lnSpc>
              <a:spcBef>
                <a:spcPts val="0"/>
              </a:spcBef>
              <a:spcAft>
                <a:spcPts val="800"/>
              </a:spcAft>
              <a:buSzPts val="1000"/>
              <a:buNone/>
              <a:tabLst>
                <a:tab pos="457200" algn="l"/>
              </a:tabLst>
            </a:pP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nSpc>
                <a:spcPct val="107000"/>
              </a:lnSpc>
              <a:spcBef>
                <a:spcPts val="0"/>
              </a:spcBef>
              <a:spcAft>
                <a:spcPts val="800"/>
              </a:spcAft>
              <a:buSzPts val="1000"/>
              <a:buNone/>
              <a:tabLst>
                <a:tab pos="457200" algn="l"/>
              </a:tabLst>
            </a:pP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sz="2000" dirty="0"/>
          </a:p>
        </p:txBody>
      </p:sp>
    </p:spTree>
    <p:extLst>
      <p:ext uri="{BB962C8B-B14F-4D97-AF65-F5344CB8AC3E}">
        <p14:creationId xmlns:p14="http://schemas.microsoft.com/office/powerpoint/2010/main" val="3063913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663E44-B68F-E45D-7348-423853184FD9}"/>
              </a:ext>
            </a:extLst>
          </p:cNvPr>
          <p:cNvSpPr>
            <a:spLocks noGrp="1"/>
          </p:cNvSpPr>
          <p:nvPr>
            <p:ph idx="1"/>
          </p:nvPr>
        </p:nvSpPr>
        <p:spPr>
          <a:xfrm>
            <a:off x="550862" y="1119673"/>
            <a:ext cx="11048103" cy="5430417"/>
          </a:xfrm>
        </p:spPr>
        <p:txBody>
          <a:bodyPr>
            <a:normAutofit/>
          </a:bodyPr>
          <a:lstStyle/>
          <a:p>
            <a:pPr marL="0" marR="0">
              <a:lnSpc>
                <a:spcPct val="107000"/>
              </a:lnSpc>
              <a:spcBef>
                <a:spcPts val="0"/>
              </a:spcBef>
              <a:spcAft>
                <a:spcPts val="800"/>
              </a:spcAft>
            </a:pPr>
            <a:r>
              <a:rPr lang="en-IN" sz="2000" b="1" kern="100" dirty="0">
                <a:effectLst/>
                <a:latin typeface="Calibri" panose="020F0502020204030204" pitchFamily="34" charset="0"/>
                <a:ea typeface="Calibri" panose="020F0502020204030204" pitchFamily="34" charset="0"/>
                <a:cs typeface="Mangal" panose="02040503050203030202" pitchFamily="18" charset="0"/>
              </a:rPr>
              <a:t>8. Database Layer</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000" b="1" kern="100" dirty="0">
                <a:effectLst/>
                <a:latin typeface="Calibri" panose="020F0502020204030204" pitchFamily="34" charset="0"/>
                <a:ea typeface="Calibri" panose="020F0502020204030204" pitchFamily="34" charset="0"/>
                <a:cs typeface="Mangal" panose="02040503050203030202" pitchFamily="18" charset="0"/>
              </a:rPr>
              <a:t>Database</a:t>
            </a:r>
            <a:r>
              <a:rPr lang="en-IN" sz="2000" kern="100" dirty="0">
                <a:effectLst/>
                <a:latin typeface="Calibri" panose="020F0502020204030204" pitchFamily="34" charset="0"/>
                <a:ea typeface="Calibri" panose="020F0502020204030204" pitchFamily="34" charset="0"/>
                <a:cs typeface="Mangal" panose="02040503050203030202" pitchFamily="18" charset="0"/>
              </a:rPr>
              <a:t>: Contains the devices table, storing information about network devices.</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000" b="1" kern="100" dirty="0">
                <a:effectLst/>
                <a:latin typeface="Calibri" panose="020F0502020204030204" pitchFamily="34" charset="0"/>
                <a:ea typeface="Calibri" panose="020F0502020204030204" pitchFamily="34" charset="0"/>
                <a:cs typeface="Mangal" panose="02040503050203030202" pitchFamily="18" charset="0"/>
              </a:rPr>
              <a:t>Spring Data JPA</a:t>
            </a:r>
            <a:r>
              <a:rPr lang="en-IN" sz="2000" kern="100" dirty="0">
                <a:effectLst/>
                <a:latin typeface="Calibri" panose="020F0502020204030204" pitchFamily="34" charset="0"/>
                <a:ea typeface="Calibri" panose="020F0502020204030204" pitchFamily="34" charset="0"/>
                <a:cs typeface="Mangal" panose="02040503050203030202" pitchFamily="18" charset="0"/>
              </a:rPr>
              <a:t>: Manages interaction with the database, automatically generating queries based on the repository interfaces.</a:t>
            </a:r>
          </a:p>
          <a:p>
            <a:pPr marL="0" marR="0" lvl="0" indent="0">
              <a:lnSpc>
                <a:spcPct val="107000"/>
              </a:lnSpc>
              <a:spcBef>
                <a:spcPts val="0"/>
              </a:spcBef>
              <a:spcAft>
                <a:spcPts val="800"/>
              </a:spcAft>
              <a:buSzPts val="1000"/>
              <a:buNone/>
              <a:tabLst>
                <a:tab pos="457200" algn="l"/>
              </a:tabLst>
            </a:pP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2000" b="1" kern="100" dirty="0">
                <a:effectLst/>
                <a:latin typeface="Calibri" panose="020F0502020204030204" pitchFamily="34" charset="0"/>
                <a:ea typeface="Calibri" panose="020F0502020204030204" pitchFamily="34" charset="0"/>
                <a:cs typeface="Mangal" panose="02040503050203030202" pitchFamily="18" charset="0"/>
              </a:rPr>
              <a:t>Flow Diagram (Summary)</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Font typeface="+mj-lt"/>
              <a:buAutoNum type="arabicPeriod"/>
              <a:tabLst>
                <a:tab pos="457200" algn="l"/>
              </a:tabLst>
            </a:pPr>
            <a:r>
              <a:rPr lang="en-IN" sz="2000" kern="100" dirty="0">
                <a:effectLst/>
                <a:latin typeface="Calibri" panose="020F0502020204030204" pitchFamily="34" charset="0"/>
                <a:ea typeface="Calibri" panose="020F0502020204030204" pitchFamily="34" charset="0"/>
                <a:cs typeface="Mangal" panose="02040503050203030202" pitchFamily="18" charset="0"/>
              </a:rPr>
              <a:t>User requests /devices → Controller fetches and displays device list from the database.</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Font typeface="+mj-lt"/>
              <a:buAutoNum type="arabicPeriod"/>
              <a:tabLst>
                <a:tab pos="457200" algn="l"/>
              </a:tabLst>
            </a:pPr>
            <a:r>
              <a:rPr lang="en-IN" sz="2000" kern="100" dirty="0">
                <a:effectLst/>
                <a:latin typeface="Calibri" panose="020F0502020204030204" pitchFamily="34" charset="0"/>
                <a:ea typeface="Calibri" panose="020F0502020204030204" pitchFamily="34" charset="0"/>
                <a:cs typeface="Mangal" panose="02040503050203030202" pitchFamily="18" charset="0"/>
              </a:rPr>
              <a:t>User clicks a device → Redirect to dashboard.</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Font typeface="+mj-lt"/>
              <a:buAutoNum type="arabicPeriod"/>
              <a:tabLst>
                <a:tab pos="457200" algn="l"/>
              </a:tabLst>
            </a:pPr>
            <a:r>
              <a:rPr lang="en-IN" sz="2000" kern="100" dirty="0">
                <a:effectLst/>
                <a:latin typeface="Calibri" panose="020F0502020204030204" pitchFamily="34" charset="0"/>
                <a:ea typeface="Calibri" panose="020F0502020204030204" pitchFamily="34" charset="0"/>
                <a:cs typeface="Mangal" panose="02040503050203030202" pitchFamily="18" charset="0"/>
              </a:rPr>
              <a:t>User clicks "Push Configuration" → Controller calls ConfigPushService to execute commands via SSH.</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Font typeface="+mj-lt"/>
              <a:buAutoNum type="arabicPeriod"/>
              <a:tabLst>
                <a:tab pos="457200" algn="l"/>
              </a:tabLst>
            </a:pPr>
            <a:r>
              <a:rPr lang="en-IN" sz="2000" kern="100" dirty="0">
                <a:effectLst/>
                <a:latin typeface="Calibri" panose="020F0502020204030204" pitchFamily="34" charset="0"/>
                <a:ea typeface="Calibri" panose="020F0502020204030204" pitchFamily="34" charset="0"/>
                <a:cs typeface="Mangal" panose="02040503050203030202" pitchFamily="18" charset="0"/>
              </a:rPr>
              <a:t>User clicks "Backup Configuration" → Controller calls ConfigBackupService to save configuration.</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Font typeface="+mj-lt"/>
              <a:buAutoNum type="arabicPeriod"/>
              <a:tabLst>
                <a:tab pos="457200" algn="l"/>
              </a:tabLst>
            </a:pPr>
            <a:r>
              <a:rPr lang="en-IN" sz="2000" kern="100" dirty="0">
                <a:effectLst/>
                <a:latin typeface="Calibri" panose="020F0502020204030204" pitchFamily="34" charset="0"/>
                <a:ea typeface="Calibri" panose="020F0502020204030204" pitchFamily="34" charset="0"/>
                <a:cs typeface="Mangal" panose="02040503050203030202" pitchFamily="18" charset="0"/>
              </a:rPr>
              <a:t>User clicks "Save Logs" → Controller calls LogService to save logs to a file.</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sz="2000" dirty="0"/>
          </a:p>
        </p:txBody>
      </p:sp>
    </p:spTree>
    <p:extLst>
      <p:ext uri="{BB962C8B-B14F-4D97-AF65-F5344CB8AC3E}">
        <p14:creationId xmlns:p14="http://schemas.microsoft.com/office/powerpoint/2010/main" val="10641884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noFill/>
        </p:spPr>
        <p:txBody>
          <a:bodyPr>
            <a:noAutofit/>
          </a:bodyPr>
          <a:lstStyle/>
          <a:p>
            <a:r>
              <a:rPr lang="en-US" dirty="0"/>
              <a:t>Testing and Documentation</a:t>
            </a:r>
          </a:p>
        </p:txBody>
      </p:sp>
      <p:pic>
        <p:nvPicPr>
          <p:cNvPr id="7" name="Picture Placeholder 17" descr="A person drawing on a white board">
            <a:extLst>
              <a:ext uri="{FF2B5EF4-FFF2-40B4-BE49-F238E27FC236}">
                <a16:creationId xmlns:a16="http://schemas.microsoft.com/office/drawing/2014/main" id="{58104626-8F66-9575-5E49-2907EACF11C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solidFill>
            <a:schemeClr val="accent5"/>
          </a:solidFill>
        </p:spPr>
      </p:pic>
    </p:spTree>
    <p:extLst>
      <p:ext uri="{BB962C8B-B14F-4D97-AF65-F5344CB8AC3E}">
        <p14:creationId xmlns:p14="http://schemas.microsoft.com/office/powerpoint/2010/main" val="1849852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a:xfrm>
            <a:off x="550862" y="498474"/>
            <a:ext cx="7960421" cy="761159"/>
          </a:xfrm>
        </p:spPr>
        <p:txBody>
          <a:bodyPr>
            <a:normAutofit/>
          </a:bodyPr>
          <a:lstStyle/>
          <a:p>
            <a:r>
              <a:rPr lang="en-US" dirty="0">
                <a:latin typeface="Times New Roman" panose="02020603050405020304" pitchFamily="18" charset="0"/>
                <a:cs typeface="Times New Roman" panose="02020603050405020304" pitchFamily="18" charset="0"/>
              </a:rPr>
              <a:t>Why Testing is Crucial:</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581342" y="1371600"/>
            <a:ext cx="10484763" cy="5197151"/>
          </a:xfrm>
        </p:spPr>
        <p:txBody>
          <a:bodyPr>
            <a:normAutofit/>
          </a:bodyPr>
          <a:lstStyle/>
          <a:p>
            <a:pPr>
              <a:buFont typeface="Wingdings" panose="05000000000000000000" pitchFamily="2" charset="2"/>
              <a:buChar char="q"/>
            </a:pPr>
            <a:r>
              <a:rPr lang="en-US" sz="2400" dirty="0"/>
              <a:t> </a:t>
            </a:r>
            <a:r>
              <a:rPr lang="en-US" sz="2400" dirty="0">
                <a:latin typeface="Times New Roman" panose="02020603050405020304" pitchFamily="18" charset="0"/>
                <a:cs typeface="Times New Roman" panose="02020603050405020304" pitchFamily="18" charset="0"/>
              </a:rPr>
              <a:t>Reliability: Ensures that the microservice functions correctly under various conditions, minimizing the risk of errors during configuration management.</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Security: Helps identify potential vulnerabilities in the code, particularly in areas handling network connections and data transfers.</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Maintainability: Provides a safety net that allows developers to make changes to the code with confidence, knowing that tests will catch regressions.</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Quality Assurance: Verifies that the implemented features meet the specified requirements and perform as expected.</a:t>
            </a:r>
          </a:p>
          <a:p>
            <a:pPr marL="0" indent="0">
              <a:buNone/>
            </a:pPr>
            <a:endParaRPr lang="en-US" sz="2000" dirty="0"/>
          </a:p>
          <a:p>
            <a:pPr marL="0" indent="0">
              <a:buNone/>
            </a:pPr>
            <a:r>
              <a:rPr lang="en-US" dirty="0"/>
              <a:t> </a:t>
            </a:r>
          </a:p>
        </p:txBody>
      </p:sp>
    </p:spTree>
    <p:extLst>
      <p:ext uri="{BB962C8B-B14F-4D97-AF65-F5344CB8AC3E}">
        <p14:creationId xmlns:p14="http://schemas.microsoft.com/office/powerpoint/2010/main" val="3259823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a:xfrm>
            <a:off x="550862" y="498474"/>
            <a:ext cx="7960421" cy="761159"/>
          </a:xfrm>
        </p:spPr>
        <p:txBody>
          <a:bodyPr>
            <a:normAutofit/>
          </a:bodyPr>
          <a:lstStyle/>
          <a:p>
            <a:r>
              <a:rPr lang="en-US" sz="3600" dirty="0"/>
              <a:t>JUnit Overview:</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581342" y="1371600"/>
            <a:ext cx="10484763" cy="5197151"/>
          </a:xfrm>
        </p:spPr>
        <p:txBody>
          <a:bodyPr>
            <a:normAutofit fontScale="92500" lnSpcReduction="20000"/>
          </a:bodyPr>
          <a:lstStyle/>
          <a:p>
            <a:pPr>
              <a:buFont typeface="Wingdings" panose="05000000000000000000" pitchFamily="2" charset="2"/>
              <a:buChar char="q"/>
            </a:pPr>
            <a:r>
              <a:rPr lang="en-US" sz="2200" dirty="0"/>
              <a:t> </a:t>
            </a:r>
            <a:r>
              <a:rPr lang="en-US" sz="2400" b="1" dirty="0">
                <a:latin typeface="Times New Roman" panose="02020603050405020304" pitchFamily="18" charset="0"/>
                <a:cs typeface="Times New Roman" panose="02020603050405020304" pitchFamily="18" charset="0"/>
              </a:rPr>
              <a:t>JUnit</a:t>
            </a:r>
            <a:r>
              <a:rPr lang="en-US" sz="2400" dirty="0">
                <a:latin typeface="Times New Roman" panose="02020603050405020304" pitchFamily="18" charset="0"/>
                <a:cs typeface="Times New Roman" panose="02020603050405020304" pitchFamily="18" charset="0"/>
              </a:rPr>
              <a:t> is a popular open-source framework for writing and running unit tests in Java. It plays a crucial role in the development process by helping developers ensure that their code behaves as expected.</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JUnit</a:t>
            </a:r>
            <a:r>
              <a:rPr lang="en-US" sz="2400" dirty="0">
                <a:latin typeface="Times New Roman" panose="02020603050405020304" pitchFamily="18" charset="0"/>
                <a:cs typeface="Times New Roman" panose="02020603050405020304" pitchFamily="18" charset="0"/>
              </a:rPr>
              <a:t> facilitates the creation and execution of repeatable tests, which helps maintain code quality and reliability. It supports automated testing, making it easier to run tests frequently and consistently.</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Why Use JUnit?</a:t>
            </a:r>
          </a:p>
          <a:p>
            <a:r>
              <a:rPr lang="en-US" sz="2400" dirty="0">
                <a:latin typeface="Times New Roman" panose="02020603050405020304" pitchFamily="18" charset="0"/>
                <a:cs typeface="Times New Roman" panose="02020603050405020304" pitchFamily="18" charset="0"/>
              </a:rPr>
              <a:t> Ease of Use: Simple syntax and annotations (e.g., ‘@Test’, ‘@Before’, ‘@After’).</a:t>
            </a:r>
          </a:p>
          <a:p>
            <a:r>
              <a:rPr lang="en-US" sz="2400" dirty="0">
                <a:latin typeface="Times New Roman" panose="02020603050405020304" pitchFamily="18" charset="0"/>
                <a:cs typeface="Times New Roman" panose="02020603050405020304" pitchFamily="18" charset="0"/>
              </a:rPr>
              <a:t> Integration: Works with Maven, Gradle, etc.</a:t>
            </a:r>
          </a:p>
          <a:p>
            <a:r>
              <a:rPr lang="en-US" sz="2400" dirty="0">
                <a:latin typeface="Times New Roman" panose="02020603050405020304" pitchFamily="18" charset="0"/>
                <a:cs typeface="Times New Roman" panose="02020603050405020304" pitchFamily="18" charset="0"/>
              </a:rPr>
              <a:t> Automation: Supports automated, repeatable tests and test suites.</a:t>
            </a:r>
          </a:p>
          <a:p>
            <a:pPr>
              <a:buFont typeface="Wingdings" panose="05000000000000000000" pitchFamily="2" charset="2"/>
              <a:buChar char="q"/>
            </a:pPr>
            <a:endParaRPr lang="en-US" sz="2000" dirty="0"/>
          </a:p>
          <a:p>
            <a:pPr marL="0" indent="0">
              <a:buNone/>
            </a:pPr>
            <a:r>
              <a:rPr lang="en-US" dirty="0"/>
              <a:t> </a:t>
            </a:r>
          </a:p>
        </p:txBody>
      </p:sp>
    </p:spTree>
    <p:extLst>
      <p:ext uri="{BB962C8B-B14F-4D97-AF65-F5344CB8AC3E}">
        <p14:creationId xmlns:p14="http://schemas.microsoft.com/office/powerpoint/2010/main" val="4262487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a:xfrm>
            <a:off x="550862" y="498474"/>
            <a:ext cx="7960421" cy="761159"/>
          </a:xfrm>
        </p:spPr>
        <p:txBody>
          <a:bodyPr>
            <a:normAutofit/>
          </a:bodyPr>
          <a:lstStyle/>
          <a:p>
            <a:r>
              <a:rPr lang="en-US" sz="3600" dirty="0"/>
              <a:t>Push Configuration Test:</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550862" y="1259633"/>
            <a:ext cx="10484763" cy="5197151"/>
          </a:xfrm>
        </p:spPr>
        <p:txBody>
          <a:bodyPr>
            <a:noAutofit/>
          </a:bodyPr>
          <a:lstStyle/>
          <a:p>
            <a:pPr marL="0" marR="0">
              <a:lnSpc>
                <a:spcPct val="107000"/>
              </a:lnSpc>
              <a:spcBef>
                <a:spcPts val="0"/>
              </a:spcBef>
              <a:spcAft>
                <a:spcPts val="800"/>
              </a:spcAft>
            </a:pPr>
            <a:r>
              <a:rPr lang="en-US" sz="2200" dirty="0">
                <a:latin typeface="Times New Roman" panose="02020603050405020304" pitchFamily="18" charset="0"/>
                <a:cs typeface="Times New Roman" panose="02020603050405020304" pitchFamily="18" charset="0"/>
              </a:rPr>
              <a:t> </a:t>
            </a:r>
            <a:r>
              <a:rPr lang="en-IN" sz="1800" b="1" kern="100" dirty="0">
                <a:effectLst/>
                <a:latin typeface="Calibri" panose="020F0502020204030204" pitchFamily="34" charset="0"/>
                <a:ea typeface="Calibri" panose="020F0502020204030204" pitchFamily="34" charset="0"/>
                <a:cs typeface="Mangal" panose="02040503050203030202" pitchFamily="18" charset="0"/>
              </a:rPr>
              <a:t>Objective: </a:t>
            </a:r>
            <a:r>
              <a:rPr lang="en-IN" sz="1800" kern="100" dirty="0">
                <a:effectLst/>
                <a:latin typeface="Calibri" panose="020F0502020204030204" pitchFamily="34" charset="0"/>
                <a:ea typeface="Calibri" panose="020F0502020204030204" pitchFamily="34" charset="0"/>
                <a:cs typeface="Mangal" panose="02040503050203030202" pitchFamily="18" charset="0"/>
              </a:rPr>
              <a:t>Ensure that the pushConfig method successfully pushes configuration commands to a network device, handling file operations, and SSH communication correctly.</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dirty="0">
                <a:latin typeface="Times New Roman" panose="02020603050405020304" pitchFamily="18" charset="0"/>
                <a:cs typeface="Times New Roman" panose="02020603050405020304" pitchFamily="18" charset="0"/>
              </a:rPr>
              <a:t> </a:t>
            </a:r>
            <a:r>
              <a:rPr lang="en-IN" b="1" kern="100" dirty="0">
                <a:effectLst/>
                <a:latin typeface="Calibri" panose="020F0502020204030204" pitchFamily="34" charset="0"/>
                <a:ea typeface="Calibri" panose="020F0502020204030204" pitchFamily="34" charset="0"/>
                <a:cs typeface="Mangal" panose="02040503050203030202" pitchFamily="18" charset="0"/>
              </a:rPr>
              <a:t>Testing Approach:</a:t>
            </a:r>
            <a:endParaRPr lang="en-US" b="1"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Font typeface="+mj-lt"/>
              <a:buAutoNum type="arabicPeriod"/>
              <a:tabLst>
                <a:tab pos="457200" algn="l"/>
              </a:tabLst>
            </a:pPr>
            <a:r>
              <a:rPr lang="en-IN" b="1" kern="100" dirty="0">
                <a:effectLst/>
                <a:latin typeface="Calibri" panose="020F0502020204030204" pitchFamily="34" charset="0"/>
                <a:ea typeface="Calibri" panose="020F0502020204030204" pitchFamily="34" charset="0"/>
                <a:cs typeface="Mangal" panose="02040503050203030202" pitchFamily="18" charset="0"/>
              </a:rPr>
              <a:t>Unit Testing with JUnit:</a:t>
            </a:r>
            <a:endParaRPr lang="en-US" kern="100" dirty="0">
              <a:effectLst/>
              <a:latin typeface="Calibri" panose="020F0502020204030204" pitchFamily="34" charset="0"/>
              <a:ea typeface="Calibri" panose="020F0502020204030204" pitchFamily="34" charset="0"/>
              <a:cs typeface="Mangal" panose="02040503050203030202"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File Operations: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Verify that commands are correctly written to a file. Test that the file is created if it doesn't exist.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SSH Communication: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Mock SSH connection to ensure the method sends commands accurately to the router.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Error Handling: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Simulate file I/O and SSH connection errors to test exception handling.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IN" b="1" kern="100" dirty="0">
                <a:effectLst/>
                <a:latin typeface="Calibri" panose="020F0502020204030204" pitchFamily="34" charset="0"/>
                <a:ea typeface="Calibri" panose="020F0502020204030204" pitchFamily="34" charset="0"/>
                <a:cs typeface="Mangal" panose="02040503050203030202" pitchFamily="18" charset="0"/>
              </a:rPr>
              <a:t>Test Cases:</a:t>
            </a:r>
            <a:endParaRPr lang="en-US" kern="100" dirty="0">
              <a:effectLst/>
              <a:latin typeface="Calibri" panose="020F0502020204030204" pitchFamily="34" charset="0"/>
              <a:ea typeface="Calibri" panose="020F0502020204030204" pitchFamily="34" charset="0"/>
              <a:cs typeface="Mangal" panose="02040503050203030202"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Valid Commands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Empty Commands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File Creation Failure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SSH Connection Failure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51517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a:xfrm>
            <a:off x="550862" y="498474"/>
            <a:ext cx="7960421" cy="761159"/>
          </a:xfrm>
        </p:spPr>
        <p:txBody>
          <a:bodyPr>
            <a:normAutofit/>
          </a:bodyPr>
          <a:lstStyle/>
          <a:p>
            <a:r>
              <a:rPr lang="en-US" sz="3600" dirty="0"/>
              <a:t>Push Configuration Test:</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550862" y="1259633"/>
            <a:ext cx="10484763" cy="5197151"/>
          </a:xfrm>
        </p:spPr>
        <p:txBody>
          <a:bodyPr>
            <a:noAutofit/>
          </a:bodyPr>
          <a:lstStyle/>
          <a:p>
            <a:pPr marL="0" marR="0">
              <a:lnSpc>
                <a:spcPct val="107000"/>
              </a:lnSpc>
              <a:spcBef>
                <a:spcPts val="0"/>
              </a:spcBef>
              <a:spcAft>
                <a:spcPts val="800"/>
              </a:spcAft>
            </a:pPr>
            <a:r>
              <a:rPr lang="en-IN" sz="2400" b="1" kern="100" dirty="0">
                <a:effectLst/>
                <a:latin typeface="Calibri" panose="020F0502020204030204" pitchFamily="34" charset="0"/>
                <a:ea typeface="Calibri" panose="020F0502020204030204" pitchFamily="34" charset="0"/>
                <a:cs typeface="Mangal" panose="02040503050203030202" pitchFamily="18" charset="0"/>
              </a:rPr>
              <a:t>Results:</a:t>
            </a:r>
            <a:endParaRPr lang="en-US" sz="24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400" b="1" kern="100" dirty="0">
                <a:effectLst/>
                <a:latin typeface="Calibri" panose="020F0502020204030204" pitchFamily="34" charset="0"/>
                <a:ea typeface="Calibri" panose="020F0502020204030204" pitchFamily="34" charset="0"/>
                <a:cs typeface="Mangal" panose="02040503050203030202" pitchFamily="18" charset="0"/>
              </a:rPr>
              <a:t>Successful Execution:</a:t>
            </a:r>
            <a:endParaRPr lang="en-US" sz="2400" kern="100" dirty="0">
              <a:effectLst/>
              <a:latin typeface="Calibri" panose="020F0502020204030204" pitchFamily="34" charset="0"/>
              <a:ea typeface="Calibri" panose="020F0502020204030204" pitchFamily="34" charset="0"/>
              <a:cs typeface="Mangal" panose="02040503050203030202"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Commands were correctly written to the file and sent to the router.</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Proper exception handling for file and SSH-related errors.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05746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a:xfrm>
            <a:off x="550862" y="498474"/>
            <a:ext cx="7960421" cy="761159"/>
          </a:xfrm>
        </p:spPr>
        <p:txBody>
          <a:bodyPr>
            <a:normAutofit/>
          </a:bodyPr>
          <a:lstStyle/>
          <a:p>
            <a:r>
              <a:rPr lang="en-US" sz="3600" dirty="0"/>
              <a:t>Backup Configuration Test:</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581342" y="1371600"/>
            <a:ext cx="10484763" cy="5197151"/>
          </a:xfrm>
        </p:spPr>
        <p:txBody>
          <a:bodyPr>
            <a:noAutofit/>
          </a:bodyPr>
          <a:lstStyle/>
          <a:p>
            <a:pPr marL="0">
              <a:lnSpc>
                <a:spcPct val="107000"/>
              </a:lnSpc>
              <a:spcBef>
                <a:spcPts val="0"/>
              </a:spcBef>
            </a:pPr>
            <a:r>
              <a:rPr lang="en-IN" sz="2000" b="1" kern="100" dirty="0">
                <a:effectLst/>
                <a:latin typeface="Calibri" panose="020F0502020204030204" pitchFamily="34" charset="0"/>
                <a:ea typeface="Calibri" panose="020F0502020204030204" pitchFamily="34" charset="0"/>
                <a:cs typeface="Mangal" panose="02040503050203030202" pitchFamily="18" charset="0"/>
              </a:rPr>
              <a:t>Objective : </a:t>
            </a:r>
            <a:r>
              <a:rPr lang="en-IN" sz="2000" kern="100" dirty="0">
                <a:effectLst/>
                <a:latin typeface="Calibri" panose="020F0502020204030204" pitchFamily="34" charset="0"/>
                <a:ea typeface="Calibri" panose="020F0502020204030204" pitchFamily="34" charset="0"/>
                <a:cs typeface="Mangal" panose="02040503050203030202" pitchFamily="18" charset="0"/>
              </a:rPr>
              <a:t>Ensure that the backupConfig method correctly backs up the running configuration of a network device to a specified file, handling file operations, and SSH communication accurately.</a:t>
            </a:r>
          </a:p>
          <a:p>
            <a:pPr marL="0">
              <a:lnSpc>
                <a:spcPct val="107000"/>
              </a:lnSpc>
              <a:spcBef>
                <a:spcPts val="0"/>
              </a:spcBef>
            </a:pPr>
            <a:endParaRPr lang="en-IN" sz="2200" b="1"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2200" b="1" kern="100" dirty="0">
                <a:effectLst/>
                <a:latin typeface="Calibri" panose="020F0502020204030204" pitchFamily="34" charset="0"/>
                <a:ea typeface="Calibri" panose="020F0502020204030204" pitchFamily="34" charset="0"/>
                <a:cs typeface="Mangal" panose="02040503050203030202" pitchFamily="18" charset="0"/>
              </a:rPr>
              <a:t>Testing Approach:</a:t>
            </a:r>
            <a:endParaRPr lang="en-US" sz="2200" kern="1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nSpc>
                <a:spcPct val="107000"/>
              </a:lnSpc>
              <a:spcBef>
                <a:spcPts val="0"/>
              </a:spcBef>
              <a:spcAft>
                <a:spcPts val="800"/>
              </a:spcAft>
              <a:buNone/>
              <a:tabLst>
                <a:tab pos="457200" algn="l"/>
              </a:tabLst>
            </a:pPr>
            <a:r>
              <a:rPr lang="en-IN" sz="2200" b="1" kern="100" dirty="0">
                <a:effectLst/>
                <a:latin typeface="Calibri" panose="020F0502020204030204" pitchFamily="34" charset="0"/>
                <a:ea typeface="Calibri" panose="020F0502020204030204" pitchFamily="34" charset="0"/>
                <a:cs typeface="Mangal" panose="02040503050203030202" pitchFamily="18" charset="0"/>
              </a:rPr>
              <a:t>3.  Unit Testing with JUnit:</a:t>
            </a:r>
            <a:endParaRPr lang="en-US" sz="2200" kern="100" dirty="0">
              <a:effectLst/>
              <a:latin typeface="Calibri" panose="020F0502020204030204" pitchFamily="34" charset="0"/>
              <a:ea typeface="Calibri" panose="020F0502020204030204" pitchFamily="34" charset="0"/>
              <a:cs typeface="Mangal" panose="02040503050203030202"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2200" b="1" kern="100" dirty="0">
                <a:effectLst/>
                <a:latin typeface="Calibri" panose="020F0502020204030204" pitchFamily="34" charset="0"/>
                <a:ea typeface="Calibri" panose="020F0502020204030204" pitchFamily="34" charset="0"/>
                <a:cs typeface="Times New Roman" panose="02020603050405020304" pitchFamily="18" charset="0"/>
              </a:rPr>
              <a:t>File Operations:  </a:t>
            </a: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Validate that the backup file is created in the specified directory. Test that the contents of the file match the output of the show running-config command from the router.</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2200" b="1" kern="100" dirty="0">
                <a:effectLst/>
                <a:latin typeface="Calibri" panose="020F0502020204030204" pitchFamily="34" charset="0"/>
                <a:ea typeface="Calibri" panose="020F0502020204030204" pitchFamily="34" charset="0"/>
                <a:cs typeface="Times New Roman" panose="02020603050405020304" pitchFamily="18" charset="0"/>
              </a:rPr>
              <a:t>SSH Communication:</a:t>
            </a: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 Mock the SSH session to ensure the method correctly sends commands and reads responses from the router.</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2200" b="1" kern="100" dirty="0">
                <a:effectLst/>
                <a:latin typeface="Calibri" panose="020F0502020204030204" pitchFamily="34" charset="0"/>
                <a:ea typeface="Calibri" panose="020F0502020204030204" pitchFamily="34" charset="0"/>
                <a:cs typeface="Times New Roman" panose="02020603050405020304" pitchFamily="18" charset="0"/>
              </a:rPr>
              <a:t>Error Handling: </a:t>
            </a: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Simulate scenarios where file creation or SSH connection fails, testing the method's ability to handle these exceptions.</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p>
          <a:p>
            <a:pPr marL="0" indent="0">
              <a:buNone/>
            </a:pPr>
            <a:endParaRPr lang="en-US" sz="2000" dirty="0"/>
          </a:p>
          <a:p>
            <a:pPr marL="0" indent="0">
              <a:buNone/>
            </a:pPr>
            <a:r>
              <a:rPr lang="en-US" sz="2000" dirty="0"/>
              <a:t> </a:t>
            </a:r>
          </a:p>
        </p:txBody>
      </p:sp>
    </p:spTree>
    <p:extLst>
      <p:ext uri="{BB962C8B-B14F-4D97-AF65-F5344CB8AC3E}">
        <p14:creationId xmlns:p14="http://schemas.microsoft.com/office/powerpoint/2010/main" val="2782659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EB5B-92E7-8234-E623-CE4670C3FBBF}"/>
              </a:ext>
            </a:extLst>
          </p:cNvPr>
          <p:cNvSpPr>
            <a:spLocks noGrp="1"/>
          </p:cNvSpPr>
          <p:nvPr>
            <p:ph type="title"/>
          </p:nvPr>
        </p:nvSpPr>
        <p:spPr>
          <a:xfrm>
            <a:off x="550863" y="483924"/>
            <a:ext cx="11090275" cy="718711"/>
          </a:xfrm>
        </p:spPr>
        <p:txBody>
          <a:bodyPr/>
          <a:lstStyle/>
          <a:p>
            <a:r>
              <a:rPr lang="en-US" dirty="0">
                <a:latin typeface="Times New Roman" panose="02020603050405020304" pitchFamily="18" charset="0"/>
                <a:cs typeface="Times New Roman" panose="02020603050405020304" pitchFamily="18" charset="0"/>
              </a:rPr>
              <a:t>Project Overview</a:t>
            </a:r>
            <a:endParaRPr lang="en-IN" dirty="0"/>
          </a:p>
        </p:txBody>
      </p:sp>
      <p:sp>
        <p:nvSpPr>
          <p:cNvPr id="3" name="Content Placeholder 2">
            <a:extLst>
              <a:ext uri="{FF2B5EF4-FFF2-40B4-BE49-F238E27FC236}">
                <a16:creationId xmlns:a16="http://schemas.microsoft.com/office/drawing/2014/main" id="{CE1DB966-92C9-6854-672A-17F098BF96AC}"/>
              </a:ext>
            </a:extLst>
          </p:cNvPr>
          <p:cNvSpPr>
            <a:spLocks noGrp="1"/>
          </p:cNvSpPr>
          <p:nvPr>
            <p:ph sz="quarter" idx="13"/>
          </p:nvPr>
        </p:nvSpPr>
        <p:spPr>
          <a:xfrm>
            <a:off x="550863" y="1700639"/>
            <a:ext cx="11090274" cy="3913188"/>
          </a:xfrm>
        </p:spPr>
        <p:txBody>
          <a:bodyPr>
            <a:noAutofit/>
          </a:bodyPr>
          <a:lstStyle/>
          <a:p>
            <a:pPr marL="285750" indent="-28575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Introduction: </a:t>
            </a:r>
            <a:r>
              <a:rPr lang="en-US" sz="2000" dirty="0">
                <a:latin typeface="Times New Roman" panose="02020603050405020304" pitchFamily="18" charset="0"/>
                <a:cs typeface="Times New Roman" panose="02020603050405020304" pitchFamily="18" charset="0"/>
              </a:rPr>
              <a:t>This project is focused on developing a network management system that provides configuration management capabilities for network devices. It aims to streamline the process of managing device configurations in a secure and efficient manner.</a:t>
            </a:r>
          </a:p>
          <a:p>
            <a:pPr marL="285750" indent="-28575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Purpose: </a:t>
            </a:r>
            <a:r>
              <a:rPr lang="en-US" sz="2000" dirty="0">
                <a:latin typeface="Times New Roman" panose="02020603050405020304" pitchFamily="18" charset="0"/>
                <a:cs typeface="Times New Roman" panose="02020603050405020304" pitchFamily="18" charset="0"/>
              </a:rPr>
              <a:t>The main goal is to create a microservice-based solution that allows network administrators to backup, restore, and push configurations to network devices, ensuring consistency and reducing manual effort.</a:t>
            </a:r>
          </a:p>
          <a:p>
            <a:pPr marL="285750" indent="-28575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Scope: </a:t>
            </a:r>
            <a:r>
              <a:rPr lang="en-US" sz="2000" dirty="0">
                <a:latin typeface="Times New Roman" panose="02020603050405020304" pitchFamily="18" charset="0"/>
                <a:cs typeface="Times New Roman" panose="02020603050405020304" pitchFamily="18" charset="0"/>
              </a:rPr>
              <a:t>The project includes the development of microservices for configuration backup, logs, and push operations. It also involves creating a user interface for easy management and interaction with network devices.</a:t>
            </a:r>
          </a:p>
          <a:p>
            <a:pPr marL="285750" indent="-28575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Technologies Used: </a:t>
            </a:r>
            <a:r>
              <a:rPr lang="en-US" sz="2000" dirty="0">
                <a:latin typeface="Times New Roman" panose="02020603050405020304" pitchFamily="18" charset="0"/>
                <a:cs typeface="Times New Roman" panose="02020603050405020304" pitchFamily="18" charset="0"/>
              </a:rPr>
              <a:t>The project utilizes Java Spring Boot for the backend, JSch for SSH connections, and JUnit for testing. </a:t>
            </a:r>
            <a:endParaRPr lang="en-IN" sz="2000" dirty="0"/>
          </a:p>
        </p:txBody>
      </p:sp>
    </p:spTree>
    <p:extLst>
      <p:ext uri="{BB962C8B-B14F-4D97-AF65-F5344CB8AC3E}">
        <p14:creationId xmlns:p14="http://schemas.microsoft.com/office/powerpoint/2010/main" val="24592073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a:xfrm>
            <a:off x="550862" y="498474"/>
            <a:ext cx="7960421" cy="761159"/>
          </a:xfrm>
        </p:spPr>
        <p:txBody>
          <a:bodyPr>
            <a:normAutofit/>
          </a:bodyPr>
          <a:lstStyle/>
          <a:p>
            <a:r>
              <a:rPr lang="en-US" sz="3600" dirty="0"/>
              <a:t>Backup Configuration Test:</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550862" y="1259633"/>
            <a:ext cx="10484763" cy="5197151"/>
          </a:xfrm>
        </p:spPr>
        <p:txBody>
          <a:bodyPr>
            <a:noAutofit/>
          </a:bodyPr>
          <a:lstStyle/>
          <a:p>
            <a:pPr marL="0" marR="0" lvl="0" indent="0">
              <a:lnSpc>
                <a:spcPct val="107000"/>
              </a:lnSpc>
              <a:spcBef>
                <a:spcPts val="0"/>
              </a:spcBef>
              <a:spcAft>
                <a:spcPts val="800"/>
              </a:spcAft>
              <a:buNone/>
              <a:tabLst>
                <a:tab pos="457200" algn="l"/>
              </a:tabLst>
            </a:pPr>
            <a:r>
              <a:rPr lang="en-IN" sz="2000" b="1" kern="100" dirty="0">
                <a:effectLst/>
                <a:latin typeface="Calibri" panose="020F0502020204030204" pitchFamily="34" charset="0"/>
                <a:ea typeface="Calibri" panose="020F0502020204030204" pitchFamily="34" charset="0"/>
                <a:cs typeface="Mangal" panose="02040503050203030202" pitchFamily="18" charset="0"/>
              </a:rPr>
              <a:t>4. </a:t>
            </a:r>
            <a:r>
              <a:rPr lang="en-IN" sz="2000" b="1" kern="100" dirty="0">
                <a:latin typeface="Calibri" panose="020F0502020204030204" pitchFamily="34" charset="0"/>
                <a:ea typeface="Calibri" panose="020F0502020204030204" pitchFamily="34" charset="0"/>
                <a:cs typeface="Mangal" panose="02040503050203030202" pitchFamily="18" charset="0"/>
              </a:rPr>
              <a:t> </a:t>
            </a:r>
            <a:r>
              <a:rPr lang="en-IN" sz="2000" b="1" kern="100" dirty="0">
                <a:effectLst/>
                <a:latin typeface="Calibri" panose="020F0502020204030204" pitchFamily="34" charset="0"/>
                <a:ea typeface="Calibri" panose="020F0502020204030204" pitchFamily="34" charset="0"/>
                <a:cs typeface="Mangal" panose="02040503050203030202" pitchFamily="18" charset="0"/>
              </a:rPr>
              <a:t>Test Cases:</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457200" marR="0">
              <a:lnSpc>
                <a:spcPct val="107000"/>
              </a:lnSpc>
              <a:spcBef>
                <a:spcPts val="0"/>
              </a:spcBef>
              <a:spcAft>
                <a:spcPts val="800"/>
              </a:spcAft>
            </a:pPr>
            <a:r>
              <a:rPr lang="en-IN" sz="2000" kern="100" dirty="0">
                <a:effectLst/>
                <a:latin typeface="Calibri" panose="020F0502020204030204" pitchFamily="34" charset="0"/>
                <a:ea typeface="Calibri" panose="020F0502020204030204" pitchFamily="34" charset="0"/>
                <a:cs typeface="Mangal" panose="02040503050203030202" pitchFamily="18" charset="0"/>
              </a:rPr>
              <a:t> </a:t>
            </a:r>
            <a:r>
              <a:rPr lang="en-IN" sz="2000" b="1" kern="100" dirty="0">
                <a:effectLst/>
                <a:latin typeface="Calibri" panose="020F0502020204030204" pitchFamily="34" charset="0"/>
                <a:ea typeface="Calibri" panose="020F0502020204030204" pitchFamily="34" charset="0"/>
                <a:cs typeface="Mangal" panose="02040503050203030202" pitchFamily="18" charset="0"/>
              </a:rPr>
              <a:t>Successful Backup:</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457200" marR="0">
              <a:lnSpc>
                <a:spcPct val="107000"/>
              </a:lnSpc>
              <a:spcBef>
                <a:spcPts val="0"/>
              </a:spcBef>
              <a:spcAft>
                <a:spcPts val="800"/>
              </a:spcAft>
            </a:pPr>
            <a:r>
              <a:rPr lang="en-IN" sz="2000" b="1" kern="100" dirty="0">
                <a:latin typeface="Calibri" panose="020F0502020204030204" pitchFamily="34" charset="0"/>
                <a:ea typeface="Calibri" panose="020F0502020204030204" pitchFamily="34" charset="0"/>
                <a:cs typeface="Mangal" panose="02040503050203030202" pitchFamily="18" charset="0"/>
              </a:rPr>
              <a:t> </a:t>
            </a:r>
            <a:r>
              <a:rPr lang="en-IN" sz="2000" b="1" kern="100" dirty="0">
                <a:effectLst/>
                <a:latin typeface="Calibri" panose="020F0502020204030204" pitchFamily="34" charset="0"/>
                <a:ea typeface="Calibri" panose="020F0502020204030204" pitchFamily="34" charset="0"/>
                <a:cs typeface="Mangal" panose="02040503050203030202" pitchFamily="18" charset="0"/>
              </a:rPr>
              <a:t>Invalid Directory:</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457200" marR="0">
              <a:lnSpc>
                <a:spcPct val="107000"/>
              </a:lnSpc>
              <a:spcBef>
                <a:spcPts val="0"/>
              </a:spcBef>
              <a:spcAft>
                <a:spcPts val="800"/>
              </a:spcAft>
            </a:pPr>
            <a:r>
              <a:rPr lang="en-IN" sz="2000" b="1" kern="100" dirty="0">
                <a:latin typeface="Calibri" panose="020F0502020204030204" pitchFamily="34" charset="0"/>
                <a:ea typeface="Calibri" panose="020F0502020204030204" pitchFamily="34" charset="0"/>
                <a:cs typeface="Mangal" panose="02040503050203030202" pitchFamily="18" charset="0"/>
              </a:rPr>
              <a:t> </a:t>
            </a:r>
            <a:r>
              <a:rPr lang="en-IN" sz="2000" b="1" kern="100" dirty="0">
                <a:effectLst/>
                <a:latin typeface="Calibri" panose="020F0502020204030204" pitchFamily="34" charset="0"/>
                <a:ea typeface="Calibri" panose="020F0502020204030204" pitchFamily="34" charset="0"/>
                <a:cs typeface="Mangal" panose="02040503050203030202" pitchFamily="18" charset="0"/>
              </a:rPr>
              <a:t>SSH Connection Failure:</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457200" marR="0">
              <a:lnSpc>
                <a:spcPct val="107000"/>
              </a:lnSpc>
              <a:spcBef>
                <a:spcPts val="0"/>
              </a:spcBef>
              <a:spcAft>
                <a:spcPts val="800"/>
              </a:spcAft>
            </a:pPr>
            <a:r>
              <a:rPr lang="en-IN" sz="2000" b="1" kern="100" dirty="0">
                <a:latin typeface="Calibri" panose="020F0502020204030204" pitchFamily="34" charset="0"/>
                <a:ea typeface="Calibri" panose="020F0502020204030204" pitchFamily="34" charset="0"/>
                <a:cs typeface="Mangal" panose="02040503050203030202" pitchFamily="18" charset="0"/>
              </a:rPr>
              <a:t> </a:t>
            </a:r>
            <a:r>
              <a:rPr lang="en-IN" sz="2000" b="1" kern="100" dirty="0">
                <a:effectLst/>
                <a:latin typeface="Calibri" panose="020F0502020204030204" pitchFamily="34" charset="0"/>
                <a:ea typeface="Calibri" panose="020F0502020204030204" pitchFamily="34" charset="0"/>
                <a:cs typeface="Mangal" panose="02040503050203030202" pitchFamily="18" charset="0"/>
              </a:rPr>
              <a:t>File Write Failure:</a:t>
            </a:r>
            <a:endParaRPr lang="en-US" sz="2000" b="1" kern="100" dirty="0">
              <a:latin typeface="Calibri" panose="020F0502020204030204" pitchFamily="34" charset="0"/>
              <a:ea typeface="Calibri" panose="020F0502020204030204" pitchFamily="34" charset="0"/>
              <a:cs typeface="Mangal" panose="02040503050203030202" pitchFamily="18" charset="0"/>
            </a:endParaRPr>
          </a:p>
          <a:p>
            <a:pPr marR="0" indent="0">
              <a:lnSpc>
                <a:spcPct val="107000"/>
              </a:lnSpc>
              <a:spcBef>
                <a:spcPts val="0"/>
              </a:spcBef>
              <a:spcAft>
                <a:spcPts val="800"/>
              </a:spcAft>
              <a:buNone/>
            </a:pP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2000" b="1" kern="100" dirty="0">
                <a:effectLst/>
                <a:latin typeface="Calibri" panose="020F0502020204030204" pitchFamily="34" charset="0"/>
                <a:ea typeface="Calibri" panose="020F0502020204030204" pitchFamily="34" charset="0"/>
                <a:cs typeface="Mangal" panose="02040503050203030202" pitchFamily="18" charset="0"/>
              </a:rPr>
              <a:t>Results:</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000" b="1" kern="100" dirty="0">
                <a:effectLst/>
                <a:latin typeface="Calibri" panose="020F0502020204030204" pitchFamily="34" charset="0"/>
                <a:ea typeface="Calibri" panose="020F0502020204030204" pitchFamily="34" charset="0"/>
                <a:cs typeface="Mangal" panose="02040503050203030202" pitchFamily="18" charset="0"/>
              </a:rPr>
              <a:t>Successful Execution:</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457200" marR="0" indent="457200">
              <a:lnSpc>
                <a:spcPct val="107000"/>
              </a:lnSpc>
              <a:spcBef>
                <a:spcPts val="0"/>
              </a:spcBef>
              <a:spcAft>
                <a:spcPts val="800"/>
              </a:spcAft>
            </a:pPr>
            <a:r>
              <a:rPr lang="en-IN" sz="2000" kern="100" dirty="0">
                <a:effectLst/>
                <a:latin typeface="Calibri" panose="020F0502020204030204" pitchFamily="34" charset="0"/>
                <a:ea typeface="Calibri" panose="020F0502020204030204" pitchFamily="34" charset="0"/>
                <a:cs typeface="Mangal" panose="02040503050203030202" pitchFamily="18" charset="0"/>
              </a:rPr>
              <a:t>The method correctly backs up the running configuration and handles all possible exceptions.</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4678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a:xfrm>
            <a:off x="550862" y="498474"/>
            <a:ext cx="7960421" cy="761159"/>
          </a:xfrm>
        </p:spPr>
        <p:txBody>
          <a:bodyPr>
            <a:normAutofit/>
          </a:bodyPr>
          <a:lstStyle/>
          <a:p>
            <a:r>
              <a:rPr lang="en-US" sz="3600" dirty="0"/>
              <a:t>Logs Test:</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581342" y="1371600"/>
            <a:ext cx="10484763" cy="5197151"/>
          </a:xfrm>
        </p:spPr>
        <p:txBody>
          <a:bodyPr>
            <a:noAutofit/>
          </a:bodyPr>
          <a:lstStyle/>
          <a:p>
            <a:pPr marL="0" marR="0">
              <a:lnSpc>
                <a:spcPct val="107000"/>
              </a:lnSpc>
              <a:spcBef>
                <a:spcPts val="0"/>
              </a:spcBef>
              <a:spcAft>
                <a:spcPts val="800"/>
              </a:spcAft>
            </a:pPr>
            <a:r>
              <a:rPr lang="en-IN" sz="2000" b="1" kern="100" dirty="0">
                <a:effectLst/>
                <a:latin typeface="Calibri" panose="020F0502020204030204" pitchFamily="34" charset="0"/>
                <a:ea typeface="Calibri" panose="020F0502020204030204" pitchFamily="34" charset="0"/>
                <a:cs typeface="Mangal" panose="02040503050203030202" pitchFamily="18" charset="0"/>
              </a:rPr>
              <a:t>Objective: </a:t>
            </a:r>
            <a:r>
              <a:rPr lang="en-IN" sz="2000" kern="100" dirty="0">
                <a:effectLst/>
                <a:latin typeface="Calibri" panose="020F0502020204030204" pitchFamily="34" charset="0"/>
                <a:ea typeface="Calibri" panose="020F0502020204030204" pitchFamily="34" charset="0"/>
                <a:cs typeface="Mangal" panose="02040503050203030202" pitchFamily="18" charset="0"/>
              </a:rPr>
              <a:t>Ensure that logs from GNS3 are accurately retrieved and saved into a local file, handling file operations and communication with the GNS3 API correctly.</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2000" b="1" kern="100" dirty="0">
                <a:effectLst/>
                <a:latin typeface="Calibri" panose="020F0502020204030204" pitchFamily="34" charset="0"/>
                <a:ea typeface="Calibri" panose="020F0502020204030204" pitchFamily="34" charset="0"/>
                <a:cs typeface="Mangal" panose="02040503050203030202" pitchFamily="18" charset="0"/>
              </a:rPr>
              <a:t>Testing Approach:</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nSpc>
                <a:spcPct val="107000"/>
              </a:lnSpc>
              <a:spcBef>
                <a:spcPts val="0"/>
              </a:spcBef>
              <a:spcAft>
                <a:spcPts val="0"/>
              </a:spcAft>
              <a:buNone/>
              <a:tabLst>
                <a:tab pos="457200" algn="l"/>
              </a:tabLst>
            </a:pPr>
            <a:r>
              <a:rPr lang="en-IN" sz="2000" b="1" kern="100" dirty="0">
                <a:effectLst/>
                <a:latin typeface="Calibri" panose="020F0502020204030204" pitchFamily="34" charset="0"/>
                <a:ea typeface="Calibri" panose="020F0502020204030204" pitchFamily="34" charset="0"/>
                <a:cs typeface="Mangal" panose="02040503050203030202" pitchFamily="18" charset="0"/>
              </a:rPr>
              <a:t>5. Unit Testing with JUnit:</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457200" marR="0">
              <a:lnSpc>
                <a:spcPct val="107000"/>
              </a:lnSpc>
              <a:spcBef>
                <a:spcPts val="0"/>
              </a:spcBef>
              <a:spcAft>
                <a:spcPts val="0"/>
              </a:spcAft>
            </a:pPr>
            <a:r>
              <a:rPr lang="en-IN" sz="2000" b="1" kern="100" dirty="0">
                <a:effectLst/>
                <a:latin typeface="Calibri" panose="020F0502020204030204" pitchFamily="34" charset="0"/>
                <a:ea typeface="Calibri" panose="020F0502020204030204" pitchFamily="34" charset="0"/>
                <a:cs typeface="Mangal" panose="02040503050203030202" pitchFamily="18" charset="0"/>
              </a:rPr>
              <a:t>Log Retrieval:</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2000" kern="100" dirty="0">
                <a:effectLst/>
                <a:latin typeface="Calibri" panose="020F0502020204030204" pitchFamily="34" charset="0"/>
                <a:ea typeface="Calibri" panose="020F0502020204030204" pitchFamily="34" charset="0"/>
                <a:cs typeface="Mangal" panose="02040503050203030202" pitchFamily="18" charset="0"/>
              </a:rPr>
              <a:t>Mock the connection to the GNS3 API to ensure logs are correctly fetched from the specified GNS3 instances or devices.</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457200" marR="0">
              <a:lnSpc>
                <a:spcPct val="107000"/>
              </a:lnSpc>
              <a:spcBef>
                <a:spcPts val="0"/>
              </a:spcBef>
              <a:spcAft>
                <a:spcPts val="0"/>
              </a:spcAft>
            </a:pPr>
            <a:r>
              <a:rPr lang="en-IN" sz="2000" kern="100" dirty="0">
                <a:effectLst/>
                <a:latin typeface="Calibri" panose="020F0502020204030204" pitchFamily="34" charset="0"/>
                <a:ea typeface="Calibri" panose="020F0502020204030204" pitchFamily="34" charset="0"/>
                <a:cs typeface="Mangal" panose="02040503050203030202" pitchFamily="18" charset="0"/>
              </a:rPr>
              <a:t> </a:t>
            </a:r>
            <a:r>
              <a:rPr lang="en-IN" sz="2000" b="1" kern="100" dirty="0">
                <a:effectLst/>
                <a:latin typeface="Calibri" panose="020F0502020204030204" pitchFamily="34" charset="0"/>
                <a:ea typeface="Calibri" panose="020F0502020204030204" pitchFamily="34" charset="0"/>
                <a:cs typeface="Mangal" panose="02040503050203030202" pitchFamily="18" charset="0"/>
              </a:rPr>
              <a:t>File Operations:</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2000" kern="100" dirty="0">
                <a:effectLst/>
                <a:latin typeface="Calibri" panose="020F0502020204030204" pitchFamily="34" charset="0"/>
                <a:ea typeface="Calibri" panose="020F0502020204030204" pitchFamily="34" charset="0"/>
                <a:cs typeface="Mangal" panose="02040503050203030202" pitchFamily="18" charset="0"/>
              </a:rPr>
              <a:t>Validate that the log file is created in the specified directory. Test that the logs are correctly written to the file.</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457200" marR="0">
              <a:lnSpc>
                <a:spcPct val="107000"/>
              </a:lnSpc>
              <a:spcBef>
                <a:spcPts val="0"/>
              </a:spcBef>
              <a:spcAft>
                <a:spcPts val="0"/>
              </a:spcAft>
            </a:pPr>
            <a:r>
              <a:rPr lang="en-IN" sz="2000" b="1" kern="100" dirty="0">
                <a:effectLst/>
                <a:latin typeface="Calibri" panose="020F0502020204030204" pitchFamily="34" charset="0"/>
                <a:ea typeface="Calibri" panose="020F0502020204030204" pitchFamily="34" charset="0"/>
                <a:cs typeface="Mangal" panose="02040503050203030202" pitchFamily="18" charset="0"/>
              </a:rPr>
              <a:t>Error Handling:</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2000" kern="100" dirty="0">
                <a:effectLst/>
                <a:latin typeface="Calibri" panose="020F0502020204030204" pitchFamily="34" charset="0"/>
                <a:ea typeface="Calibri" panose="020F0502020204030204" pitchFamily="34" charset="0"/>
                <a:cs typeface="Mangal" panose="02040503050203030202" pitchFamily="18" charset="0"/>
              </a:rPr>
              <a:t>Simulate scenarios where file creation or GNS3 API communication fails, ensuring the method handles these exceptions properly.</a:t>
            </a:r>
            <a:endParaRPr lang="en-US" sz="2000" b="1" dirty="0"/>
          </a:p>
          <a:p>
            <a:pPr marL="457200" indent="-457200">
              <a:buFont typeface="+mj-lt"/>
              <a:buAutoNum type="arabicPeriod"/>
            </a:pPr>
            <a:endParaRPr lang="en-US" sz="1400" b="1" dirty="0"/>
          </a:p>
          <a:p>
            <a:pPr marL="457200" indent="-457200">
              <a:buFont typeface="+mj-lt"/>
              <a:buAutoNum type="arabicPeriod"/>
            </a:pPr>
            <a:endParaRPr lang="en-US" sz="1400" dirty="0"/>
          </a:p>
          <a:p>
            <a:pPr marL="457200" indent="-457200">
              <a:buFont typeface="+mj-lt"/>
              <a:buAutoNum type="arabicPeriod"/>
            </a:pPr>
            <a:endParaRPr lang="en-US" sz="1400" dirty="0"/>
          </a:p>
          <a:p>
            <a:pPr marL="457200" indent="-457200">
              <a:buFont typeface="+mj-lt"/>
              <a:buAutoNum type="arabicPeriod"/>
            </a:pPr>
            <a:endParaRPr lang="en-US" sz="1400" dirty="0"/>
          </a:p>
          <a:p>
            <a:pPr marL="0" indent="0">
              <a:buNone/>
            </a:pPr>
            <a:endParaRPr lang="en-US" sz="1400" dirty="0"/>
          </a:p>
          <a:p>
            <a:pPr marL="0" indent="0">
              <a:buNone/>
            </a:pPr>
            <a:endParaRPr lang="en-US" sz="1400" dirty="0"/>
          </a:p>
          <a:p>
            <a:pPr marL="0" indent="0">
              <a:buNone/>
            </a:pPr>
            <a:r>
              <a:rPr lang="en-US" sz="1400" dirty="0"/>
              <a:t> </a:t>
            </a:r>
          </a:p>
        </p:txBody>
      </p:sp>
    </p:spTree>
    <p:extLst>
      <p:ext uri="{BB962C8B-B14F-4D97-AF65-F5344CB8AC3E}">
        <p14:creationId xmlns:p14="http://schemas.microsoft.com/office/powerpoint/2010/main" val="14174610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a:xfrm>
            <a:off x="550862" y="498474"/>
            <a:ext cx="7960421" cy="761159"/>
          </a:xfrm>
        </p:spPr>
        <p:txBody>
          <a:bodyPr>
            <a:normAutofit/>
          </a:bodyPr>
          <a:lstStyle/>
          <a:p>
            <a:r>
              <a:rPr lang="en-US" sz="3600" dirty="0"/>
              <a:t>Logs Test:</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550862" y="1259633"/>
            <a:ext cx="10484763" cy="5197151"/>
          </a:xfrm>
        </p:spPr>
        <p:txBody>
          <a:bodyPr>
            <a:noAutofit/>
          </a:bodyPr>
          <a:lstStyle/>
          <a:p>
            <a:pPr marL="0" indent="0">
              <a:lnSpc>
                <a:spcPct val="107000"/>
              </a:lnSpc>
              <a:spcBef>
                <a:spcPts val="0"/>
              </a:spcBef>
              <a:buNone/>
              <a:tabLst>
                <a:tab pos="457200" algn="l"/>
              </a:tabLst>
            </a:pPr>
            <a:r>
              <a:rPr lang="en-IN" sz="1800" b="1" kern="100" dirty="0">
                <a:effectLst/>
                <a:latin typeface="Calibri" panose="020F0502020204030204" pitchFamily="34" charset="0"/>
                <a:ea typeface="Calibri" panose="020F0502020204030204" pitchFamily="34" charset="0"/>
                <a:cs typeface="Mangal" panose="02040503050203030202" pitchFamily="18" charset="0"/>
              </a:rPr>
              <a:t>6. Test Cases:</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457200" marR="0">
              <a:lnSpc>
                <a:spcPct val="107000"/>
              </a:lnSpc>
              <a:spcBef>
                <a:spcPts val="0"/>
              </a:spcBef>
              <a:spcAft>
                <a:spcPts val="800"/>
              </a:spcAft>
            </a:pPr>
            <a:r>
              <a:rPr lang="en-IN" sz="1800" b="1" kern="0" dirty="0">
                <a:effectLst/>
                <a:latin typeface="Times New Roman" panose="02020603050405020304" pitchFamily="18" charset="0"/>
                <a:ea typeface="Times New Roman" panose="02020603050405020304" pitchFamily="18" charset="0"/>
                <a:cs typeface="Mangal" panose="02040503050203030202" pitchFamily="18" charset="0"/>
              </a:rPr>
              <a:t>Successful Log Saving:</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457200" marR="0">
              <a:lnSpc>
                <a:spcPct val="107000"/>
              </a:lnSpc>
              <a:spcBef>
                <a:spcPts val="0"/>
              </a:spcBef>
              <a:spcAft>
                <a:spcPts val="800"/>
              </a:spcAft>
            </a:pPr>
            <a:r>
              <a:rPr lang="en-IN" sz="1800" b="1" kern="0" dirty="0">
                <a:effectLst/>
                <a:latin typeface="Times New Roman" panose="02020603050405020304" pitchFamily="18" charset="0"/>
                <a:ea typeface="Times New Roman" panose="02020603050405020304" pitchFamily="18" charset="0"/>
                <a:cs typeface="Mangal" panose="02040503050203030202" pitchFamily="18" charset="0"/>
              </a:rPr>
              <a:t>Invalid Directory Path:</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457200" marR="0">
              <a:lnSpc>
                <a:spcPct val="107000"/>
              </a:lnSpc>
              <a:spcBef>
                <a:spcPts val="0"/>
              </a:spcBef>
              <a:spcAft>
                <a:spcPts val="800"/>
              </a:spcAft>
            </a:pPr>
            <a:r>
              <a:rPr lang="en-IN" sz="1800" b="1" kern="0" dirty="0">
                <a:effectLst/>
                <a:latin typeface="Times New Roman" panose="02020603050405020304" pitchFamily="18" charset="0"/>
                <a:ea typeface="Times New Roman" panose="02020603050405020304" pitchFamily="18" charset="0"/>
                <a:cs typeface="Mangal" panose="02040503050203030202" pitchFamily="18" charset="0"/>
              </a:rPr>
              <a:t>GNS3 Connection Failure:</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457200" marR="0">
              <a:lnSpc>
                <a:spcPct val="107000"/>
              </a:lnSpc>
              <a:spcBef>
                <a:spcPts val="0"/>
              </a:spcBef>
              <a:spcAft>
                <a:spcPts val="800"/>
              </a:spcAft>
            </a:pPr>
            <a:r>
              <a:rPr lang="en-IN" sz="1800" b="1" kern="0" dirty="0">
                <a:effectLst/>
                <a:latin typeface="Times New Roman" panose="02020603050405020304" pitchFamily="18" charset="0"/>
                <a:ea typeface="Times New Roman" panose="02020603050405020304" pitchFamily="18" charset="0"/>
                <a:cs typeface="Mangal" panose="02040503050203030202" pitchFamily="18" charset="0"/>
              </a:rPr>
              <a:t>File Write Failure:</a:t>
            </a:r>
          </a:p>
          <a:p>
            <a:pPr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Results:</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Mangal" panose="02040503050203030202" pitchFamily="18" charset="0"/>
              </a:rPr>
              <a:t>Successful Execution:</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457200" marR="0">
              <a:lnSpc>
                <a:spcPct val="107000"/>
              </a:lnSpc>
              <a:spcBef>
                <a:spcPts val="0"/>
              </a:spcBef>
              <a:spcAft>
                <a:spcPts val="0"/>
              </a:spcAft>
            </a:pP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Logs are accurately retrieved from GNS3 and saved into a local file. Proper exception handling ensures robustness against potential failures.</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03597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EB5B-92E7-8234-E623-CE4670C3FBBF}"/>
              </a:ext>
            </a:extLst>
          </p:cNvPr>
          <p:cNvSpPr>
            <a:spLocks noGrp="1"/>
          </p:cNvSpPr>
          <p:nvPr>
            <p:ph type="title"/>
          </p:nvPr>
        </p:nvSpPr>
        <p:spPr>
          <a:xfrm>
            <a:off x="550863" y="483924"/>
            <a:ext cx="11090275" cy="718711"/>
          </a:xfrm>
        </p:spPr>
        <p:txBody>
          <a:bodyPr/>
          <a:lstStyle/>
          <a:p>
            <a:r>
              <a:rPr lang="en-US" dirty="0">
                <a:latin typeface="Times New Roman" panose="02020603050405020304" pitchFamily="18" charset="0"/>
                <a:cs typeface="Times New Roman" panose="02020603050405020304" pitchFamily="18" charset="0"/>
              </a:rPr>
              <a:t>Outcomes and Results:</a:t>
            </a:r>
            <a:endParaRPr lang="en-IN" dirty="0"/>
          </a:p>
        </p:txBody>
      </p:sp>
      <p:pic>
        <p:nvPicPr>
          <p:cNvPr id="9" name="Content Placeholder 8">
            <a:extLst>
              <a:ext uri="{FF2B5EF4-FFF2-40B4-BE49-F238E27FC236}">
                <a16:creationId xmlns:a16="http://schemas.microsoft.com/office/drawing/2014/main" id="{49534489-4D3C-8480-B169-AD3D414CE2D4}"/>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253062" y="1800225"/>
            <a:ext cx="7685875" cy="3913188"/>
          </a:xfrm>
        </p:spPr>
      </p:pic>
    </p:spTree>
    <p:extLst>
      <p:ext uri="{BB962C8B-B14F-4D97-AF65-F5344CB8AC3E}">
        <p14:creationId xmlns:p14="http://schemas.microsoft.com/office/powerpoint/2010/main" val="17491252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EB5B-92E7-8234-E623-CE4670C3FBBF}"/>
              </a:ext>
            </a:extLst>
          </p:cNvPr>
          <p:cNvSpPr>
            <a:spLocks noGrp="1"/>
          </p:cNvSpPr>
          <p:nvPr>
            <p:ph type="title"/>
          </p:nvPr>
        </p:nvSpPr>
        <p:spPr>
          <a:xfrm>
            <a:off x="550863" y="483924"/>
            <a:ext cx="11090275" cy="718711"/>
          </a:xfrm>
        </p:spPr>
        <p:txBody>
          <a:bodyPr/>
          <a:lstStyle/>
          <a:p>
            <a:r>
              <a:rPr lang="en-US" dirty="0">
                <a:latin typeface="Times New Roman" panose="02020603050405020304" pitchFamily="18" charset="0"/>
                <a:cs typeface="Times New Roman" panose="02020603050405020304" pitchFamily="18" charset="0"/>
              </a:rPr>
              <a:t>Outcomes and Results:</a:t>
            </a:r>
            <a:endParaRPr lang="en-IN" dirty="0"/>
          </a:p>
        </p:txBody>
      </p:sp>
      <p:pic>
        <p:nvPicPr>
          <p:cNvPr id="6" name="Content Placeholder 5">
            <a:extLst>
              <a:ext uri="{FF2B5EF4-FFF2-40B4-BE49-F238E27FC236}">
                <a16:creationId xmlns:a16="http://schemas.microsoft.com/office/drawing/2014/main" id="{93E7B8BE-FF62-BAB6-12E5-178288B2F931}"/>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07326" y="1297577"/>
            <a:ext cx="8177347" cy="4955177"/>
          </a:xfrm>
        </p:spPr>
      </p:pic>
    </p:spTree>
    <p:extLst>
      <p:ext uri="{BB962C8B-B14F-4D97-AF65-F5344CB8AC3E}">
        <p14:creationId xmlns:p14="http://schemas.microsoft.com/office/powerpoint/2010/main" val="32067251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EB5B-92E7-8234-E623-CE4670C3FBBF}"/>
              </a:ext>
            </a:extLst>
          </p:cNvPr>
          <p:cNvSpPr>
            <a:spLocks noGrp="1"/>
          </p:cNvSpPr>
          <p:nvPr>
            <p:ph type="title"/>
          </p:nvPr>
        </p:nvSpPr>
        <p:spPr>
          <a:xfrm>
            <a:off x="550863" y="483924"/>
            <a:ext cx="11090275" cy="718711"/>
          </a:xfrm>
        </p:spPr>
        <p:txBody>
          <a:bodyPr/>
          <a:lstStyle/>
          <a:p>
            <a:r>
              <a:rPr lang="en-US" dirty="0">
                <a:latin typeface="Times New Roman" panose="02020603050405020304" pitchFamily="18" charset="0"/>
                <a:cs typeface="Times New Roman" panose="02020603050405020304" pitchFamily="18" charset="0"/>
              </a:rPr>
              <a:t>Outcomes and Results:</a:t>
            </a:r>
            <a:endParaRPr lang="en-IN" dirty="0"/>
          </a:p>
        </p:txBody>
      </p:sp>
      <p:pic>
        <p:nvPicPr>
          <p:cNvPr id="7" name="Content Placeholder 6">
            <a:extLst>
              <a:ext uri="{FF2B5EF4-FFF2-40B4-BE49-F238E27FC236}">
                <a16:creationId xmlns:a16="http://schemas.microsoft.com/office/drawing/2014/main" id="{D916669F-C06C-343F-3C23-7E070C689127}"/>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93966" y="1375954"/>
            <a:ext cx="8638903" cy="4885509"/>
          </a:xfrm>
        </p:spPr>
      </p:pic>
    </p:spTree>
    <p:extLst>
      <p:ext uri="{BB962C8B-B14F-4D97-AF65-F5344CB8AC3E}">
        <p14:creationId xmlns:p14="http://schemas.microsoft.com/office/powerpoint/2010/main" val="4671166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EB5B-92E7-8234-E623-CE4670C3FBBF}"/>
              </a:ext>
            </a:extLst>
          </p:cNvPr>
          <p:cNvSpPr>
            <a:spLocks noGrp="1"/>
          </p:cNvSpPr>
          <p:nvPr>
            <p:ph type="title"/>
          </p:nvPr>
        </p:nvSpPr>
        <p:spPr>
          <a:xfrm>
            <a:off x="550863" y="483924"/>
            <a:ext cx="11090275" cy="718711"/>
          </a:xfrm>
        </p:spPr>
        <p:txBody>
          <a:bodyPr/>
          <a:lstStyle/>
          <a:p>
            <a:r>
              <a:rPr lang="en-US" dirty="0">
                <a:latin typeface="Times New Roman" panose="02020603050405020304" pitchFamily="18" charset="0"/>
                <a:cs typeface="Times New Roman" panose="02020603050405020304" pitchFamily="18" charset="0"/>
              </a:rPr>
              <a:t>Outcomes and Results:</a:t>
            </a:r>
            <a:endParaRPr lang="en-IN" dirty="0"/>
          </a:p>
        </p:txBody>
      </p:sp>
      <p:pic>
        <p:nvPicPr>
          <p:cNvPr id="6" name="Content Placeholder 5">
            <a:extLst>
              <a:ext uri="{FF2B5EF4-FFF2-40B4-BE49-F238E27FC236}">
                <a16:creationId xmlns:a16="http://schemas.microsoft.com/office/drawing/2014/main" id="{FEEFF85A-06E0-4204-7C8B-A0D042270868}"/>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454331" y="1489166"/>
            <a:ext cx="8708571" cy="4728754"/>
          </a:xfrm>
        </p:spPr>
      </p:pic>
    </p:spTree>
    <p:extLst>
      <p:ext uri="{BB962C8B-B14F-4D97-AF65-F5344CB8AC3E}">
        <p14:creationId xmlns:p14="http://schemas.microsoft.com/office/powerpoint/2010/main" val="16847203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EB5B-92E7-8234-E623-CE4670C3FBBF}"/>
              </a:ext>
            </a:extLst>
          </p:cNvPr>
          <p:cNvSpPr>
            <a:spLocks noGrp="1"/>
          </p:cNvSpPr>
          <p:nvPr>
            <p:ph type="title"/>
          </p:nvPr>
        </p:nvSpPr>
        <p:spPr>
          <a:xfrm>
            <a:off x="550863" y="483924"/>
            <a:ext cx="11090275" cy="718711"/>
          </a:xfrm>
        </p:spPr>
        <p:txBody>
          <a:bodyPr/>
          <a:lstStyle/>
          <a:p>
            <a:r>
              <a:rPr lang="en-US" dirty="0">
                <a:latin typeface="Times New Roman" panose="02020603050405020304" pitchFamily="18" charset="0"/>
                <a:cs typeface="Times New Roman" panose="02020603050405020304" pitchFamily="18" charset="0"/>
              </a:rPr>
              <a:t>Outcomes and Results:</a:t>
            </a:r>
            <a:endParaRPr lang="en-IN" dirty="0"/>
          </a:p>
        </p:txBody>
      </p:sp>
      <p:pic>
        <p:nvPicPr>
          <p:cNvPr id="7" name="Content Placeholder 6">
            <a:extLst>
              <a:ext uri="{FF2B5EF4-FFF2-40B4-BE49-F238E27FC236}">
                <a16:creationId xmlns:a16="http://schemas.microsoft.com/office/drawing/2014/main" id="{F23DE2D7-3797-547C-B410-1E8E8F6E89B8}"/>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976846" y="1576251"/>
            <a:ext cx="7741920" cy="4685212"/>
          </a:xfrm>
        </p:spPr>
      </p:pic>
    </p:spTree>
    <p:extLst>
      <p:ext uri="{BB962C8B-B14F-4D97-AF65-F5344CB8AC3E}">
        <p14:creationId xmlns:p14="http://schemas.microsoft.com/office/powerpoint/2010/main" val="27160589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EB5B-92E7-8234-E623-CE4670C3FBBF}"/>
              </a:ext>
            </a:extLst>
          </p:cNvPr>
          <p:cNvSpPr>
            <a:spLocks noGrp="1"/>
          </p:cNvSpPr>
          <p:nvPr>
            <p:ph type="title"/>
          </p:nvPr>
        </p:nvSpPr>
        <p:spPr>
          <a:xfrm>
            <a:off x="550863" y="483924"/>
            <a:ext cx="11090275" cy="718711"/>
          </a:xfrm>
        </p:spPr>
        <p:txBody>
          <a:bodyPr/>
          <a:lstStyle/>
          <a:p>
            <a:r>
              <a:rPr lang="en-US" dirty="0">
                <a:latin typeface="Times New Roman" panose="02020603050405020304" pitchFamily="18" charset="0"/>
                <a:cs typeface="Times New Roman" panose="02020603050405020304" pitchFamily="18" charset="0"/>
              </a:rPr>
              <a:t>Outcomes and Results:</a:t>
            </a:r>
            <a:endParaRPr lang="en-IN" dirty="0"/>
          </a:p>
        </p:txBody>
      </p:sp>
      <p:pic>
        <p:nvPicPr>
          <p:cNvPr id="6" name="Content Placeholder 5">
            <a:extLst>
              <a:ext uri="{FF2B5EF4-FFF2-40B4-BE49-F238E27FC236}">
                <a16:creationId xmlns:a16="http://schemas.microsoft.com/office/drawing/2014/main" id="{05B4031F-AFDE-E01E-3B47-F78C529C7FCB}"/>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54353" y="1410788"/>
            <a:ext cx="7626094" cy="4807131"/>
          </a:xfrm>
        </p:spPr>
      </p:pic>
    </p:spTree>
    <p:extLst>
      <p:ext uri="{BB962C8B-B14F-4D97-AF65-F5344CB8AC3E}">
        <p14:creationId xmlns:p14="http://schemas.microsoft.com/office/powerpoint/2010/main" val="12915051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EB5B-92E7-8234-E623-CE4670C3FBBF}"/>
              </a:ext>
            </a:extLst>
          </p:cNvPr>
          <p:cNvSpPr>
            <a:spLocks noGrp="1"/>
          </p:cNvSpPr>
          <p:nvPr>
            <p:ph type="title"/>
          </p:nvPr>
        </p:nvSpPr>
        <p:spPr>
          <a:xfrm>
            <a:off x="550863" y="483924"/>
            <a:ext cx="11090275" cy="718711"/>
          </a:xfrm>
        </p:spPr>
        <p:txBody>
          <a:bodyPr/>
          <a:lstStyle/>
          <a:p>
            <a:r>
              <a:rPr lang="en-US" dirty="0">
                <a:latin typeface="Times New Roman" panose="02020603050405020304" pitchFamily="18" charset="0"/>
                <a:cs typeface="Times New Roman" panose="02020603050405020304" pitchFamily="18" charset="0"/>
              </a:rPr>
              <a:t>Outcomes and Results:</a:t>
            </a:r>
            <a:endParaRPr lang="en-IN" dirty="0"/>
          </a:p>
        </p:txBody>
      </p:sp>
      <p:pic>
        <p:nvPicPr>
          <p:cNvPr id="7" name="Content Placeholder 6">
            <a:extLst>
              <a:ext uri="{FF2B5EF4-FFF2-40B4-BE49-F238E27FC236}">
                <a16:creationId xmlns:a16="http://schemas.microsoft.com/office/drawing/2014/main" id="{3AF26F80-6DAD-78C7-07ED-5D922118E831}"/>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124892" y="1654629"/>
            <a:ext cx="7846422" cy="4719447"/>
          </a:xfrm>
        </p:spPr>
      </p:pic>
    </p:spTree>
    <p:extLst>
      <p:ext uri="{BB962C8B-B14F-4D97-AF65-F5344CB8AC3E}">
        <p14:creationId xmlns:p14="http://schemas.microsoft.com/office/powerpoint/2010/main" val="1680886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FC1A1-E1FC-7D6A-9EBD-2D2ED3D5AB5D}"/>
              </a:ext>
            </a:extLst>
          </p:cNvPr>
          <p:cNvSpPr>
            <a:spLocks noGrp="1"/>
          </p:cNvSpPr>
          <p:nvPr>
            <p:ph type="title"/>
          </p:nvPr>
        </p:nvSpPr>
        <p:spPr>
          <a:xfrm>
            <a:off x="550862" y="498474"/>
            <a:ext cx="7960421" cy="761039"/>
          </a:xfrm>
        </p:spPr>
        <p:txBody>
          <a:bodyPr/>
          <a:lstStyle/>
          <a:p>
            <a:r>
              <a:rPr lang="en-IN" dirty="0"/>
              <a:t>Development Environment Tools</a:t>
            </a:r>
          </a:p>
        </p:txBody>
      </p:sp>
      <p:sp>
        <p:nvSpPr>
          <p:cNvPr id="3" name="Content Placeholder 2">
            <a:extLst>
              <a:ext uri="{FF2B5EF4-FFF2-40B4-BE49-F238E27FC236}">
                <a16:creationId xmlns:a16="http://schemas.microsoft.com/office/drawing/2014/main" id="{5734069B-6412-ADE9-C634-8FA3BF76153D}"/>
              </a:ext>
            </a:extLst>
          </p:cNvPr>
          <p:cNvSpPr>
            <a:spLocks noGrp="1"/>
          </p:cNvSpPr>
          <p:nvPr>
            <p:ph idx="1"/>
          </p:nvPr>
        </p:nvSpPr>
        <p:spPr>
          <a:xfrm>
            <a:off x="593698" y="1418254"/>
            <a:ext cx="11047440" cy="5122506"/>
          </a:xfrm>
        </p:spPr>
        <p:txBody>
          <a:bodyPr>
            <a:normAutofit fontScale="32500" lnSpcReduction="20000"/>
          </a:bodyPr>
          <a:lstStyle/>
          <a:p>
            <a:r>
              <a:rPr lang="en-IN" sz="5500" b="1" dirty="0">
                <a:latin typeface="Times New Roman" panose="02020603050405020304" pitchFamily="18" charset="0"/>
                <a:cs typeface="Times New Roman" panose="02020603050405020304" pitchFamily="18" charset="0"/>
              </a:rPr>
              <a:t>IDEs (Integrated Development Environments):</a:t>
            </a:r>
          </a:p>
          <a:p>
            <a:pPr marL="0" indent="0">
              <a:buNone/>
            </a:pPr>
            <a:r>
              <a:rPr lang="en-US" sz="5500" b="1" dirty="0">
                <a:latin typeface="Times New Roman" panose="02020603050405020304" pitchFamily="18" charset="0"/>
                <a:cs typeface="Times New Roman" panose="02020603050405020304" pitchFamily="18" charset="0"/>
              </a:rPr>
              <a:t>         Spring Tool Suit:</a:t>
            </a:r>
            <a:r>
              <a:rPr lang="en-US" sz="5500" dirty="0">
                <a:latin typeface="Times New Roman" panose="02020603050405020304" pitchFamily="18" charset="0"/>
                <a:cs typeface="Times New Roman" panose="02020603050405020304" pitchFamily="18" charset="0"/>
              </a:rPr>
              <a:t> Another robust IDE for Java development, known for its extensibility and comprehensive tooling support.</a:t>
            </a:r>
          </a:p>
          <a:p>
            <a:pPr marL="0" indent="0">
              <a:buNone/>
            </a:pPr>
            <a:r>
              <a:rPr lang="en-US" sz="5500" dirty="0">
                <a:latin typeface="Times New Roman" panose="02020603050405020304" pitchFamily="18" charset="0"/>
                <a:cs typeface="Times New Roman" panose="02020603050405020304" pitchFamily="18" charset="0"/>
              </a:rPr>
              <a:t>         </a:t>
            </a:r>
            <a:r>
              <a:rPr lang="en-US" sz="5500" b="1" dirty="0">
                <a:latin typeface="Times New Roman" panose="02020603050405020304" pitchFamily="18" charset="0"/>
                <a:cs typeface="Times New Roman" panose="02020603050405020304" pitchFamily="18" charset="0"/>
              </a:rPr>
              <a:t>JDK 21: </a:t>
            </a:r>
            <a:r>
              <a:rPr lang="en-US" sz="5500" dirty="0">
                <a:latin typeface="Times New Roman" panose="02020603050405020304" pitchFamily="18" charset="0"/>
                <a:cs typeface="Times New Roman" panose="02020603050405020304" pitchFamily="18" charset="0"/>
              </a:rPr>
              <a:t>Java Development Kit, providing essential libraries, tools, and runtime components required for developing</a:t>
            </a:r>
          </a:p>
          <a:p>
            <a:r>
              <a:rPr lang="en-US" sz="5500" b="1" dirty="0">
                <a:latin typeface="Times New Roman" panose="02020603050405020304" pitchFamily="18" charset="0"/>
                <a:cs typeface="Times New Roman" panose="02020603050405020304" pitchFamily="18" charset="0"/>
              </a:rPr>
              <a:t>Build Tools:</a:t>
            </a:r>
            <a:endParaRPr lang="en-US" sz="5500" dirty="0">
              <a:latin typeface="Times New Roman" panose="02020603050405020304" pitchFamily="18" charset="0"/>
              <a:cs typeface="Times New Roman" panose="02020603050405020304" pitchFamily="18" charset="0"/>
            </a:endParaRPr>
          </a:p>
          <a:p>
            <a:pPr marL="0" indent="0">
              <a:buNone/>
            </a:pPr>
            <a:r>
              <a:rPr lang="en-US" sz="5500" b="1" dirty="0">
                <a:latin typeface="Times New Roman" panose="02020603050405020304" pitchFamily="18" charset="0"/>
                <a:cs typeface="Times New Roman" panose="02020603050405020304" pitchFamily="18" charset="0"/>
              </a:rPr>
              <a:t>         Maven:</a:t>
            </a:r>
            <a:r>
              <a:rPr lang="en-US" sz="5500" dirty="0">
                <a:latin typeface="Times New Roman" panose="02020603050405020304" pitchFamily="18" charset="0"/>
                <a:cs typeface="Times New Roman" panose="02020603050405020304" pitchFamily="18" charset="0"/>
              </a:rPr>
              <a:t> A build automation tool used for managing project dependencies, builds, and documentation</a:t>
            </a:r>
          </a:p>
          <a:p>
            <a:pPr marL="0" indent="0">
              <a:buNone/>
            </a:pPr>
            <a:r>
              <a:rPr lang="en-US" sz="5500" dirty="0">
                <a:latin typeface="Times New Roman" panose="02020603050405020304" pitchFamily="18" charset="0"/>
                <a:cs typeface="Times New Roman" panose="02020603050405020304" pitchFamily="18" charset="0"/>
              </a:rPr>
              <a:t>         </a:t>
            </a:r>
            <a:r>
              <a:rPr lang="en-US" sz="5500" b="1" dirty="0">
                <a:latin typeface="Times New Roman" panose="02020603050405020304" pitchFamily="18" charset="0"/>
                <a:cs typeface="Times New Roman" panose="02020603050405020304" pitchFamily="18" charset="0"/>
              </a:rPr>
              <a:t>GNS3: </a:t>
            </a:r>
            <a:r>
              <a:rPr lang="en-US" sz="5500" dirty="0">
                <a:latin typeface="Times New Roman" panose="02020603050405020304" pitchFamily="18" charset="0"/>
                <a:cs typeface="Times New Roman" panose="02020603050405020304" pitchFamily="18" charset="0"/>
              </a:rPr>
              <a:t>GNS3 is a network simulation tool that allows users to design, configure, and test complex network topologies virtually</a:t>
            </a:r>
          </a:p>
          <a:p>
            <a:r>
              <a:rPr lang="en-US" sz="5500" b="1" dirty="0">
                <a:latin typeface="Times New Roman" panose="02020603050405020304" pitchFamily="18" charset="0"/>
                <a:cs typeface="Times New Roman" panose="02020603050405020304" pitchFamily="18" charset="0"/>
              </a:rPr>
              <a:t>Version Control:</a:t>
            </a:r>
            <a:endParaRPr lang="en-US" sz="5500" dirty="0">
              <a:latin typeface="Times New Roman" panose="02020603050405020304" pitchFamily="18" charset="0"/>
              <a:cs typeface="Times New Roman" panose="02020603050405020304" pitchFamily="18" charset="0"/>
            </a:endParaRPr>
          </a:p>
          <a:p>
            <a:pPr marL="0" indent="0">
              <a:buNone/>
            </a:pPr>
            <a:r>
              <a:rPr lang="en-US" sz="5500" b="1" dirty="0">
                <a:latin typeface="Times New Roman" panose="02020603050405020304" pitchFamily="18" charset="0"/>
                <a:cs typeface="Times New Roman" panose="02020603050405020304" pitchFamily="18" charset="0"/>
              </a:rPr>
              <a:t>         Git:</a:t>
            </a:r>
            <a:r>
              <a:rPr lang="en-US" sz="5500" dirty="0">
                <a:latin typeface="Times New Roman" panose="02020603050405020304" pitchFamily="18" charset="0"/>
                <a:cs typeface="Times New Roman" panose="02020603050405020304" pitchFamily="18" charset="0"/>
              </a:rPr>
              <a:t> A distributed version control system for tracking changes in source code, enabling collaboration and version management.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20030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EB5B-92E7-8234-E623-CE4670C3FBBF}"/>
              </a:ext>
            </a:extLst>
          </p:cNvPr>
          <p:cNvSpPr>
            <a:spLocks noGrp="1"/>
          </p:cNvSpPr>
          <p:nvPr>
            <p:ph type="title"/>
          </p:nvPr>
        </p:nvSpPr>
        <p:spPr>
          <a:xfrm>
            <a:off x="550863" y="483924"/>
            <a:ext cx="11090275" cy="718711"/>
          </a:xfrm>
        </p:spPr>
        <p:txBody>
          <a:bodyPr/>
          <a:lstStyle/>
          <a:p>
            <a:r>
              <a:rPr lang="en-US" dirty="0">
                <a:latin typeface="Times New Roman" panose="02020603050405020304" pitchFamily="18" charset="0"/>
                <a:cs typeface="Times New Roman" panose="02020603050405020304" pitchFamily="18" charset="0"/>
              </a:rPr>
              <a:t>Outcomes and Results:</a:t>
            </a:r>
            <a:endParaRPr lang="en-IN" dirty="0"/>
          </a:p>
        </p:txBody>
      </p:sp>
      <p:pic>
        <p:nvPicPr>
          <p:cNvPr id="6" name="Content Placeholder 5">
            <a:extLst>
              <a:ext uri="{FF2B5EF4-FFF2-40B4-BE49-F238E27FC236}">
                <a16:creationId xmlns:a16="http://schemas.microsoft.com/office/drawing/2014/main" id="{D4F35E46-770C-454A-ED8D-EBA45F91B38A}"/>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133600" y="1593669"/>
            <a:ext cx="7254240" cy="4738869"/>
          </a:xfrm>
        </p:spPr>
      </p:pic>
    </p:spTree>
    <p:extLst>
      <p:ext uri="{BB962C8B-B14F-4D97-AF65-F5344CB8AC3E}">
        <p14:creationId xmlns:p14="http://schemas.microsoft.com/office/powerpoint/2010/main" val="37802871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EB5B-92E7-8234-E623-CE4670C3FBBF}"/>
              </a:ext>
            </a:extLst>
          </p:cNvPr>
          <p:cNvSpPr>
            <a:spLocks noGrp="1"/>
          </p:cNvSpPr>
          <p:nvPr>
            <p:ph type="title"/>
          </p:nvPr>
        </p:nvSpPr>
        <p:spPr>
          <a:xfrm>
            <a:off x="550863" y="483924"/>
            <a:ext cx="11090275" cy="718711"/>
          </a:xfrm>
        </p:spPr>
        <p:txBody>
          <a:bodyPr/>
          <a:lstStyle/>
          <a:p>
            <a:r>
              <a:rPr lang="en-US" dirty="0">
                <a:latin typeface="Times New Roman" panose="02020603050405020304" pitchFamily="18" charset="0"/>
                <a:cs typeface="Times New Roman" panose="02020603050405020304" pitchFamily="18" charset="0"/>
              </a:rPr>
              <a:t>Outcomes and Results:</a:t>
            </a:r>
            <a:endParaRPr lang="en-IN" dirty="0"/>
          </a:p>
        </p:txBody>
      </p:sp>
      <p:pic>
        <p:nvPicPr>
          <p:cNvPr id="11" name="Content Placeholder 10">
            <a:extLst>
              <a:ext uri="{FF2B5EF4-FFF2-40B4-BE49-F238E27FC236}">
                <a16:creationId xmlns:a16="http://schemas.microsoft.com/office/drawing/2014/main" id="{25663444-D8F6-F644-E3E3-CC5431F18D4E}"/>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924594" y="1576251"/>
            <a:ext cx="7649795" cy="4797825"/>
          </a:xfrm>
        </p:spPr>
      </p:pic>
    </p:spTree>
    <p:extLst>
      <p:ext uri="{BB962C8B-B14F-4D97-AF65-F5344CB8AC3E}">
        <p14:creationId xmlns:p14="http://schemas.microsoft.com/office/powerpoint/2010/main" val="15856437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EB5B-92E7-8234-E623-CE4670C3FBBF}"/>
              </a:ext>
            </a:extLst>
          </p:cNvPr>
          <p:cNvSpPr>
            <a:spLocks noGrp="1"/>
          </p:cNvSpPr>
          <p:nvPr>
            <p:ph type="title"/>
          </p:nvPr>
        </p:nvSpPr>
        <p:spPr>
          <a:xfrm>
            <a:off x="550863" y="483924"/>
            <a:ext cx="11090275" cy="718711"/>
          </a:xfrm>
        </p:spPr>
        <p:txBody>
          <a:bodyPr/>
          <a:lstStyle/>
          <a:p>
            <a:r>
              <a:rPr lang="en-US" dirty="0">
                <a:latin typeface="Times New Roman" panose="02020603050405020304" pitchFamily="18" charset="0"/>
                <a:cs typeface="Times New Roman" panose="02020603050405020304" pitchFamily="18" charset="0"/>
              </a:rPr>
              <a:t>Outcomes and Results:</a:t>
            </a:r>
            <a:endParaRPr lang="en-IN" dirty="0"/>
          </a:p>
        </p:txBody>
      </p:sp>
      <p:pic>
        <p:nvPicPr>
          <p:cNvPr id="11" name="Content Placeholder 10">
            <a:extLst>
              <a:ext uri="{FF2B5EF4-FFF2-40B4-BE49-F238E27FC236}">
                <a16:creationId xmlns:a16="http://schemas.microsoft.com/office/drawing/2014/main" id="{EFDDA152-8E92-BE5B-ADAF-E30316CCA015}"/>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698171" y="1532709"/>
            <a:ext cx="7876218" cy="4572000"/>
          </a:xfrm>
        </p:spPr>
      </p:pic>
    </p:spTree>
    <p:extLst>
      <p:ext uri="{BB962C8B-B14F-4D97-AF65-F5344CB8AC3E}">
        <p14:creationId xmlns:p14="http://schemas.microsoft.com/office/powerpoint/2010/main" val="24135667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EB5B-92E7-8234-E623-CE4670C3FBBF}"/>
              </a:ext>
            </a:extLst>
          </p:cNvPr>
          <p:cNvSpPr>
            <a:spLocks noGrp="1"/>
          </p:cNvSpPr>
          <p:nvPr>
            <p:ph type="title"/>
          </p:nvPr>
        </p:nvSpPr>
        <p:spPr>
          <a:xfrm>
            <a:off x="550863" y="483924"/>
            <a:ext cx="11090275" cy="718711"/>
          </a:xfrm>
        </p:spPr>
        <p:txBody>
          <a:bodyPr/>
          <a:lstStyle/>
          <a:p>
            <a:r>
              <a:rPr lang="en-US" dirty="0">
                <a:latin typeface="Times New Roman" panose="02020603050405020304" pitchFamily="18" charset="0"/>
                <a:cs typeface="Times New Roman" panose="02020603050405020304" pitchFamily="18" charset="0"/>
              </a:rPr>
              <a:t>Outcomes and Results:</a:t>
            </a:r>
            <a:endParaRPr lang="en-IN" dirty="0"/>
          </a:p>
        </p:txBody>
      </p:sp>
      <p:pic>
        <p:nvPicPr>
          <p:cNvPr id="7" name="Content Placeholder 6">
            <a:extLst>
              <a:ext uri="{FF2B5EF4-FFF2-40B4-BE49-F238E27FC236}">
                <a16:creationId xmlns:a16="http://schemas.microsoft.com/office/drawing/2014/main" id="{36527F38-DAFF-5C25-32EB-B21EEB3B9308}"/>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837509" y="1532709"/>
            <a:ext cx="7736880" cy="4615542"/>
          </a:xfrm>
        </p:spPr>
      </p:pic>
    </p:spTree>
    <p:extLst>
      <p:ext uri="{BB962C8B-B14F-4D97-AF65-F5344CB8AC3E}">
        <p14:creationId xmlns:p14="http://schemas.microsoft.com/office/powerpoint/2010/main" val="12295899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EB5B-92E7-8234-E623-CE4670C3FBBF}"/>
              </a:ext>
            </a:extLst>
          </p:cNvPr>
          <p:cNvSpPr>
            <a:spLocks noGrp="1"/>
          </p:cNvSpPr>
          <p:nvPr>
            <p:ph type="title"/>
          </p:nvPr>
        </p:nvSpPr>
        <p:spPr>
          <a:xfrm>
            <a:off x="550863" y="483924"/>
            <a:ext cx="11090275" cy="718711"/>
          </a:xfrm>
        </p:spPr>
        <p:txBody>
          <a:bodyPr/>
          <a:lstStyle/>
          <a:p>
            <a:r>
              <a:rPr lang="en-US" dirty="0">
                <a:latin typeface="Times New Roman" panose="02020603050405020304" pitchFamily="18" charset="0"/>
                <a:cs typeface="Times New Roman" panose="02020603050405020304" pitchFamily="18" charset="0"/>
              </a:rPr>
              <a:t>Outcomes and Results:</a:t>
            </a:r>
            <a:endParaRPr lang="en-IN" dirty="0"/>
          </a:p>
        </p:txBody>
      </p:sp>
      <p:pic>
        <p:nvPicPr>
          <p:cNvPr id="7" name="Content Placeholder 6">
            <a:extLst>
              <a:ext uri="{FF2B5EF4-FFF2-40B4-BE49-F238E27FC236}">
                <a16:creationId xmlns:a16="http://schemas.microsoft.com/office/drawing/2014/main" id="{06FB8E7F-22C8-8EA7-58E4-77BEBA2E3239}"/>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689463" y="1576250"/>
            <a:ext cx="8055428" cy="4797825"/>
          </a:xfrm>
        </p:spPr>
      </p:pic>
    </p:spTree>
    <p:extLst>
      <p:ext uri="{BB962C8B-B14F-4D97-AF65-F5344CB8AC3E}">
        <p14:creationId xmlns:p14="http://schemas.microsoft.com/office/powerpoint/2010/main" val="1078228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EB5B-92E7-8234-E623-CE4670C3FBBF}"/>
              </a:ext>
            </a:extLst>
          </p:cNvPr>
          <p:cNvSpPr>
            <a:spLocks noGrp="1"/>
          </p:cNvSpPr>
          <p:nvPr>
            <p:ph type="title"/>
          </p:nvPr>
        </p:nvSpPr>
        <p:spPr>
          <a:xfrm>
            <a:off x="550863" y="483924"/>
            <a:ext cx="11090275" cy="718711"/>
          </a:xfrm>
        </p:spPr>
        <p:txBody>
          <a:bodyPr/>
          <a:lstStyle/>
          <a:p>
            <a:r>
              <a:rPr lang="en-US"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CE1DB966-92C9-6854-672A-17F098BF96AC}"/>
              </a:ext>
            </a:extLst>
          </p:cNvPr>
          <p:cNvSpPr>
            <a:spLocks noGrp="1"/>
          </p:cNvSpPr>
          <p:nvPr>
            <p:ph sz="quarter" idx="13"/>
          </p:nvPr>
        </p:nvSpPr>
        <p:spPr>
          <a:xfrm>
            <a:off x="550864" y="1624438"/>
            <a:ext cx="11090274" cy="4673437"/>
          </a:xfrm>
        </p:spPr>
        <p:txBody>
          <a:bodyPr>
            <a:normAutofit fontScale="92500" lnSpcReduction="10000"/>
          </a:bodyPr>
          <a:lstStyle/>
          <a:p>
            <a:r>
              <a:rPr lang="en-US" sz="2200" dirty="0"/>
              <a:t>In this project, we have successfully developed and implemented a robust configuration management microservice for Network Management Systems (NMS). This microservice effectively addresses three core functionalities: </a:t>
            </a:r>
            <a:r>
              <a:rPr lang="en-US" sz="2200" b="1" dirty="0"/>
              <a:t>Push Configuration</a:t>
            </a:r>
            <a:r>
              <a:rPr lang="en-US" sz="2200" dirty="0"/>
              <a:t>, </a:t>
            </a:r>
            <a:r>
              <a:rPr lang="en-US" sz="2200" b="1" dirty="0"/>
              <a:t>Backup Configuration</a:t>
            </a:r>
            <a:r>
              <a:rPr lang="en-US" sz="2200" dirty="0"/>
              <a:t>, and </a:t>
            </a:r>
            <a:r>
              <a:rPr lang="en-US" sz="2200" b="1" dirty="0"/>
              <a:t>Log Configuration</a:t>
            </a:r>
            <a:r>
              <a:rPr lang="en-US" sz="2200" dirty="0"/>
              <a:t>.</a:t>
            </a:r>
          </a:p>
          <a:p>
            <a:pPr>
              <a:buFont typeface="+mj-lt"/>
              <a:buAutoNum type="arabicPeriod"/>
            </a:pPr>
            <a:r>
              <a:rPr lang="en-US" sz="2200" b="1" dirty="0"/>
              <a:t>Push Configuration</a:t>
            </a:r>
            <a:r>
              <a:rPr lang="en-US" sz="2200" dirty="0"/>
              <a:t>: Our microservice ensures seamless deployment of configuration updates across the network, enhancing consistency and reducing manual intervention. This functionality improves operational efficiency and supports rapid adaptation to changing network requirements.</a:t>
            </a:r>
          </a:p>
          <a:p>
            <a:pPr>
              <a:buFont typeface="+mj-lt"/>
              <a:buAutoNum type="arabicPeriod"/>
            </a:pPr>
            <a:r>
              <a:rPr lang="en-US" sz="2200" b="1" dirty="0"/>
              <a:t>Backup Configuration</a:t>
            </a:r>
            <a:r>
              <a:rPr lang="en-US" sz="2200" dirty="0"/>
              <a:t>: By providing reliable and automated backup solutions, we ensure that critical configurations are preserved and can be restored promptly in the event of failures or accidental changes. This capability fortifies the resilience of network operations and safeguards against data loss.</a:t>
            </a:r>
          </a:p>
          <a:p>
            <a:pPr>
              <a:buFont typeface="+mj-lt"/>
              <a:buAutoNum type="arabicPeriod"/>
            </a:pPr>
            <a:r>
              <a:rPr lang="en-US" sz="2200" b="1" dirty="0"/>
              <a:t>Log Configuration</a:t>
            </a:r>
            <a:r>
              <a:rPr lang="en-US" sz="2200" dirty="0"/>
              <a:t>: Comprehensive logging mechanisms enable detailed tracking and auditing of configuration changes. This functionality enhances transparency, facilitates troubleshooting, and supports compliance with regulatory standards.</a:t>
            </a:r>
          </a:p>
          <a:p>
            <a:endParaRPr lang="en-IN" dirty="0"/>
          </a:p>
        </p:txBody>
      </p:sp>
    </p:spTree>
    <p:extLst>
      <p:ext uri="{BB962C8B-B14F-4D97-AF65-F5344CB8AC3E}">
        <p14:creationId xmlns:p14="http://schemas.microsoft.com/office/powerpoint/2010/main" val="29159022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549536" y="549275"/>
            <a:ext cx="5179330" cy="1036930"/>
          </a:xfrm>
          <a:noFill/>
        </p:spPr>
        <p:txBody>
          <a:bodyPr anchor="b">
            <a:normAutofit/>
          </a:bodyPr>
          <a:lstStyle/>
          <a:p>
            <a:r>
              <a:rPr lang="en-US"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xfrm>
            <a:off x="549537" y="1735494"/>
            <a:ext cx="5179330" cy="4973216"/>
          </a:xfrm>
          <a:noFill/>
        </p:spPr>
        <p:txBody>
          <a:bodyPr>
            <a:normAutofit/>
          </a:bodyPr>
          <a:lstStyle/>
          <a:p>
            <a:r>
              <a:rPr lang="en-US" sz="3200" b="1" dirty="0"/>
              <a:t>Team B/2</a:t>
            </a:r>
          </a:p>
          <a:p>
            <a:r>
              <a:rPr lang="en-US" dirty="0"/>
              <a:t>01 Sharmila Maity</a:t>
            </a:r>
          </a:p>
          <a:p>
            <a:r>
              <a:rPr lang="en-US" dirty="0"/>
              <a:t>05 Shraddha Vijay Sonkusale</a:t>
            </a:r>
          </a:p>
          <a:p>
            <a:r>
              <a:rPr lang="en-US" dirty="0"/>
              <a:t>09 Shriram Chandrashekhar Patil</a:t>
            </a:r>
          </a:p>
          <a:p>
            <a:r>
              <a:rPr lang="en-US" dirty="0"/>
              <a:t>16 Siddala Madhu</a:t>
            </a:r>
          </a:p>
          <a:p>
            <a:r>
              <a:rPr lang="en-US" dirty="0"/>
              <a:t>19 Sri Harsha R</a:t>
            </a:r>
          </a:p>
          <a:p>
            <a:r>
              <a:rPr lang="en-US" dirty="0"/>
              <a:t>20 Sri Maha Lakshmi Bheemireddy</a:t>
            </a:r>
          </a:p>
          <a:p>
            <a:r>
              <a:rPr lang="en-US" dirty="0"/>
              <a:t>34 Yuva Ramya</a:t>
            </a:r>
          </a:p>
        </p:txBody>
      </p:sp>
      <p:pic>
        <p:nvPicPr>
          <p:cNvPr id="7" name="Picture Placeholder 6">
            <a:extLst>
              <a:ext uri="{FF2B5EF4-FFF2-40B4-BE49-F238E27FC236}">
                <a16:creationId xmlns:a16="http://schemas.microsoft.com/office/drawing/2014/main" id="{B6728AF3-1231-EF49-6CAC-D714322FEE8F}"/>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2" r="1152"/>
          <a:stretch>
            <a:fillRect/>
          </a:stretch>
        </p:blipFill>
        <p:spPr>
          <a:xfrm>
            <a:off x="5926139" y="549276"/>
            <a:ext cx="5014090" cy="51323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47630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noFill/>
        </p:spPr>
        <p:txBody>
          <a:bodyPr anchor="ctr"/>
          <a:lstStyle/>
          <a:p>
            <a:r>
              <a:rPr lang="en-US" dirty="0">
                <a:latin typeface="Times New Roman" panose="02020603050405020304" pitchFamily="18" charset="0"/>
                <a:cs typeface="Times New Roman" panose="02020603050405020304" pitchFamily="18" charset="0"/>
              </a:rPr>
              <a:t>Network Management System (NMS)</a:t>
            </a:r>
          </a:p>
        </p:txBody>
      </p:sp>
      <p:pic>
        <p:nvPicPr>
          <p:cNvPr id="11" name="Picture Placeholder 15" descr="Data points digital background">
            <a:extLst>
              <a:ext uri="{FF2B5EF4-FFF2-40B4-BE49-F238E27FC236}">
                <a16:creationId xmlns:a16="http://schemas.microsoft.com/office/drawing/2014/main" id="{A496DCE5-C34A-22C2-A9D8-E90DFC8CE86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52" b="52"/>
          <a:stretch/>
        </p:blipFill>
        <p:spPr/>
      </p:pic>
    </p:spTree>
    <p:extLst>
      <p:ext uri="{BB962C8B-B14F-4D97-AF65-F5344CB8AC3E}">
        <p14:creationId xmlns:p14="http://schemas.microsoft.com/office/powerpoint/2010/main" val="1839748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a:xfrm>
            <a:off x="550862" y="498474"/>
            <a:ext cx="7960421" cy="761159"/>
          </a:xfrm>
        </p:spPr>
        <p:txBody>
          <a:bodyPr>
            <a:normAutofit/>
          </a:bodyPr>
          <a:lstStyle/>
          <a:p>
            <a:r>
              <a:rPr lang="en-US" dirty="0">
                <a:latin typeface="Times New Roman" panose="02020603050405020304" pitchFamily="18" charset="0"/>
                <a:cs typeface="Times New Roman" panose="02020603050405020304" pitchFamily="18" charset="0"/>
              </a:rPr>
              <a:t>What is NMS? </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581342" y="1371600"/>
            <a:ext cx="10484763" cy="5197151"/>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Network Management System (NMS)</a:t>
            </a:r>
            <a:r>
              <a:rPr lang="en-US" dirty="0">
                <a:latin typeface="Times New Roman" panose="02020603050405020304" pitchFamily="18" charset="0"/>
                <a:cs typeface="Times New Roman" panose="02020603050405020304" pitchFamily="18" charset="0"/>
              </a:rPr>
              <a:t> is a set of tools and software used to monitor, manage, and maintain network infrastructure and services. Its primary functions include:</a:t>
            </a:r>
          </a:p>
          <a:p>
            <a:pPr marL="342900" indent="-342900">
              <a:buAutoNum type="arabicPeriod"/>
            </a:pPr>
            <a:r>
              <a:rPr lang="en-US" b="1" dirty="0">
                <a:latin typeface="Times New Roman" panose="02020603050405020304" pitchFamily="18" charset="0"/>
                <a:cs typeface="Times New Roman" panose="02020603050405020304" pitchFamily="18" charset="0"/>
              </a:rPr>
              <a:t>Monitoring: </a:t>
            </a:r>
            <a:r>
              <a:rPr lang="en-US" dirty="0">
                <a:latin typeface="Times New Roman" panose="02020603050405020304" pitchFamily="18" charset="0"/>
                <a:cs typeface="Times New Roman" panose="02020603050405020304" pitchFamily="18" charset="0"/>
              </a:rPr>
              <a:t>Tracking the performance and health of network devices (like routers, switches, and servers) and services. This include uptime, traffic patterns, and error rates.</a:t>
            </a:r>
          </a:p>
          <a:p>
            <a:pPr marL="342900" indent="-342900">
              <a:buAutoNum type="arabicPeriod"/>
            </a:pPr>
            <a:r>
              <a:rPr lang="en-US" b="1" dirty="0">
                <a:latin typeface="Times New Roman" panose="02020603050405020304" pitchFamily="18" charset="0"/>
                <a:cs typeface="Times New Roman" panose="02020603050405020304" pitchFamily="18" charset="0"/>
              </a:rPr>
              <a:t>Configuration Management: </a:t>
            </a:r>
            <a:r>
              <a:rPr lang="en-US" dirty="0">
                <a:latin typeface="Times New Roman" panose="02020603050405020304" pitchFamily="18" charset="0"/>
                <a:cs typeface="Times New Roman" panose="02020603050405020304" pitchFamily="18" charset="0"/>
              </a:rPr>
              <a:t>Managing the configuration of network devices and services. This includes applying configuration changes, backups, and updates.</a:t>
            </a:r>
          </a:p>
          <a:p>
            <a:pPr marL="342900" indent="-342900">
              <a:buAutoNum type="arabicPeriod"/>
            </a:pPr>
            <a:r>
              <a:rPr lang="en-US" b="1" dirty="0">
                <a:latin typeface="Times New Roman" panose="02020603050405020304" pitchFamily="18" charset="0"/>
                <a:cs typeface="Times New Roman" panose="02020603050405020304" pitchFamily="18" charset="0"/>
              </a:rPr>
              <a:t>Fault Management: </a:t>
            </a:r>
            <a:r>
              <a:rPr lang="en-US" dirty="0">
                <a:latin typeface="Times New Roman" panose="02020603050405020304" pitchFamily="18" charset="0"/>
                <a:cs typeface="Times New Roman" panose="02020603050405020304" pitchFamily="18" charset="0"/>
              </a:rPr>
              <a:t>Detecting, diagnosing, and resolving network issues. This includes alerting administrators to problems and providing tools for troubleshooting.</a:t>
            </a:r>
          </a:p>
          <a:p>
            <a:pPr marL="342900" indent="-342900">
              <a:buAutoNum type="arabicPeriod"/>
            </a:pPr>
            <a:r>
              <a:rPr lang="en-US" b="1" dirty="0">
                <a:latin typeface="Times New Roman" panose="02020603050405020304" pitchFamily="18" charset="0"/>
                <a:cs typeface="Times New Roman" panose="02020603050405020304" pitchFamily="18" charset="0"/>
              </a:rPr>
              <a:t>Performance Management: </a:t>
            </a:r>
            <a:r>
              <a:rPr lang="en-US" dirty="0">
                <a:latin typeface="Times New Roman" panose="02020603050405020304" pitchFamily="18" charset="0"/>
                <a:cs typeface="Times New Roman" panose="02020603050405020304" pitchFamily="18" charset="0"/>
              </a:rPr>
              <a:t>Analyzing network performance metrics to ensure efficient operation and to identify areas for improvement.</a:t>
            </a:r>
          </a:p>
          <a:p>
            <a:pPr marL="342900" indent="-342900">
              <a:buAutoNum type="arabicPeriod"/>
            </a:pPr>
            <a:r>
              <a:rPr lang="en-US" b="1" dirty="0">
                <a:latin typeface="Times New Roman" panose="02020603050405020304" pitchFamily="18" charset="0"/>
                <a:cs typeface="Times New Roman" panose="02020603050405020304" pitchFamily="18" charset="0"/>
              </a:rPr>
              <a:t>Security Management: </a:t>
            </a:r>
            <a:r>
              <a:rPr lang="en-US" dirty="0">
                <a:latin typeface="Times New Roman" panose="02020603050405020304" pitchFamily="18" charset="0"/>
                <a:cs typeface="Times New Roman" panose="02020603050405020304" pitchFamily="18" charset="0"/>
              </a:rPr>
              <a:t>Monitoring for and responding to security threats and vulnerabilities.</a:t>
            </a:r>
          </a:p>
          <a:p>
            <a:pPr marL="342900" indent="-342900">
              <a:buAutoNum type="arabicPeriod"/>
            </a:pPr>
            <a:endParaRPr lang="en-US" sz="2000" dirty="0"/>
          </a:p>
          <a:p>
            <a:pPr marL="0" indent="0">
              <a:buNone/>
            </a:pPr>
            <a:endParaRPr lang="en-US" dirty="0"/>
          </a:p>
        </p:txBody>
      </p:sp>
    </p:spTree>
    <p:extLst>
      <p:ext uri="{BB962C8B-B14F-4D97-AF65-F5344CB8AC3E}">
        <p14:creationId xmlns:p14="http://schemas.microsoft.com/office/powerpoint/2010/main" val="2071058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a:xfrm>
            <a:off x="581342" y="289249"/>
            <a:ext cx="7960421" cy="761159"/>
          </a:xfrm>
        </p:spPr>
        <p:txBody>
          <a:bodyPr>
            <a:normAutofit/>
          </a:bodyPr>
          <a:lstStyle/>
          <a:p>
            <a:r>
              <a:rPr lang="en-US" dirty="0">
                <a:latin typeface="Times New Roman" panose="02020603050405020304" pitchFamily="18" charset="0"/>
                <a:cs typeface="Times New Roman" panose="02020603050405020304" pitchFamily="18" charset="0"/>
              </a:rPr>
              <a:t>SNMP, NETCONF &amp; RESTCONF:</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581342" y="1119674"/>
            <a:ext cx="10484763" cy="5449078"/>
          </a:xfrm>
        </p:spPr>
        <p:txBody>
          <a:bodyPr>
            <a:normAutofit/>
          </a:bodyPr>
          <a:lstStyle/>
          <a:p>
            <a:pPr marL="342900" indent="-342900">
              <a:buAutoNum type="arabicPeriod"/>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SNMP: </a:t>
            </a:r>
          </a:p>
          <a:p>
            <a:r>
              <a:rPr lang="en-US" sz="2000" dirty="0">
                <a:latin typeface="Times New Roman" panose="02020603050405020304" pitchFamily="18" charset="0"/>
                <a:cs typeface="Times New Roman" panose="02020603050405020304" pitchFamily="18" charset="0"/>
              </a:rPr>
              <a:t>Simple Network Management Protocol , or SNMP, is a widely adopted protocol for managing and monitoring network devices like routers, switches, servers, printers, and more.</a:t>
            </a:r>
          </a:p>
          <a:p>
            <a:r>
              <a:rPr lang="en-US" sz="2000" dirty="0">
                <a:latin typeface="Times New Roman" panose="02020603050405020304" pitchFamily="18" charset="0"/>
                <a:cs typeface="Times New Roman" panose="02020603050405020304" pitchFamily="18" charset="0"/>
              </a:rPr>
              <a:t>SNMP has two components </a:t>
            </a:r>
            <a:r>
              <a:rPr lang="en-US" sz="2000" b="1" dirty="0">
                <a:latin typeface="Times New Roman" panose="02020603050405020304" pitchFamily="18" charset="0"/>
                <a:cs typeface="Times New Roman" panose="02020603050405020304" pitchFamily="18" charset="0"/>
              </a:rPr>
              <a:t>Manager</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Agent.</a:t>
            </a: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dirty="0"/>
          </a:p>
        </p:txBody>
      </p:sp>
      <p:pic>
        <p:nvPicPr>
          <p:cNvPr id="5" name="Picture 4">
            <a:extLst>
              <a:ext uri="{FF2B5EF4-FFF2-40B4-BE49-F238E27FC236}">
                <a16:creationId xmlns:a16="http://schemas.microsoft.com/office/drawing/2014/main" id="{CA0A3E75-CB5F-173B-6332-47BABD7676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3543" y="3267075"/>
            <a:ext cx="4285714" cy="3162300"/>
          </a:xfrm>
          <a:prstGeom prst="rect">
            <a:avLst/>
          </a:prstGeom>
        </p:spPr>
      </p:pic>
    </p:spTree>
    <p:extLst>
      <p:ext uri="{BB962C8B-B14F-4D97-AF65-F5344CB8AC3E}">
        <p14:creationId xmlns:p14="http://schemas.microsoft.com/office/powerpoint/2010/main" val="3165368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581342" y="1119674"/>
            <a:ext cx="10484763" cy="5449078"/>
          </a:xfrm>
        </p:spPr>
        <p:txBody>
          <a:bodyPr>
            <a:normAutofit/>
          </a:bodyPr>
          <a:lstStyle/>
          <a:p>
            <a:pPr marL="457200" indent="-457200">
              <a:buAutoNum type="arabicPeriod" startAt="2"/>
            </a:pPr>
            <a:r>
              <a:rPr lang="en-US" sz="2000" b="1" dirty="0">
                <a:latin typeface="Times New Roman" panose="02020603050405020304" pitchFamily="18" charset="0"/>
                <a:cs typeface="Times New Roman" panose="02020603050405020304" pitchFamily="18" charset="0"/>
              </a:rPr>
              <a:t>NETCONF:</a:t>
            </a:r>
          </a:p>
          <a:p>
            <a:r>
              <a:rPr lang="en-US" sz="2000" dirty="0">
                <a:latin typeface="Times New Roman" panose="02020603050405020304" pitchFamily="18" charset="0"/>
                <a:cs typeface="Times New Roman" panose="02020603050405020304" pitchFamily="18" charset="0"/>
              </a:rPr>
              <a:t>It was developed to provide a standardized interface to Network Devices to retrieve and manipulate configuration data. It uses RPC’s which contain well-defined XML messages that are very easy to handle inside software application.</a:t>
            </a: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dirty="0"/>
          </a:p>
        </p:txBody>
      </p:sp>
      <p:pic>
        <p:nvPicPr>
          <p:cNvPr id="5" name="Picture 4">
            <a:extLst>
              <a:ext uri="{FF2B5EF4-FFF2-40B4-BE49-F238E27FC236}">
                <a16:creationId xmlns:a16="http://schemas.microsoft.com/office/drawing/2014/main" id="{CCD4774D-81C6-9552-245F-EC2AFAAD56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7049" y="3162300"/>
            <a:ext cx="4676775" cy="3028949"/>
          </a:xfrm>
          <a:prstGeom prst="rect">
            <a:avLst/>
          </a:prstGeom>
        </p:spPr>
      </p:pic>
    </p:spTree>
    <p:extLst>
      <p:ext uri="{BB962C8B-B14F-4D97-AF65-F5344CB8AC3E}">
        <p14:creationId xmlns:p14="http://schemas.microsoft.com/office/powerpoint/2010/main" val="79559636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342EE1-43E5-4AFB-895D-B61B9656DC14}">
  <ds:schemaRefs>
    <ds:schemaRef ds:uri="http://schemas.microsoft.com/office/2006/documentManagement/types"/>
    <ds:schemaRef ds:uri="http://schemas.microsoft.com/sharepoint/v3"/>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230e9df3-be65-4c73-a93b-d1236ebd677e"/>
    <ds:schemaRef ds:uri="16c05727-aa75-4e4a-9b5f-8a80a1165891"/>
    <ds:schemaRef ds:uri="71af3243-3dd4-4a8d-8c0d-dd76da1f02a5"/>
  </ds:schemaRefs>
</ds:datastoreItem>
</file>

<file path=customXml/itemProps2.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49CD38-5B57-4682-9FCE-B9174068D0A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Vapor Trail</Template>
  <TotalTime>3982</TotalTime>
  <Words>3275</Words>
  <Application>Microsoft Office PowerPoint</Application>
  <PresentationFormat>Widescreen</PresentationFormat>
  <Paragraphs>345</Paragraphs>
  <Slides>56</Slides>
  <Notes>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56</vt:i4>
      </vt:variant>
    </vt:vector>
  </HeadingPairs>
  <TitlesOfParts>
    <vt:vector size="67" baseType="lpstr">
      <vt:lpstr>Arial</vt:lpstr>
      <vt:lpstr>Calibri</vt:lpstr>
      <vt:lpstr>Courier New</vt:lpstr>
      <vt:lpstr>Gill Sans MT</vt:lpstr>
      <vt:lpstr>HK Grotesk</vt:lpstr>
      <vt:lpstr>HK Grotesk Light Bold</vt:lpstr>
      <vt:lpstr>Symbol</vt:lpstr>
      <vt:lpstr>Times New Roman</vt:lpstr>
      <vt:lpstr>Walbaum Display</vt:lpstr>
      <vt:lpstr>Wingdings</vt:lpstr>
      <vt:lpstr>3DFloatVTI</vt:lpstr>
      <vt:lpstr>PowerPoint Presentation</vt:lpstr>
      <vt:lpstr>Presented By:  Team B/2  01 Sharmila Maity  05 Shraddha Vijay Sonkusale  09 Shriram Chandrashekhar Patil  16 Siddala Madhu  19 Sri Harsha R (Team Lead)  20 Sri Maha Lakshmi Bheemireddy  34 Yuva Ramya</vt:lpstr>
      <vt:lpstr>Agenda </vt:lpstr>
      <vt:lpstr>Project Overview</vt:lpstr>
      <vt:lpstr>Development Environment Tools</vt:lpstr>
      <vt:lpstr>Network Management System (NMS)</vt:lpstr>
      <vt:lpstr>What is NMS? </vt:lpstr>
      <vt:lpstr>SNMP, NETCONF &amp; RESTCONF:</vt:lpstr>
      <vt:lpstr>PowerPoint Presentation</vt:lpstr>
      <vt:lpstr>PowerPoint Presentation</vt:lpstr>
      <vt:lpstr>SNMP, NETCONF, RESTCONF:</vt:lpstr>
      <vt:lpstr>Graphical Network Simulator-3 (GNS3)</vt:lpstr>
      <vt:lpstr>What is GNS-3?</vt:lpstr>
      <vt:lpstr>Router Commands:</vt:lpstr>
      <vt:lpstr>Router Commands:</vt:lpstr>
      <vt:lpstr>PowerPoint Presentation</vt:lpstr>
      <vt:lpstr>PowerPoint Presentation</vt:lpstr>
      <vt:lpstr>Configuration Protocols</vt:lpstr>
      <vt:lpstr>HTTP Methods: </vt:lpstr>
      <vt:lpstr>Modules Used In Project  1.Push Configuration Module</vt:lpstr>
      <vt:lpstr>2.Backup Configuration Module</vt:lpstr>
      <vt:lpstr>3. Change Tracking and Logging</vt:lpstr>
      <vt:lpstr>User Interface for Configuration Management</vt:lpstr>
      <vt:lpstr>PowerPoint Presentation</vt:lpstr>
      <vt:lpstr>Thymeleaf: </vt:lpstr>
      <vt:lpstr>PowerPoint Presentation</vt:lpstr>
      <vt:lpstr>PowerPoint Presentation</vt:lpstr>
      <vt:lpstr>Project Flow Chart: </vt:lpstr>
      <vt:lpstr>System Architecture Overview:</vt:lpstr>
      <vt:lpstr>PowerPoint Presentation</vt:lpstr>
      <vt:lpstr>PowerPoint Presentation</vt:lpstr>
      <vt:lpstr>PowerPoint Presentation</vt:lpstr>
      <vt:lpstr>PowerPoint Presentation</vt:lpstr>
      <vt:lpstr>Testing and Documentation</vt:lpstr>
      <vt:lpstr>Why Testing is Crucial:</vt:lpstr>
      <vt:lpstr>JUnit Overview:</vt:lpstr>
      <vt:lpstr>Push Configuration Test:</vt:lpstr>
      <vt:lpstr>Push Configuration Test:</vt:lpstr>
      <vt:lpstr>Backup Configuration Test:</vt:lpstr>
      <vt:lpstr>Backup Configuration Test:</vt:lpstr>
      <vt:lpstr>Logs Test:</vt:lpstr>
      <vt:lpstr>Logs Test:</vt:lpstr>
      <vt:lpstr>Outcomes and Results:</vt:lpstr>
      <vt:lpstr>Outcomes and Results:</vt:lpstr>
      <vt:lpstr>Outcomes and Results:</vt:lpstr>
      <vt:lpstr>Outcomes and Results:</vt:lpstr>
      <vt:lpstr>Outcomes and Results:</vt:lpstr>
      <vt:lpstr>Outcomes and Results:</vt:lpstr>
      <vt:lpstr>Outcomes and Results:</vt:lpstr>
      <vt:lpstr>Outcomes and Results:</vt:lpstr>
      <vt:lpstr>Outcomes and Results:</vt:lpstr>
      <vt:lpstr>Outcomes and Results:</vt:lpstr>
      <vt:lpstr>Outcomes and Results:</vt:lpstr>
      <vt:lpstr>Outcomes and 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shrirampatil3645@outlook.com</dc:creator>
  <cp:lastModifiedBy>shrirampatil3645@outlook.com</cp:lastModifiedBy>
  <cp:revision>65</cp:revision>
  <dcterms:created xsi:type="dcterms:W3CDTF">2024-08-09T12:11:27Z</dcterms:created>
  <dcterms:modified xsi:type="dcterms:W3CDTF">2024-08-14T06:59:48Z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