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FF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6" autoAdjust="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Roaming\Microsoft\Excel\KMKMKMM%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[KMKMKMM (version 1).xlsb]Sheet4!PivotTable4</c:name>
    <c:fmtId val="19"/>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Sheet4!$B$3:$B$4</c:f>
              <c:strCache>
                <c:ptCount val="1"/>
                <c:pt idx="0">
                  <c:v>AI</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Sheet4!$A$5:$A$8</c:f>
              <c:strCache>
                <c:ptCount val="3"/>
                <c:pt idx="0">
                  <c:v>Cheerper</c:v>
                </c:pt>
                <c:pt idx="1">
                  <c:v>Glasses</c:v>
                </c:pt>
                <c:pt idx="2">
                  <c:v>Pear</c:v>
                </c:pt>
              </c:strCache>
            </c:strRef>
          </c:cat>
          <c:val>
            <c:numRef>
              <c:f>Sheet4!$B$5:$B$8</c:f>
              <c:numCache>
                <c:formatCode>General</c:formatCode>
                <c:ptCount val="3"/>
                <c:pt idx="0">
                  <c:v>148934.586886367</c:v>
                </c:pt>
                <c:pt idx="1">
                  <c:v>73130.1914132948</c:v>
                </c:pt>
              </c:numCache>
            </c:numRef>
          </c:val>
          <c:extLst>
            <c:ext xmlns:c16="http://schemas.microsoft.com/office/drawing/2014/chart" uri="{C3380CC4-5D6E-409C-BE32-E72D297353CC}">
              <c16:uniqueId val="{00000000-D88D-4FB4-8D82-EBEC1A05E0CE}"/>
            </c:ext>
          </c:extLst>
        </c:ser>
        <c:ser>
          <c:idx val="1"/>
          <c:order val="1"/>
          <c:tx>
            <c:strRef>
              <c:f>Sheet4!$C$3:$C$4</c:f>
              <c:strCache>
                <c:ptCount val="1"/>
                <c:pt idx="0">
                  <c:v>Design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Sheet4!$A$5:$A$8</c:f>
              <c:strCache>
                <c:ptCount val="3"/>
                <c:pt idx="0">
                  <c:v>Cheerper</c:v>
                </c:pt>
                <c:pt idx="1">
                  <c:v>Glasses</c:v>
                </c:pt>
                <c:pt idx="2">
                  <c:v>Pear</c:v>
                </c:pt>
              </c:strCache>
            </c:strRef>
          </c:cat>
          <c:val>
            <c:numRef>
              <c:f>Sheet4!$C$5:$C$8</c:f>
              <c:numCache>
                <c:formatCode>General</c:formatCode>
                <c:ptCount val="3"/>
                <c:pt idx="1">
                  <c:v>104176.476170332</c:v>
                </c:pt>
                <c:pt idx="2">
                  <c:v>326724.67131852172</c:v>
                </c:pt>
              </c:numCache>
            </c:numRef>
          </c:val>
          <c:extLst>
            <c:ext xmlns:c16="http://schemas.microsoft.com/office/drawing/2014/chart" uri="{C3380CC4-5D6E-409C-BE32-E72D297353CC}">
              <c16:uniqueId val="{00000001-D88D-4FB4-8D82-EBEC1A05E0CE}"/>
            </c:ext>
          </c:extLst>
        </c:ser>
        <c:ser>
          <c:idx val="2"/>
          <c:order val="2"/>
          <c:tx>
            <c:strRef>
              <c:f>Sheet4!$D$3:$D$4</c:f>
              <c:strCache>
                <c:ptCount val="1"/>
                <c:pt idx="0">
                  <c:v>Search Engine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Sheet4!$A$5:$A$8</c:f>
              <c:strCache>
                <c:ptCount val="3"/>
                <c:pt idx="0">
                  <c:v>Cheerper</c:v>
                </c:pt>
                <c:pt idx="1">
                  <c:v>Glasses</c:v>
                </c:pt>
                <c:pt idx="2">
                  <c:v>Pear</c:v>
                </c:pt>
              </c:strCache>
            </c:strRef>
          </c:cat>
          <c:val>
            <c:numRef>
              <c:f>Sheet4!$D$5:$D$8</c:f>
              <c:numCache>
                <c:formatCode>General</c:formatCode>
                <c:ptCount val="3"/>
                <c:pt idx="0">
                  <c:v>106540.15446138399</c:v>
                </c:pt>
                <c:pt idx="1">
                  <c:v>320334.77809866075</c:v>
                </c:pt>
              </c:numCache>
            </c:numRef>
          </c:val>
          <c:extLst>
            <c:ext xmlns:c16="http://schemas.microsoft.com/office/drawing/2014/chart" uri="{C3380CC4-5D6E-409C-BE32-E72D297353CC}">
              <c16:uniqueId val="{00000002-D88D-4FB4-8D82-EBEC1A05E0CE}"/>
            </c:ext>
          </c:extLst>
        </c:ser>
        <c:ser>
          <c:idx val="3"/>
          <c:order val="3"/>
          <c:tx>
            <c:strRef>
              <c:f>Sheet4!$E$3:$E$4</c:f>
              <c:strCache>
                <c:ptCount val="1"/>
                <c:pt idx="0">
                  <c:v>Support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Sheet4!$A$5:$A$8</c:f>
              <c:strCache>
                <c:ptCount val="3"/>
                <c:pt idx="0">
                  <c:v>Cheerper</c:v>
                </c:pt>
                <c:pt idx="1">
                  <c:v>Glasses</c:v>
                </c:pt>
                <c:pt idx="2">
                  <c:v>Pear</c:v>
                </c:pt>
              </c:strCache>
            </c:strRef>
          </c:cat>
          <c:val>
            <c:numRef>
              <c:f>Sheet4!$E$5:$E$8</c:f>
              <c:numCache>
                <c:formatCode>General</c:formatCode>
                <c:ptCount val="3"/>
                <c:pt idx="0">
                  <c:v>179949.70502057282</c:v>
                </c:pt>
              </c:numCache>
            </c:numRef>
          </c:val>
          <c:extLst>
            <c:ext xmlns:c16="http://schemas.microsoft.com/office/drawing/2014/chart" uri="{C3380CC4-5D6E-409C-BE32-E72D297353CC}">
              <c16:uniqueId val="{00000003-D88D-4FB4-8D82-EBEC1A05E0CE}"/>
            </c:ext>
          </c:extLst>
        </c:ser>
        <c:dLbls>
          <c:showLegendKey val="0"/>
          <c:showVal val="1"/>
          <c:showCatName val="0"/>
          <c:showSerName val="0"/>
          <c:showPercent val="0"/>
          <c:showBubbleSize val="0"/>
        </c:dLbls>
        <c:gapWidth val="100"/>
        <c:overlap val="100"/>
        <c:axId val="64889504"/>
        <c:axId val="64887104"/>
      </c:barChart>
      <c:catAx>
        <c:axId val="648895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887104"/>
        <c:crosses val="autoZero"/>
        <c:auto val="1"/>
        <c:lblAlgn val="ctr"/>
        <c:lblOffset val="100"/>
        <c:noMultiLvlLbl val="0"/>
      </c:catAx>
      <c:valAx>
        <c:axId val="6488710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889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C4C4E-1E87-48B1-8C82-E421813AF694}"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n-IN"/>
        </a:p>
      </dgm:t>
    </dgm:pt>
    <dgm:pt modelId="{621C8699-BDC7-4E3D-8159-E3C24686301F}">
      <dgm:prSet phldrT="[Text]"/>
      <dgm:spPr/>
      <dgm:t>
        <a:bodyPr/>
        <a:lstStyle/>
        <a:p>
          <a:r>
            <a:rPr lang="en-US" dirty="0"/>
            <a:t>Data collection</a:t>
          </a:r>
          <a:endParaRPr lang="en-IN" dirty="0"/>
        </a:p>
      </dgm:t>
    </dgm:pt>
    <dgm:pt modelId="{73FD9B59-C38A-4410-A5E2-87F877FD75BC}" type="parTrans" cxnId="{60AB738B-D795-4B80-8523-6D0541DDAEB1}">
      <dgm:prSet/>
      <dgm:spPr/>
      <dgm:t>
        <a:bodyPr/>
        <a:lstStyle/>
        <a:p>
          <a:endParaRPr lang="en-IN"/>
        </a:p>
      </dgm:t>
    </dgm:pt>
    <dgm:pt modelId="{5A21704F-2155-4C11-8E69-82D5C04E0589}" type="sibTrans" cxnId="{60AB738B-D795-4B80-8523-6D0541DDAEB1}">
      <dgm:prSet/>
      <dgm:spPr/>
      <dgm:t>
        <a:bodyPr/>
        <a:lstStyle/>
        <a:p>
          <a:endParaRPr lang="en-IN"/>
        </a:p>
      </dgm:t>
    </dgm:pt>
    <dgm:pt modelId="{F71D0505-7A75-4741-9CB6-FBF979609103}">
      <dgm:prSet phldrT="[Text]"/>
      <dgm:spPr/>
      <dgm:t>
        <a:bodyPr/>
        <a:lstStyle/>
        <a:p>
          <a:r>
            <a:rPr lang="en-US" dirty="0"/>
            <a:t>Bench marking</a:t>
          </a:r>
          <a:endParaRPr lang="en-IN" dirty="0"/>
        </a:p>
      </dgm:t>
    </dgm:pt>
    <dgm:pt modelId="{7528AAB0-B8AD-4BEF-A415-00F276552CCE}" type="parTrans" cxnId="{E5BE0136-642F-4679-B95F-75926C5A18CE}">
      <dgm:prSet/>
      <dgm:spPr/>
      <dgm:t>
        <a:bodyPr/>
        <a:lstStyle/>
        <a:p>
          <a:endParaRPr lang="en-IN"/>
        </a:p>
      </dgm:t>
    </dgm:pt>
    <dgm:pt modelId="{FAA627D9-4DD0-4076-BC82-7D8027D2173F}" type="sibTrans" cxnId="{E5BE0136-642F-4679-B95F-75926C5A18CE}">
      <dgm:prSet/>
      <dgm:spPr/>
      <dgm:t>
        <a:bodyPr/>
        <a:lstStyle/>
        <a:p>
          <a:endParaRPr lang="en-IN"/>
        </a:p>
      </dgm:t>
    </dgm:pt>
    <dgm:pt modelId="{7CFFCA82-126E-42C2-819E-A0B66F69CE39}">
      <dgm:prSet phldrT="[Text]"/>
      <dgm:spPr/>
      <dgm:t>
        <a:bodyPr/>
        <a:lstStyle/>
        <a:p>
          <a:r>
            <a:rPr lang="en-US" dirty="0"/>
            <a:t>Equity Analysis</a:t>
          </a:r>
          <a:endParaRPr lang="en-IN" dirty="0"/>
        </a:p>
      </dgm:t>
    </dgm:pt>
    <dgm:pt modelId="{A3C95462-477C-44A9-8AD4-448B6B77989F}" type="parTrans" cxnId="{FA06C10F-02E9-4DF0-AC5C-7E213F5A3E66}">
      <dgm:prSet/>
      <dgm:spPr/>
      <dgm:t>
        <a:bodyPr/>
        <a:lstStyle/>
        <a:p>
          <a:endParaRPr lang="en-IN"/>
        </a:p>
      </dgm:t>
    </dgm:pt>
    <dgm:pt modelId="{FC16E1C2-B210-4A14-BBA9-6818CFE3AFA4}" type="sibTrans" cxnId="{FA06C10F-02E9-4DF0-AC5C-7E213F5A3E66}">
      <dgm:prSet/>
      <dgm:spPr/>
      <dgm:t>
        <a:bodyPr/>
        <a:lstStyle/>
        <a:p>
          <a:endParaRPr lang="en-IN"/>
        </a:p>
      </dgm:t>
    </dgm:pt>
    <dgm:pt modelId="{6FEBF1ED-7651-45F9-8EE3-0BDC141731F6}">
      <dgm:prSet/>
      <dgm:spPr/>
      <dgm:t>
        <a:bodyPr/>
        <a:lstStyle/>
        <a:p>
          <a:r>
            <a:rPr lang="en-US" dirty="0"/>
            <a:t>Compensation </a:t>
          </a:r>
          <a:r>
            <a:rPr lang="en-US"/>
            <a:t>structure modelling</a:t>
          </a:r>
          <a:endParaRPr lang="en-IN"/>
        </a:p>
      </dgm:t>
    </dgm:pt>
    <dgm:pt modelId="{C338A1EF-2374-47EE-B00C-E5B72D616D89}" type="parTrans" cxnId="{7C6E54D0-0601-4828-B525-A049BB6477D6}">
      <dgm:prSet/>
      <dgm:spPr/>
      <dgm:t>
        <a:bodyPr/>
        <a:lstStyle/>
        <a:p>
          <a:endParaRPr lang="en-IN"/>
        </a:p>
      </dgm:t>
    </dgm:pt>
    <dgm:pt modelId="{C7AA5D2F-8B12-4C38-A295-9976A61C8F89}" type="sibTrans" cxnId="{7C6E54D0-0601-4828-B525-A049BB6477D6}">
      <dgm:prSet/>
      <dgm:spPr/>
      <dgm:t>
        <a:bodyPr/>
        <a:lstStyle/>
        <a:p>
          <a:endParaRPr lang="en-IN"/>
        </a:p>
      </dgm:t>
    </dgm:pt>
    <dgm:pt modelId="{FE85D3E7-422C-4D6D-832E-0D61A0A8C95D}" type="pres">
      <dgm:prSet presAssocID="{33EC4C4E-1E87-48B1-8C82-E421813AF694}" presName="Name0" presStyleCnt="0">
        <dgm:presLayoutVars>
          <dgm:dir/>
          <dgm:resizeHandles val="exact"/>
        </dgm:presLayoutVars>
      </dgm:prSet>
      <dgm:spPr/>
    </dgm:pt>
    <dgm:pt modelId="{A039D856-7196-45A5-B0BA-3B85823012F9}" type="pres">
      <dgm:prSet presAssocID="{621C8699-BDC7-4E3D-8159-E3C24686301F}" presName="node" presStyleLbl="node1" presStyleIdx="0" presStyleCnt="4">
        <dgm:presLayoutVars>
          <dgm:bulletEnabled val="1"/>
        </dgm:presLayoutVars>
      </dgm:prSet>
      <dgm:spPr/>
    </dgm:pt>
    <dgm:pt modelId="{6D3DF474-59FF-49D3-B3D5-57362FCAAC11}" type="pres">
      <dgm:prSet presAssocID="{5A21704F-2155-4C11-8E69-82D5C04E0589}" presName="sibTrans" presStyleLbl="sibTrans2D1" presStyleIdx="0" presStyleCnt="3"/>
      <dgm:spPr/>
    </dgm:pt>
    <dgm:pt modelId="{DBF0364E-640A-4099-88CD-5CF9CC3A9FFB}" type="pres">
      <dgm:prSet presAssocID="{5A21704F-2155-4C11-8E69-82D5C04E0589}" presName="connectorText" presStyleLbl="sibTrans2D1" presStyleIdx="0" presStyleCnt="3"/>
      <dgm:spPr/>
    </dgm:pt>
    <dgm:pt modelId="{C2AF6A19-E899-4729-AEC3-84A0C1D1C05F}" type="pres">
      <dgm:prSet presAssocID="{F71D0505-7A75-4741-9CB6-FBF979609103}" presName="node" presStyleLbl="node1" presStyleIdx="1" presStyleCnt="4">
        <dgm:presLayoutVars>
          <dgm:bulletEnabled val="1"/>
        </dgm:presLayoutVars>
      </dgm:prSet>
      <dgm:spPr/>
    </dgm:pt>
    <dgm:pt modelId="{EF0976B7-2474-4780-8B95-5F362E4E19B5}" type="pres">
      <dgm:prSet presAssocID="{FAA627D9-4DD0-4076-BC82-7D8027D2173F}" presName="sibTrans" presStyleLbl="sibTrans2D1" presStyleIdx="1" presStyleCnt="3"/>
      <dgm:spPr/>
    </dgm:pt>
    <dgm:pt modelId="{A5267272-C0D5-4173-A106-A3F3194426AA}" type="pres">
      <dgm:prSet presAssocID="{FAA627D9-4DD0-4076-BC82-7D8027D2173F}" presName="connectorText" presStyleLbl="sibTrans2D1" presStyleIdx="1" presStyleCnt="3"/>
      <dgm:spPr/>
    </dgm:pt>
    <dgm:pt modelId="{B0561BE4-E69F-4EAE-B399-312A4039767F}" type="pres">
      <dgm:prSet presAssocID="{7CFFCA82-126E-42C2-819E-A0B66F69CE39}" presName="node" presStyleLbl="node1" presStyleIdx="2" presStyleCnt="4">
        <dgm:presLayoutVars>
          <dgm:bulletEnabled val="1"/>
        </dgm:presLayoutVars>
      </dgm:prSet>
      <dgm:spPr/>
    </dgm:pt>
    <dgm:pt modelId="{197AE368-3CAE-4272-8487-E0E97E77BC39}" type="pres">
      <dgm:prSet presAssocID="{FC16E1C2-B210-4A14-BBA9-6818CFE3AFA4}" presName="sibTrans" presStyleLbl="sibTrans2D1" presStyleIdx="2" presStyleCnt="3"/>
      <dgm:spPr/>
    </dgm:pt>
    <dgm:pt modelId="{F4F691CD-9C25-4A5A-9A9D-A21E8FAE9DEF}" type="pres">
      <dgm:prSet presAssocID="{FC16E1C2-B210-4A14-BBA9-6818CFE3AFA4}" presName="connectorText" presStyleLbl="sibTrans2D1" presStyleIdx="2" presStyleCnt="3"/>
      <dgm:spPr/>
    </dgm:pt>
    <dgm:pt modelId="{EC457FB8-1794-4AA1-AEAC-88EF4953974F}" type="pres">
      <dgm:prSet presAssocID="{6FEBF1ED-7651-45F9-8EE3-0BDC141731F6}" presName="node" presStyleLbl="node1" presStyleIdx="3" presStyleCnt="4">
        <dgm:presLayoutVars>
          <dgm:bulletEnabled val="1"/>
        </dgm:presLayoutVars>
      </dgm:prSet>
      <dgm:spPr/>
    </dgm:pt>
  </dgm:ptLst>
  <dgm:cxnLst>
    <dgm:cxn modelId="{DCC3760C-7165-4E0B-8420-73AF103B65CC}" type="presOf" srcId="{5A21704F-2155-4C11-8E69-82D5C04E0589}" destId="{DBF0364E-640A-4099-88CD-5CF9CC3A9FFB}" srcOrd="1" destOrd="0" presId="urn:microsoft.com/office/officeart/2005/8/layout/process1"/>
    <dgm:cxn modelId="{FA06C10F-02E9-4DF0-AC5C-7E213F5A3E66}" srcId="{33EC4C4E-1E87-48B1-8C82-E421813AF694}" destId="{7CFFCA82-126E-42C2-819E-A0B66F69CE39}" srcOrd="2" destOrd="0" parTransId="{A3C95462-477C-44A9-8AD4-448B6B77989F}" sibTransId="{FC16E1C2-B210-4A14-BBA9-6818CFE3AFA4}"/>
    <dgm:cxn modelId="{115DD61D-6ADE-4133-AE86-B322D272FC2D}" type="presOf" srcId="{33EC4C4E-1E87-48B1-8C82-E421813AF694}" destId="{FE85D3E7-422C-4D6D-832E-0D61A0A8C95D}" srcOrd="0" destOrd="0" presId="urn:microsoft.com/office/officeart/2005/8/layout/process1"/>
    <dgm:cxn modelId="{D5DF8B28-70D9-4F82-950B-82E9A976F860}" type="presOf" srcId="{7CFFCA82-126E-42C2-819E-A0B66F69CE39}" destId="{B0561BE4-E69F-4EAE-B399-312A4039767F}" srcOrd="0" destOrd="0" presId="urn:microsoft.com/office/officeart/2005/8/layout/process1"/>
    <dgm:cxn modelId="{E5BE0136-642F-4679-B95F-75926C5A18CE}" srcId="{33EC4C4E-1E87-48B1-8C82-E421813AF694}" destId="{F71D0505-7A75-4741-9CB6-FBF979609103}" srcOrd="1" destOrd="0" parTransId="{7528AAB0-B8AD-4BEF-A415-00F276552CCE}" sibTransId="{FAA627D9-4DD0-4076-BC82-7D8027D2173F}"/>
    <dgm:cxn modelId="{6A213136-665A-44C5-9BB4-C4B5B3A9DBE8}" type="presOf" srcId="{FAA627D9-4DD0-4076-BC82-7D8027D2173F}" destId="{EF0976B7-2474-4780-8B95-5F362E4E19B5}" srcOrd="0" destOrd="0" presId="urn:microsoft.com/office/officeart/2005/8/layout/process1"/>
    <dgm:cxn modelId="{DE410256-6D80-4790-B5EF-42A7AE5575D6}" type="presOf" srcId="{6FEBF1ED-7651-45F9-8EE3-0BDC141731F6}" destId="{EC457FB8-1794-4AA1-AEAC-88EF4953974F}" srcOrd="0" destOrd="0" presId="urn:microsoft.com/office/officeart/2005/8/layout/process1"/>
    <dgm:cxn modelId="{F6E9B256-6C72-4C27-A59A-9C73ADC78AD7}" type="presOf" srcId="{FC16E1C2-B210-4A14-BBA9-6818CFE3AFA4}" destId="{F4F691CD-9C25-4A5A-9A9D-A21E8FAE9DEF}" srcOrd="1" destOrd="0" presId="urn:microsoft.com/office/officeart/2005/8/layout/process1"/>
    <dgm:cxn modelId="{3C91C887-AAAE-4A3B-BB67-C607986CD40E}" type="presOf" srcId="{5A21704F-2155-4C11-8E69-82D5C04E0589}" destId="{6D3DF474-59FF-49D3-B3D5-57362FCAAC11}" srcOrd="0" destOrd="0" presId="urn:microsoft.com/office/officeart/2005/8/layout/process1"/>
    <dgm:cxn modelId="{60AB738B-D795-4B80-8523-6D0541DDAEB1}" srcId="{33EC4C4E-1E87-48B1-8C82-E421813AF694}" destId="{621C8699-BDC7-4E3D-8159-E3C24686301F}" srcOrd="0" destOrd="0" parTransId="{73FD9B59-C38A-4410-A5E2-87F877FD75BC}" sibTransId="{5A21704F-2155-4C11-8E69-82D5C04E0589}"/>
    <dgm:cxn modelId="{64BE1290-2B27-4BFC-80FB-EB3B11257FEB}" type="presOf" srcId="{FC16E1C2-B210-4A14-BBA9-6818CFE3AFA4}" destId="{197AE368-3CAE-4272-8487-E0E97E77BC39}" srcOrd="0" destOrd="0" presId="urn:microsoft.com/office/officeart/2005/8/layout/process1"/>
    <dgm:cxn modelId="{7C6E54D0-0601-4828-B525-A049BB6477D6}" srcId="{33EC4C4E-1E87-48B1-8C82-E421813AF694}" destId="{6FEBF1ED-7651-45F9-8EE3-0BDC141731F6}" srcOrd="3" destOrd="0" parTransId="{C338A1EF-2374-47EE-B00C-E5B72D616D89}" sibTransId="{C7AA5D2F-8B12-4C38-A295-9976A61C8F89}"/>
    <dgm:cxn modelId="{F3FD16D1-E9D5-404B-A275-77A4568329FD}" type="presOf" srcId="{621C8699-BDC7-4E3D-8159-E3C24686301F}" destId="{A039D856-7196-45A5-B0BA-3B85823012F9}" srcOrd="0" destOrd="0" presId="urn:microsoft.com/office/officeart/2005/8/layout/process1"/>
    <dgm:cxn modelId="{4C8941E4-0D26-4827-937D-21A74A1503CF}" type="presOf" srcId="{FAA627D9-4DD0-4076-BC82-7D8027D2173F}" destId="{A5267272-C0D5-4173-A106-A3F3194426AA}" srcOrd="1" destOrd="0" presId="urn:microsoft.com/office/officeart/2005/8/layout/process1"/>
    <dgm:cxn modelId="{750E9BE9-BF85-4010-8025-9693E29E4BF1}" type="presOf" srcId="{F71D0505-7A75-4741-9CB6-FBF979609103}" destId="{C2AF6A19-E899-4729-AEC3-84A0C1D1C05F}" srcOrd="0" destOrd="0" presId="urn:microsoft.com/office/officeart/2005/8/layout/process1"/>
    <dgm:cxn modelId="{2E0C996E-41DA-488B-8E37-DD4DF37C8EBA}" type="presParOf" srcId="{FE85D3E7-422C-4D6D-832E-0D61A0A8C95D}" destId="{A039D856-7196-45A5-B0BA-3B85823012F9}" srcOrd="0" destOrd="0" presId="urn:microsoft.com/office/officeart/2005/8/layout/process1"/>
    <dgm:cxn modelId="{EA621291-2001-4B7C-98CD-8A92A9AF24FB}" type="presParOf" srcId="{FE85D3E7-422C-4D6D-832E-0D61A0A8C95D}" destId="{6D3DF474-59FF-49D3-B3D5-57362FCAAC11}" srcOrd="1" destOrd="0" presId="urn:microsoft.com/office/officeart/2005/8/layout/process1"/>
    <dgm:cxn modelId="{E9F91E21-458A-48E1-AB66-EE7C72A90EB2}" type="presParOf" srcId="{6D3DF474-59FF-49D3-B3D5-57362FCAAC11}" destId="{DBF0364E-640A-4099-88CD-5CF9CC3A9FFB}" srcOrd="0" destOrd="0" presId="urn:microsoft.com/office/officeart/2005/8/layout/process1"/>
    <dgm:cxn modelId="{28E08EA4-3BA3-4E0B-8658-A93549BC4894}" type="presParOf" srcId="{FE85D3E7-422C-4D6D-832E-0D61A0A8C95D}" destId="{C2AF6A19-E899-4729-AEC3-84A0C1D1C05F}" srcOrd="2" destOrd="0" presId="urn:microsoft.com/office/officeart/2005/8/layout/process1"/>
    <dgm:cxn modelId="{32913BE7-7309-4C32-A1BF-5DA8A63E29D6}" type="presParOf" srcId="{FE85D3E7-422C-4D6D-832E-0D61A0A8C95D}" destId="{EF0976B7-2474-4780-8B95-5F362E4E19B5}" srcOrd="3" destOrd="0" presId="urn:microsoft.com/office/officeart/2005/8/layout/process1"/>
    <dgm:cxn modelId="{66400C16-22A6-4C41-836A-B0F034ED3C4F}" type="presParOf" srcId="{EF0976B7-2474-4780-8B95-5F362E4E19B5}" destId="{A5267272-C0D5-4173-A106-A3F3194426AA}" srcOrd="0" destOrd="0" presId="urn:microsoft.com/office/officeart/2005/8/layout/process1"/>
    <dgm:cxn modelId="{557EA680-A858-439F-956A-C7FE8AAAF08A}" type="presParOf" srcId="{FE85D3E7-422C-4D6D-832E-0D61A0A8C95D}" destId="{B0561BE4-E69F-4EAE-B399-312A4039767F}" srcOrd="4" destOrd="0" presId="urn:microsoft.com/office/officeart/2005/8/layout/process1"/>
    <dgm:cxn modelId="{71CF5778-00B0-439B-85F4-11ABB5F69B5E}" type="presParOf" srcId="{FE85D3E7-422C-4D6D-832E-0D61A0A8C95D}" destId="{197AE368-3CAE-4272-8487-E0E97E77BC39}" srcOrd="5" destOrd="0" presId="urn:microsoft.com/office/officeart/2005/8/layout/process1"/>
    <dgm:cxn modelId="{1B419DF7-4F3F-4ECD-BD03-861CF972D978}" type="presParOf" srcId="{197AE368-3CAE-4272-8487-E0E97E77BC39}" destId="{F4F691CD-9C25-4A5A-9A9D-A21E8FAE9DEF}" srcOrd="0" destOrd="0" presId="urn:microsoft.com/office/officeart/2005/8/layout/process1"/>
    <dgm:cxn modelId="{F9C69B29-8E25-4E6A-AE19-2265F9826F62}" type="presParOf" srcId="{FE85D3E7-422C-4D6D-832E-0D61A0A8C95D}" destId="{EC457FB8-1794-4AA1-AEAC-88EF4953974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9D856-7196-45A5-B0BA-3B85823012F9}">
      <dsp:nvSpPr>
        <dsp:cNvPr id="0" name=""/>
        <dsp:cNvSpPr/>
      </dsp:nvSpPr>
      <dsp:spPr>
        <a:xfrm>
          <a:off x="3571" y="2218861"/>
          <a:ext cx="1561703" cy="98094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a:t>
          </a:r>
          <a:endParaRPr lang="en-IN" sz="1800" kern="1200" dirty="0"/>
        </a:p>
      </dsp:txBody>
      <dsp:txXfrm>
        <a:off x="32302" y="2247592"/>
        <a:ext cx="1504241" cy="923482"/>
      </dsp:txXfrm>
    </dsp:sp>
    <dsp:sp modelId="{6D3DF474-59FF-49D3-B3D5-57362FCAAC11}">
      <dsp:nvSpPr>
        <dsp:cNvPr id="0" name=""/>
        <dsp:cNvSpPr/>
      </dsp:nvSpPr>
      <dsp:spPr>
        <a:xfrm>
          <a:off x="1721445" y="2515682"/>
          <a:ext cx="331081" cy="387302"/>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21445" y="2593142"/>
        <a:ext cx="231757" cy="232382"/>
      </dsp:txXfrm>
    </dsp:sp>
    <dsp:sp modelId="{C2AF6A19-E899-4729-AEC3-84A0C1D1C05F}">
      <dsp:nvSpPr>
        <dsp:cNvPr id="0" name=""/>
        <dsp:cNvSpPr/>
      </dsp:nvSpPr>
      <dsp:spPr>
        <a:xfrm>
          <a:off x="2189956" y="2218861"/>
          <a:ext cx="1561703" cy="98094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Bench marking</a:t>
          </a:r>
          <a:endParaRPr lang="en-IN" sz="1800" kern="1200" dirty="0"/>
        </a:p>
      </dsp:txBody>
      <dsp:txXfrm>
        <a:off x="2218687" y="2247592"/>
        <a:ext cx="1504241" cy="923482"/>
      </dsp:txXfrm>
    </dsp:sp>
    <dsp:sp modelId="{EF0976B7-2474-4780-8B95-5F362E4E19B5}">
      <dsp:nvSpPr>
        <dsp:cNvPr id="0" name=""/>
        <dsp:cNvSpPr/>
      </dsp:nvSpPr>
      <dsp:spPr>
        <a:xfrm>
          <a:off x="3907829" y="2515682"/>
          <a:ext cx="331081" cy="387302"/>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907829" y="2593142"/>
        <a:ext cx="231757" cy="232382"/>
      </dsp:txXfrm>
    </dsp:sp>
    <dsp:sp modelId="{B0561BE4-E69F-4EAE-B399-312A4039767F}">
      <dsp:nvSpPr>
        <dsp:cNvPr id="0" name=""/>
        <dsp:cNvSpPr/>
      </dsp:nvSpPr>
      <dsp:spPr>
        <a:xfrm>
          <a:off x="4376340" y="2218861"/>
          <a:ext cx="1561703" cy="98094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Equity Analysis</a:t>
          </a:r>
          <a:endParaRPr lang="en-IN" sz="1800" kern="1200" dirty="0"/>
        </a:p>
      </dsp:txBody>
      <dsp:txXfrm>
        <a:off x="4405071" y="2247592"/>
        <a:ext cx="1504241" cy="923482"/>
      </dsp:txXfrm>
    </dsp:sp>
    <dsp:sp modelId="{197AE368-3CAE-4272-8487-E0E97E77BC39}">
      <dsp:nvSpPr>
        <dsp:cNvPr id="0" name=""/>
        <dsp:cNvSpPr/>
      </dsp:nvSpPr>
      <dsp:spPr>
        <a:xfrm>
          <a:off x="6094214" y="2515682"/>
          <a:ext cx="331081" cy="387302"/>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094214" y="2593142"/>
        <a:ext cx="231757" cy="232382"/>
      </dsp:txXfrm>
    </dsp:sp>
    <dsp:sp modelId="{EC457FB8-1794-4AA1-AEAC-88EF4953974F}">
      <dsp:nvSpPr>
        <dsp:cNvPr id="0" name=""/>
        <dsp:cNvSpPr/>
      </dsp:nvSpPr>
      <dsp:spPr>
        <a:xfrm>
          <a:off x="6562724" y="2218861"/>
          <a:ext cx="1561703" cy="98094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Compensation </a:t>
          </a:r>
          <a:r>
            <a:rPr lang="en-US" sz="1800" kern="1200"/>
            <a:t>structure modelling</a:t>
          </a:r>
          <a:endParaRPr lang="en-IN" sz="1800" kern="1200"/>
        </a:p>
      </dsp:txBody>
      <dsp:txXfrm>
        <a:off x="6591455" y="2247592"/>
        <a:ext cx="1504241" cy="923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593921"/>
            <a:ext cx="9305925" cy="1617109"/>
          </a:xfrm>
          <a:prstGeom prst="rect">
            <a:avLst/>
          </a:prstGeom>
        </p:spPr>
        <p:txBody>
          <a:bodyPr vert="horz" wrap="square" lIns="0" tIns="16510" rIns="0" bIns="0" rtlCol="0">
            <a:spAutoFit/>
          </a:bodyPr>
          <a:lstStyle/>
          <a:p>
            <a:pPr marL="3213735" algn="ctr">
              <a:spcBef>
                <a:spcPts val="130"/>
              </a:spcBef>
            </a:pPr>
            <a:r>
              <a:rPr lang="en-US" sz="3600" b="1" u="sng" dirty="0">
                <a:solidFill>
                  <a:srgbClr val="0F0F0F"/>
                </a:solidFill>
                <a:latin typeface="Elephant" panose="02020904090505020303" pitchFamily="18" charset="0"/>
                <a:cs typeface="Times New Roman" panose="02020603050405020304" pitchFamily="18" charset="0"/>
              </a:rPr>
              <a:t>Employee Data Analysis using Excel</a:t>
            </a:r>
            <a:r>
              <a:rPr lang="en-US" sz="3600" b="1" i="0" u="sng" dirty="0">
                <a:solidFill>
                  <a:srgbClr val="0F0F0F"/>
                </a:solidFill>
                <a:effectLst/>
                <a:latin typeface="Elephant" panose="02020904090505020303"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3225604"/>
            <a:ext cx="10743818" cy="2308324"/>
          </a:xfrm>
          <a:prstGeom prst="rect">
            <a:avLst/>
          </a:prstGeom>
          <a:noFill/>
        </p:spPr>
        <p:txBody>
          <a:bodyPr wrap="square" rtlCol="0">
            <a:spAutoFit/>
          </a:bodyPr>
          <a:lstStyle/>
          <a:p>
            <a:r>
              <a:rPr lang="en-US" sz="2400" dirty="0">
                <a:latin typeface="Berlin Sans FB Demi" panose="020E0802020502020306" pitchFamily="34" charset="0"/>
              </a:rPr>
              <a:t>STUDENT NAME</a:t>
            </a:r>
            <a:r>
              <a:rPr lang="en-US" sz="2400" b="1" dirty="0"/>
              <a:t>  : </a:t>
            </a:r>
            <a:r>
              <a:rPr lang="en-US" sz="2400" dirty="0">
                <a:latin typeface="Adobe Caslon Pro Bold" panose="0205070206050A020403" pitchFamily="18" charset="0"/>
              </a:rPr>
              <a:t>MADHUMATHI S</a:t>
            </a:r>
          </a:p>
          <a:p>
            <a:r>
              <a:rPr lang="en-US" sz="2400" dirty="0">
                <a:latin typeface="Berlin Sans FB Demi" panose="020E0802020502020306" pitchFamily="34" charset="0"/>
              </a:rPr>
              <a:t>REGISTER NO      </a:t>
            </a:r>
            <a:r>
              <a:rPr lang="en-US" sz="2400" b="1" dirty="0"/>
              <a:t>:</a:t>
            </a:r>
            <a:r>
              <a:rPr lang="en-US" sz="2400" dirty="0"/>
              <a:t> </a:t>
            </a:r>
            <a:r>
              <a:rPr lang="en-US" sz="2400" dirty="0">
                <a:latin typeface="Adobe Caslon Pro Bold" panose="0205070206050A020403" pitchFamily="18" charset="0"/>
              </a:rPr>
              <a:t>2213391042031 </a:t>
            </a:r>
            <a:r>
              <a:rPr lang="en-US" sz="2400" b="1" dirty="0">
                <a:latin typeface="Adobe Caslon Pro Bold" panose="0205070206050A020403" pitchFamily="18" charset="0"/>
              </a:rPr>
              <a:t>[CA13B66EE11FD33A7494CB31D485A951]</a:t>
            </a:r>
            <a:endParaRPr lang="en-US" sz="2400" dirty="0">
              <a:latin typeface="Adobe Caslon Pro Bold" panose="0205070206050A020403" pitchFamily="18" charset="0"/>
            </a:endParaRPr>
          </a:p>
          <a:p>
            <a:r>
              <a:rPr lang="en-US" sz="2400" dirty="0">
                <a:latin typeface="Berlin Sans FB Demi" panose="020E0802020502020306" pitchFamily="34" charset="0"/>
              </a:rPr>
              <a:t>DEPARTMENT  </a:t>
            </a:r>
            <a:r>
              <a:rPr lang="en-US" sz="2400" dirty="0"/>
              <a:t>  </a:t>
            </a:r>
            <a:r>
              <a:rPr lang="en-US" sz="2400" b="1" dirty="0"/>
              <a:t> : </a:t>
            </a:r>
            <a:r>
              <a:rPr lang="en-US" sz="2400" dirty="0">
                <a:latin typeface="Adobe Caslon Pro Bold" panose="0205070206050A020403" pitchFamily="18" charset="0"/>
              </a:rPr>
              <a:t>BACHELOR OF COMMERCE</a:t>
            </a:r>
          </a:p>
          <a:p>
            <a:r>
              <a:rPr lang="en-US" sz="2400" dirty="0">
                <a:latin typeface="Adobe Caslon Pro Bold" panose="0205070206050A020403" pitchFamily="18" charset="0"/>
              </a:rPr>
              <a:t>                                         </a:t>
            </a:r>
            <a:r>
              <a:rPr lang="en-US" sz="2400" b="1" dirty="0">
                <a:latin typeface="Adobe Caslon Pro Bold" panose="0205070206050A020403" pitchFamily="18" charset="0"/>
              </a:rPr>
              <a:t>[</a:t>
            </a:r>
            <a:r>
              <a:rPr lang="en-US" sz="2400" dirty="0">
                <a:latin typeface="Adobe Caslon Pro Bold" panose="0205070206050A020403" pitchFamily="18" charset="0"/>
              </a:rPr>
              <a:t>CORPORATE SECRETARYSHIP</a:t>
            </a:r>
            <a:r>
              <a:rPr lang="en-US" sz="2400" b="1" dirty="0">
                <a:latin typeface="Adobe Caslon Pro Bold" panose="0205070206050A020403" pitchFamily="18" charset="0"/>
              </a:rPr>
              <a:t>]</a:t>
            </a:r>
          </a:p>
          <a:p>
            <a:r>
              <a:rPr lang="en-US" sz="2400" dirty="0">
                <a:latin typeface="Berlin Sans FB Demi" panose="020E0802020502020306" pitchFamily="34" charset="0"/>
              </a:rPr>
              <a:t>COLLEGE  </a:t>
            </a:r>
            <a:r>
              <a:rPr lang="en-US" sz="2400" dirty="0"/>
              <a:t>           </a:t>
            </a:r>
            <a:r>
              <a:rPr lang="en-US" sz="2400" b="1" dirty="0"/>
              <a:t> : </a:t>
            </a:r>
            <a:r>
              <a:rPr lang="en-US" sz="2400" dirty="0">
                <a:latin typeface="Adobe Caslon Pro Bold" panose="0205070206050A020403" pitchFamily="18" charset="0"/>
              </a:rPr>
              <a:t>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5638800" cy="752129"/>
          </a:xfrm>
          <a:prstGeom prst="rect">
            <a:avLst/>
          </a:prstGeom>
        </p:spPr>
        <p:txBody>
          <a:bodyPr vert="horz" wrap="square" lIns="0" tIns="13335" rIns="0" bIns="0" rtlCol="0">
            <a:spAutoFit/>
          </a:bodyPr>
          <a:lstStyle/>
          <a:p>
            <a:pPr marL="12700" algn="ctr">
              <a:lnSpc>
                <a:spcPct val="100000"/>
              </a:lnSpc>
              <a:spcBef>
                <a:spcPts val="105"/>
              </a:spcBef>
            </a:pPr>
            <a:r>
              <a:rPr sz="4800" b="1" u="sng" spc="15" dirty="0">
                <a:latin typeface="Elephant" panose="02020904090505020303" pitchFamily="18" charset="0"/>
                <a:cs typeface="Trebuchet MS"/>
              </a:rPr>
              <a:t>M</a:t>
            </a:r>
            <a:r>
              <a:rPr sz="4800" b="1" u="sng" dirty="0">
                <a:latin typeface="Elephant" panose="02020904090505020303" pitchFamily="18" charset="0"/>
                <a:cs typeface="Trebuchet MS"/>
              </a:rPr>
              <a:t>O</a:t>
            </a:r>
            <a:r>
              <a:rPr sz="4800" b="1" u="sng" spc="-15" dirty="0">
                <a:latin typeface="Elephant" panose="02020904090505020303" pitchFamily="18" charset="0"/>
                <a:cs typeface="Trebuchet MS"/>
              </a:rPr>
              <a:t>D</a:t>
            </a:r>
            <a:r>
              <a:rPr sz="4800" b="1" u="sng" spc="-35" dirty="0">
                <a:latin typeface="Elephant" panose="02020904090505020303" pitchFamily="18" charset="0"/>
                <a:cs typeface="Trebuchet MS"/>
              </a:rPr>
              <a:t>E</a:t>
            </a:r>
            <a:r>
              <a:rPr sz="4800" b="1" u="sng" spc="-30" dirty="0">
                <a:latin typeface="Elephant" panose="02020904090505020303" pitchFamily="18" charset="0"/>
                <a:cs typeface="Trebuchet MS"/>
              </a:rPr>
              <a:t>LL</a:t>
            </a:r>
            <a:r>
              <a:rPr sz="4800" b="1" u="sng" spc="-5" dirty="0">
                <a:latin typeface="Elephant" panose="02020904090505020303" pitchFamily="18" charset="0"/>
                <a:cs typeface="Trebuchet MS"/>
              </a:rPr>
              <a:t>I</a:t>
            </a:r>
            <a:r>
              <a:rPr sz="4800" b="1" u="sng" spc="30" dirty="0">
                <a:latin typeface="Elephant" panose="02020904090505020303" pitchFamily="18" charset="0"/>
                <a:cs typeface="Trebuchet MS"/>
              </a:rPr>
              <a:t>N</a:t>
            </a:r>
            <a:r>
              <a:rPr sz="4800" b="1" u="sng" spc="5" dirty="0">
                <a:latin typeface="Elephant" panose="02020904090505020303" pitchFamily="18" charset="0"/>
                <a:cs typeface="Trebuchet MS"/>
              </a:rPr>
              <a:t>G</a:t>
            </a:r>
            <a:r>
              <a:rPr lang="en-US" sz="4800" b="1" u="sng" spc="5" dirty="0">
                <a:latin typeface="Elephant" panose="02020904090505020303" pitchFamily="18" charset="0"/>
                <a:cs typeface="Trebuchet MS"/>
              </a:rPr>
              <a:t>:-</a:t>
            </a:r>
            <a:endParaRPr sz="4800" u="sng" dirty="0">
              <a:latin typeface="Elephant" panose="02020904090505020303"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3" name="Diagram 2">
            <a:extLst>
              <a:ext uri="{FF2B5EF4-FFF2-40B4-BE49-F238E27FC236}">
                <a16:creationId xmlns:a16="http://schemas.microsoft.com/office/drawing/2014/main" id="{595260E3-C304-F6F5-AD33-C9331F97CFFA}"/>
              </a:ext>
            </a:extLst>
          </p:cNvPr>
          <p:cNvGraphicFramePr/>
          <p:nvPr>
            <p:extLst>
              <p:ext uri="{D42A27DB-BD31-4B8C-83A1-F6EECF244321}">
                <p14:modId xmlns:p14="http://schemas.microsoft.com/office/powerpoint/2010/main" val="12728811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u="sng" dirty="0">
                <a:latin typeface="Elephant" panose="02020904090505020303" pitchFamily="18" charset="0"/>
              </a:rPr>
              <a:t>R</a:t>
            </a:r>
            <a:r>
              <a:rPr u="sng" spc="-40" dirty="0">
                <a:latin typeface="Elephant" panose="02020904090505020303" pitchFamily="18" charset="0"/>
              </a:rPr>
              <a:t>E</a:t>
            </a:r>
            <a:r>
              <a:rPr u="sng" spc="15" dirty="0">
                <a:latin typeface="Elephant" panose="02020904090505020303" pitchFamily="18" charset="0"/>
              </a:rPr>
              <a:t>S</a:t>
            </a:r>
            <a:r>
              <a:rPr u="sng" spc="-30" dirty="0">
                <a:latin typeface="Elephant" panose="02020904090505020303" pitchFamily="18" charset="0"/>
              </a:rPr>
              <a:t>U</a:t>
            </a:r>
            <a:r>
              <a:rPr u="sng" spc="-405" dirty="0">
                <a:latin typeface="Elephant" panose="02020904090505020303" pitchFamily="18" charset="0"/>
              </a:rPr>
              <a:t>L</a:t>
            </a:r>
            <a:r>
              <a:rPr u="sng" dirty="0">
                <a:latin typeface="Elephant" panose="02020904090505020303" pitchFamily="18" charset="0"/>
              </a:rPr>
              <a:t>TS</a:t>
            </a:r>
            <a:r>
              <a:rPr lang="en-US" u="sng" dirty="0">
                <a:latin typeface="Elephant" panose="02020904090505020303" pitchFamily="18" charset="0"/>
              </a:rPr>
              <a:t>:-</a:t>
            </a:r>
            <a:endParaRPr u="sng" dirty="0">
              <a:latin typeface="Elephant" panose="02020904090505020303"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B09A098A-8B51-8059-9D89-AAA783B0190A}"/>
              </a:ext>
            </a:extLst>
          </p:cNvPr>
          <p:cNvSpPr txBox="1"/>
          <p:nvPr/>
        </p:nvSpPr>
        <p:spPr>
          <a:xfrm>
            <a:off x="990600" y="990600"/>
            <a:ext cx="8134351" cy="1184940"/>
          </a:xfrm>
          <a:prstGeom prst="rect">
            <a:avLst/>
          </a:prstGeom>
          <a:noFill/>
          <a:effectLst>
            <a:glow rad="63500">
              <a:schemeClr val="accent5">
                <a:satMod val="175000"/>
                <a:alpha val="40000"/>
              </a:schemeClr>
            </a:glow>
          </a:effectLst>
        </p:spPr>
        <p:txBody>
          <a:bodyPr wrap="square" rtlCol="0">
            <a:spAutoFit/>
          </a:bodyPr>
          <a:lstStyle/>
          <a:p>
            <a:endParaRPr lang="en-US" dirty="0"/>
          </a:p>
          <a:p>
            <a:endParaRPr lang="en-US" dirty="0"/>
          </a:p>
          <a:p>
            <a:pPr>
              <a:lnSpc>
                <a:spcPct val="200000"/>
              </a:lnSpc>
            </a:pPr>
            <a:r>
              <a:rPr lang="en-US" sz="2000" dirty="0">
                <a:latin typeface="Adobe Garamond Pro Bold" panose="02020702060506020403" pitchFamily="18" charset="0"/>
              </a:rPr>
              <a:t>.</a:t>
            </a:r>
            <a:endParaRPr lang="en-IN" sz="2000" dirty="0">
              <a:latin typeface="Adobe Garamond Pro Bold" panose="02020702060506020403" pitchFamily="18" charset="0"/>
            </a:endParaRPr>
          </a:p>
        </p:txBody>
      </p:sp>
      <p:graphicFrame>
        <p:nvGraphicFramePr>
          <p:cNvPr id="8" name="Table 7">
            <a:extLst>
              <a:ext uri="{FF2B5EF4-FFF2-40B4-BE49-F238E27FC236}">
                <a16:creationId xmlns:a16="http://schemas.microsoft.com/office/drawing/2014/main" id="{124903ED-67FB-547C-2E9D-0C216B28101C}"/>
              </a:ext>
            </a:extLst>
          </p:cNvPr>
          <p:cNvGraphicFramePr>
            <a:graphicFrameLocks noGrp="1"/>
          </p:cNvGraphicFramePr>
          <p:nvPr>
            <p:extLst>
              <p:ext uri="{D42A27DB-BD31-4B8C-83A1-F6EECF244321}">
                <p14:modId xmlns:p14="http://schemas.microsoft.com/office/powerpoint/2010/main" val="4032137514"/>
              </p:ext>
            </p:extLst>
          </p:nvPr>
        </p:nvGraphicFramePr>
        <p:xfrm>
          <a:off x="990600" y="1524000"/>
          <a:ext cx="9067799" cy="1256694"/>
        </p:xfrm>
        <a:graphic>
          <a:graphicData uri="http://schemas.openxmlformats.org/drawingml/2006/table">
            <a:tbl>
              <a:tblPr/>
              <a:tblGrid>
                <a:gridCol w="1503927">
                  <a:extLst>
                    <a:ext uri="{9D8B030D-6E8A-4147-A177-3AD203B41FA5}">
                      <a16:colId xmlns:a16="http://schemas.microsoft.com/office/drawing/2014/main" val="2786740797"/>
                    </a:ext>
                  </a:extLst>
                </a:gridCol>
                <a:gridCol w="1857793">
                  <a:extLst>
                    <a:ext uri="{9D8B030D-6E8A-4147-A177-3AD203B41FA5}">
                      <a16:colId xmlns:a16="http://schemas.microsoft.com/office/drawing/2014/main" val="1366051068"/>
                    </a:ext>
                  </a:extLst>
                </a:gridCol>
                <a:gridCol w="1437578">
                  <a:extLst>
                    <a:ext uri="{9D8B030D-6E8A-4147-A177-3AD203B41FA5}">
                      <a16:colId xmlns:a16="http://schemas.microsoft.com/office/drawing/2014/main" val="2408382045"/>
                    </a:ext>
                  </a:extLst>
                </a:gridCol>
                <a:gridCol w="1526044">
                  <a:extLst>
                    <a:ext uri="{9D8B030D-6E8A-4147-A177-3AD203B41FA5}">
                      <a16:colId xmlns:a16="http://schemas.microsoft.com/office/drawing/2014/main" val="2201442459"/>
                    </a:ext>
                  </a:extLst>
                </a:gridCol>
                <a:gridCol w="1304879">
                  <a:extLst>
                    <a:ext uri="{9D8B030D-6E8A-4147-A177-3AD203B41FA5}">
                      <a16:colId xmlns:a16="http://schemas.microsoft.com/office/drawing/2014/main" val="3526635888"/>
                    </a:ext>
                  </a:extLst>
                </a:gridCol>
                <a:gridCol w="1437578">
                  <a:extLst>
                    <a:ext uri="{9D8B030D-6E8A-4147-A177-3AD203B41FA5}">
                      <a16:colId xmlns:a16="http://schemas.microsoft.com/office/drawing/2014/main" val="2439689926"/>
                    </a:ext>
                  </a:extLst>
                </a:gridCol>
              </a:tblGrid>
              <a:tr h="209449">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Salary</a:t>
                      </a:r>
                    </a:p>
                  </a:txBody>
                  <a:tcPr marL="7620" marR="7620" marT="7620" marB="0" anchor="b">
                    <a:lnL>
                      <a:noFill/>
                    </a:lnL>
                    <a:lnR>
                      <a:noFill/>
                    </a:lnR>
                    <a:lnT>
                      <a:noFill/>
                    </a:lnT>
                    <a:lnB>
                      <a:noFill/>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Column Labels</a:t>
                      </a: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874664283"/>
                  </a:ext>
                </a:extLst>
              </a:tr>
              <a:tr h="209449">
                <a:tc>
                  <a:txBody>
                    <a:bodyPr/>
                    <a:lstStyle/>
                    <a:p>
                      <a:pPr algn="l" fontAlgn="b"/>
                      <a:r>
                        <a:rPr lang="en-IN" sz="1100" b="1" i="0" u="none" strike="noStrike">
                          <a:solidFill>
                            <a:srgbClr val="000000"/>
                          </a:solidFill>
                          <a:effectLst/>
                          <a:highlight>
                            <a:srgbClr val="D9E1F2"/>
                          </a:highligh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AI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Design</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Search Engine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Support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178178"/>
                  </a:ext>
                </a:extLst>
              </a:tr>
              <a:tr h="209449">
                <a:tc>
                  <a:txBody>
                    <a:bodyPr/>
                    <a:lstStyle/>
                    <a:p>
                      <a:pPr algn="l" fontAlgn="b"/>
                      <a:r>
                        <a:rPr lang="en-IN" sz="1100" b="0" i="0" u="none" strike="noStrike">
                          <a:solidFill>
                            <a:srgbClr val="000000"/>
                          </a:solidFill>
                          <a:effectLst/>
                          <a:latin typeface="Calibri" panose="020F0502020204030204" pitchFamily="34" charset="0"/>
                        </a:rPr>
                        <a:t>Cheerper</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148934.5869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106540.1545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179949.705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435424.4464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97813736"/>
                  </a:ext>
                </a:extLst>
              </a:tr>
              <a:tr h="209449">
                <a:tc>
                  <a:txBody>
                    <a:bodyPr/>
                    <a:lstStyle/>
                    <a:p>
                      <a:pPr algn="l" fontAlgn="b"/>
                      <a:r>
                        <a:rPr lang="en-IN" sz="1100" b="0" i="0" u="none" strike="noStrike">
                          <a:solidFill>
                            <a:srgbClr val="000000"/>
                          </a:solidFill>
                          <a:effectLst/>
                          <a:latin typeface="Calibri" panose="020F0502020204030204" pitchFamily="34" charset="0"/>
                        </a:rPr>
                        <a:t>Glasses</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73130.19141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104176.4762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320334.7781</a:t>
                      </a: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497641.4457</a:t>
                      </a:r>
                    </a:p>
                  </a:txBody>
                  <a:tcPr marL="7620" marR="7620" marT="7620" marB="0" anchor="b">
                    <a:lnL>
                      <a:noFill/>
                    </a:lnL>
                    <a:lnR>
                      <a:noFill/>
                    </a:lnR>
                    <a:lnT>
                      <a:noFill/>
                    </a:lnT>
                    <a:lnB>
                      <a:noFill/>
                    </a:lnB>
                    <a:noFill/>
                  </a:tcPr>
                </a:tc>
                <a:extLst>
                  <a:ext uri="{0D108BD9-81ED-4DB2-BD59-A6C34878D82A}">
                    <a16:rowId xmlns:a16="http://schemas.microsoft.com/office/drawing/2014/main" val="3183380797"/>
                  </a:ext>
                </a:extLst>
              </a:tr>
              <a:tr h="209449">
                <a:tc>
                  <a:txBody>
                    <a:bodyPr/>
                    <a:lstStyle/>
                    <a:p>
                      <a:pPr algn="l" fontAlgn="b"/>
                      <a:r>
                        <a:rPr lang="en-IN" sz="1100" b="0" i="0" u="none" strike="noStrike">
                          <a:solidFill>
                            <a:srgbClr val="000000"/>
                          </a:solidFill>
                          <a:effectLst/>
                          <a:latin typeface="Calibri" panose="020F0502020204030204" pitchFamily="34" charset="0"/>
                        </a:rPr>
                        <a:t>Pear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326724.6713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326724.6713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501004459"/>
                  </a:ext>
                </a:extLst>
              </a:tr>
              <a:tr h="209449">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222064.7783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430901.1475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426874.9326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179949.705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1259790.563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455689064"/>
                  </a:ext>
                </a:extLst>
              </a:tr>
            </a:tbl>
          </a:graphicData>
        </a:graphic>
      </p:graphicFrame>
      <p:graphicFrame>
        <p:nvGraphicFramePr>
          <p:cNvPr id="10" name="Chart 9">
            <a:extLst>
              <a:ext uri="{FF2B5EF4-FFF2-40B4-BE49-F238E27FC236}">
                <a16:creationId xmlns:a16="http://schemas.microsoft.com/office/drawing/2014/main" id="{B7472716-7233-FE29-4299-2495448B224A}"/>
              </a:ext>
            </a:extLst>
          </p:cNvPr>
          <p:cNvGraphicFramePr>
            <a:graphicFrameLocks/>
          </p:cNvGraphicFramePr>
          <p:nvPr>
            <p:extLst>
              <p:ext uri="{D42A27DB-BD31-4B8C-83A1-F6EECF244321}">
                <p14:modId xmlns:p14="http://schemas.microsoft.com/office/powerpoint/2010/main" val="2021086089"/>
              </p:ext>
            </p:extLst>
          </p:nvPr>
        </p:nvGraphicFramePr>
        <p:xfrm>
          <a:off x="2133600" y="3167121"/>
          <a:ext cx="6629400" cy="32336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Elephant" panose="02020904090505020303" pitchFamily="18" charset="0"/>
                <a:cs typeface="Times New Roman" panose="02020603050405020304" pitchFamily="18" charset="0"/>
              </a:rPr>
              <a:t>CONCLUSION:-</a:t>
            </a:r>
            <a:endParaRPr lang="en-IN" u="sng" dirty="0">
              <a:latin typeface="Elephant" panose="020209040905050203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FFE0CE-AA30-12A5-BD1E-596630D6C3EC}"/>
              </a:ext>
            </a:extLst>
          </p:cNvPr>
          <p:cNvSpPr txBox="1"/>
          <p:nvPr/>
        </p:nvSpPr>
        <p:spPr>
          <a:xfrm>
            <a:off x="1600200" y="1524000"/>
            <a:ext cx="7315200" cy="3108543"/>
          </a:xfrm>
          <a:custGeom>
            <a:avLst/>
            <a:gdLst>
              <a:gd name="connsiteX0" fmla="*/ 0 w 7315200"/>
              <a:gd name="connsiteY0" fmla="*/ 0 h 3108543"/>
              <a:gd name="connsiteX1" fmla="*/ 7315200 w 7315200"/>
              <a:gd name="connsiteY1" fmla="*/ 0 h 3108543"/>
              <a:gd name="connsiteX2" fmla="*/ 7315200 w 7315200"/>
              <a:gd name="connsiteY2" fmla="*/ 3108543 h 3108543"/>
              <a:gd name="connsiteX3" fmla="*/ 0 w 7315200"/>
              <a:gd name="connsiteY3" fmla="*/ 3108543 h 3108543"/>
              <a:gd name="connsiteX4" fmla="*/ 0 w 7315200"/>
              <a:gd name="connsiteY4" fmla="*/ 0 h 310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0" h="3108543" fill="none" extrusionOk="0">
                <a:moveTo>
                  <a:pt x="0" y="0"/>
                </a:moveTo>
                <a:cubicBezTo>
                  <a:pt x="1004226" y="-61201"/>
                  <a:pt x="3833144" y="25495"/>
                  <a:pt x="7315200" y="0"/>
                </a:cubicBezTo>
                <a:cubicBezTo>
                  <a:pt x="7387949" y="388112"/>
                  <a:pt x="7178009" y="2005952"/>
                  <a:pt x="7315200" y="3108543"/>
                </a:cubicBezTo>
                <a:cubicBezTo>
                  <a:pt x="4069820" y="2980346"/>
                  <a:pt x="1442342" y="3021999"/>
                  <a:pt x="0" y="3108543"/>
                </a:cubicBezTo>
                <a:cubicBezTo>
                  <a:pt x="-112250" y="2571164"/>
                  <a:pt x="-151002" y="1483883"/>
                  <a:pt x="0" y="0"/>
                </a:cubicBezTo>
                <a:close/>
              </a:path>
              <a:path w="7315200" h="3108543" stroke="0" extrusionOk="0">
                <a:moveTo>
                  <a:pt x="0" y="0"/>
                </a:moveTo>
                <a:cubicBezTo>
                  <a:pt x="1689414" y="151966"/>
                  <a:pt x="5473096" y="-27680"/>
                  <a:pt x="7315200" y="0"/>
                </a:cubicBezTo>
                <a:cubicBezTo>
                  <a:pt x="7471095" y="927701"/>
                  <a:pt x="7258077" y="2218500"/>
                  <a:pt x="7315200" y="3108543"/>
                </a:cubicBezTo>
                <a:cubicBezTo>
                  <a:pt x="4858205" y="3029202"/>
                  <a:pt x="2154860" y="3222631"/>
                  <a:pt x="0" y="3108543"/>
                </a:cubicBezTo>
                <a:cubicBezTo>
                  <a:pt x="-135337" y="2180119"/>
                  <a:pt x="40800" y="647343"/>
                  <a:pt x="0" y="0"/>
                </a:cubicBezTo>
                <a:close/>
              </a:path>
            </a:pathLst>
          </a:custGeom>
          <a:solidFill>
            <a:schemeClr val="accent5">
              <a:lumMod val="40000"/>
              <a:lumOff val="60000"/>
            </a:schemeClr>
          </a:solidFill>
          <a:ln w="57150">
            <a:solidFill>
              <a:schemeClr val="tx1">
                <a:lumMod val="65000"/>
                <a:lumOff val="35000"/>
              </a:schemeClr>
            </a:solidFill>
            <a:extLst>
              <a:ext uri="{C807C97D-BFC1-408E-A445-0C87EB9F89A2}">
                <ask:lineSketchStyleProps xmlns:ask="http://schemas.microsoft.com/office/drawing/2018/sketchyshapes" sd="3049950357">
                  <a:prstGeom prst="rect">
                    <a:avLst/>
                  </a:prstGeom>
                  <ask:type>
                    <ask:lineSketchCurved/>
                  </ask:type>
                </ask:lineSketchStyleProps>
              </a:ext>
            </a:extLst>
          </a:ln>
          <a:effectLst>
            <a:glow rad="228600">
              <a:schemeClr val="accent5">
                <a:satMod val="175000"/>
                <a:alpha val="40000"/>
              </a:schemeClr>
            </a:glow>
          </a:effectLst>
        </p:spPr>
        <p:txBody>
          <a:bodyPr wrap="square" rtlCol="0">
            <a:spAutoFit/>
          </a:bodyPr>
          <a:lstStyle/>
          <a:p>
            <a:r>
              <a:rPr lang="en-US" sz="2800" b="0" i="0" dirty="0">
                <a:solidFill>
                  <a:srgbClr val="1F1F1F"/>
                </a:solidFill>
                <a:effectLst/>
                <a:highlight>
                  <a:srgbClr val="FFFFFF"/>
                </a:highlight>
                <a:latin typeface="Britannic Bold" panose="020B0903060703020204" pitchFamily="34" charset="0"/>
              </a:rPr>
              <a:t> </a:t>
            </a:r>
            <a:r>
              <a:rPr lang="en-US" sz="2800" b="0" i="0" dirty="0">
                <a:solidFill>
                  <a:srgbClr val="1F1F1F"/>
                </a:solidFill>
                <a:effectLst/>
                <a:highlight>
                  <a:srgbClr val="FFFFFF"/>
                </a:highlight>
                <a:latin typeface="Arial" panose="020B0604020202020204" pitchFamily="34" charset="0"/>
              </a:rPr>
              <a:t>Conclusively, </a:t>
            </a:r>
            <a:r>
              <a:rPr lang="en-US" sz="2800" b="0" i="0" dirty="0">
                <a:solidFill>
                  <a:srgbClr val="040C28"/>
                </a:solidFill>
                <a:effectLst/>
                <a:highlight>
                  <a:srgbClr val="FFFFFF"/>
                </a:highlight>
                <a:latin typeface="Arial" panose="020B0604020202020204" pitchFamily="34" charset="0"/>
              </a:rPr>
              <a:t>conducting a well-designed salary survey using online survey software is critical to your company's staff recruiting and retention strategy</a:t>
            </a:r>
            <a:r>
              <a:rPr lang="en-US" sz="2800" b="0" i="0" dirty="0">
                <a:solidFill>
                  <a:srgbClr val="1F1F1F"/>
                </a:solidFill>
                <a:effectLst/>
                <a:highlight>
                  <a:srgbClr val="FFFFFF"/>
                </a:highlight>
                <a:latin typeface="Arial" panose="020B0604020202020204" pitchFamily="34" charset="0"/>
              </a:rPr>
              <a:t>. When examined and the results implemented, a pay survey tool delivers your employees a fair salary and benefits package.</a:t>
            </a:r>
            <a:endParaRPr lang="en-IN" sz="2800" dirty="0">
              <a:latin typeface="Britannic Bold" panose="020B0903060703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81965" y="673474"/>
            <a:ext cx="6213855" cy="670696"/>
          </a:xfrm>
          <a:prstGeom prst="rect">
            <a:avLst/>
          </a:prstGeom>
        </p:spPr>
        <p:txBody>
          <a:bodyPr vert="horz" wrap="square" lIns="0" tIns="16510" rIns="0" bIns="0" rtlCol="0">
            <a:spAutoFit/>
          </a:bodyPr>
          <a:lstStyle/>
          <a:p>
            <a:pPr marL="12700" algn="l">
              <a:lnSpc>
                <a:spcPct val="100000"/>
              </a:lnSpc>
              <a:spcBef>
                <a:spcPts val="130"/>
              </a:spcBef>
            </a:pPr>
            <a:r>
              <a:rPr sz="4250" u="sng" spc="5" dirty="0">
                <a:latin typeface="Elephant" panose="02020904090505020303" pitchFamily="18" charset="0"/>
              </a:rPr>
              <a:t>PROJECT</a:t>
            </a:r>
            <a:r>
              <a:rPr sz="4250" u="sng" spc="-85" dirty="0">
                <a:latin typeface="Elephant" panose="02020904090505020303" pitchFamily="18" charset="0"/>
              </a:rPr>
              <a:t> </a:t>
            </a:r>
            <a:r>
              <a:rPr lang="en-US" sz="4250" u="sng" spc="-85" dirty="0">
                <a:latin typeface="Elephant" panose="02020904090505020303" pitchFamily="18" charset="0"/>
              </a:rPr>
              <a:t> </a:t>
            </a:r>
            <a:r>
              <a:rPr sz="4250" u="sng" spc="25" dirty="0">
                <a:latin typeface="Elephant" panose="02020904090505020303" pitchFamily="18" charset="0"/>
              </a:rPr>
              <a:t>TITLE</a:t>
            </a:r>
            <a:r>
              <a:rPr lang="en-US" sz="4250" u="sng" spc="25" dirty="0">
                <a:latin typeface="Elephant" panose="02020904090505020303" pitchFamily="18" charset="0"/>
              </a:rPr>
              <a:t> </a:t>
            </a:r>
            <a:r>
              <a:rPr lang="en-US" sz="4250" spc="25" dirty="0">
                <a:latin typeface="Elephant" panose="02020904090505020303" pitchFamily="18" charset="0"/>
              </a:rPr>
              <a:t>:-</a:t>
            </a:r>
            <a:endParaRPr sz="4250" dirty="0">
              <a:latin typeface="Elephant" panose="02020904090505020303"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61322" y="1942921"/>
            <a:ext cx="8593228" cy="1569660"/>
          </a:xfrm>
          <a:prstGeom prst="rect">
            <a:avLst/>
          </a:prstGeom>
          <a:noFill/>
          <a:ln w="12700">
            <a:solidFill>
              <a:schemeClr val="bg1"/>
            </a:solidFill>
          </a:ln>
          <a:effectLst>
            <a:glow rad="228600">
              <a:schemeClr val="accent5">
                <a:satMod val="175000"/>
                <a:alpha val="40000"/>
              </a:schemeClr>
            </a:glow>
          </a:effectLst>
        </p:spPr>
        <p:txBody>
          <a:bodyPr wrap="square" rtlCol="0">
            <a:spAutoFit/>
          </a:bodyPr>
          <a:lstStyle/>
          <a:p>
            <a:pPr algn="ctr"/>
            <a:r>
              <a:rPr lang="en-US" sz="4800" dirty="0">
                <a:ln w="0"/>
                <a:effectLst>
                  <a:outerShdw blurRad="63500" sx="102000" sy="102000" algn="ctr" rotWithShape="0">
                    <a:prstClr val="black">
                      <a:alpha val="40000"/>
                    </a:prstClr>
                  </a:outerShdw>
                </a:effectLst>
                <a:latin typeface="Castellar" panose="020A0402060406010301" pitchFamily="18" charset="0"/>
                <a:cs typeface="Times New Roman" panose="02020603050405020304" pitchFamily="18" charset="0"/>
              </a:rPr>
              <a:t>Employees salary analysis using Excel</a:t>
            </a:r>
            <a:endParaRPr lang="en-IN" sz="4800" dirty="0">
              <a:ln w="0"/>
              <a:effectLst>
                <a:outerShdw blurRad="63500" sx="102000" sy="102000" algn="ctr" rotWithShape="0">
                  <a:prstClr val="black">
                    <a:alpha val="40000"/>
                  </a:prstClr>
                </a:outerShdw>
              </a:effectLst>
              <a:latin typeface="Castellar" panose="020A0402060406010301"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6" y="445388"/>
            <a:ext cx="3514724" cy="752129"/>
          </a:xfrm>
          <a:prstGeom prst="rect">
            <a:avLst/>
          </a:prstGeom>
        </p:spPr>
        <p:txBody>
          <a:bodyPr vert="horz" wrap="square" lIns="0" tIns="13335" rIns="0" bIns="0" rtlCol="0">
            <a:spAutoFit/>
          </a:bodyPr>
          <a:lstStyle/>
          <a:p>
            <a:pPr marL="12700">
              <a:lnSpc>
                <a:spcPct val="100000"/>
              </a:lnSpc>
              <a:spcBef>
                <a:spcPts val="105"/>
              </a:spcBef>
            </a:pPr>
            <a:r>
              <a:rPr u="sng" spc="25" dirty="0">
                <a:latin typeface="Elephant" panose="02020904090505020303" pitchFamily="18" charset="0"/>
              </a:rPr>
              <a:t>A</a:t>
            </a:r>
            <a:r>
              <a:rPr u="sng" spc="-5" dirty="0">
                <a:latin typeface="Elephant" panose="02020904090505020303" pitchFamily="18" charset="0"/>
              </a:rPr>
              <a:t>G</a:t>
            </a:r>
            <a:r>
              <a:rPr u="sng" spc="-35" dirty="0">
                <a:latin typeface="Elephant" panose="02020904090505020303" pitchFamily="18" charset="0"/>
              </a:rPr>
              <a:t>E</a:t>
            </a:r>
            <a:r>
              <a:rPr u="sng" spc="15" dirty="0">
                <a:latin typeface="Elephant" panose="02020904090505020303" pitchFamily="18" charset="0"/>
              </a:rPr>
              <a:t>N</a:t>
            </a:r>
            <a:r>
              <a:rPr u="sng" dirty="0">
                <a:latin typeface="Elephant" panose="02020904090505020303" pitchFamily="18" charset="0"/>
              </a:rPr>
              <a:t>DA</a:t>
            </a:r>
            <a:r>
              <a:rPr lang="en-US" dirty="0">
                <a:latin typeface="Elephant" panose="02020904090505020303" pitchFamily="18" charset="0"/>
              </a:rPr>
              <a:t>:-</a:t>
            </a:r>
            <a:endParaRPr dirty="0">
              <a:latin typeface="Elephant" panose="02020904090505020303"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895599" y="1524000"/>
            <a:ext cx="4846260" cy="4401205"/>
          </a:xfrm>
          <a:custGeom>
            <a:avLst/>
            <a:gdLst>
              <a:gd name="connsiteX0" fmla="*/ 0 w 4846260"/>
              <a:gd name="connsiteY0" fmla="*/ 0 h 4401205"/>
              <a:gd name="connsiteX1" fmla="*/ 586936 w 4846260"/>
              <a:gd name="connsiteY1" fmla="*/ 0 h 4401205"/>
              <a:gd name="connsiteX2" fmla="*/ 1125409 w 4846260"/>
              <a:gd name="connsiteY2" fmla="*/ 0 h 4401205"/>
              <a:gd name="connsiteX3" fmla="*/ 1712345 w 4846260"/>
              <a:gd name="connsiteY3" fmla="*/ 0 h 4401205"/>
              <a:gd name="connsiteX4" fmla="*/ 2250819 w 4846260"/>
              <a:gd name="connsiteY4" fmla="*/ 0 h 4401205"/>
              <a:gd name="connsiteX5" fmla="*/ 2740829 w 4846260"/>
              <a:gd name="connsiteY5" fmla="*/ 0 h 4401205"/>
              <a:gd name="connsiteX6" fmla="*/ 3279303 w 4846260"/>
              <a:gd name="connsiteY6" fmla="*/ 0 h 4401205"/>
              <a:gd name="connsiteX7" fmla="*/ 3866239 w 4846260"/>
              <a:gd name="connsiteY7" fmla="*/ 0 h 4401205"/>
              <a:gd name="connsiteX8" fmla="*/ 4846260 w 4846260"/>
              <a:gd name="connsiteY8" fmla="*/ 0 h 4401205"/>
              <a:gd name="connsiteX9" fmla="*/ 4846260 w 4846260"/>
              <a:gd name="connsiteY9" fmla="*/ 418114 h 4401205"/>
              <a:gd name="connsiteX10" fmla="*/ 4846260 w 4846260"/>
              <a:gd name="connsiteY10" fmla="*/ 880241 h 4401205"/>
              <a:gd name="connsiteX11" fmla="*/ 4846260 w 4846260"/>
              <a:gd name="connsiteY11" fmla="*/ 1342368 h 4401205"/>
              <a:gd name="connsiteX12" fmla="*/ 4846260 w 4846260"/>
              <a:gd name="connsiteY12" fmla="*/ 1848506 h 4401205"/>
              <a:gd name="connsiteX13" fmla="*/ 4846260 w 4846260"/>
              <a:gd name="connsiteY13" fmla="*/ 2398657 h 4401205"/>
              <a:gd name="connsiteX14" fmla="*/ 4846260 w 4846260"/>
              <a:gd name="connsiteY14" fmla="*/ 3036831 h 4401205"/>
              <a:gd name="connsiteX15" fmla="*/ 4846260 w 4846260"/>
              <a:gd name="connsiteY15" fmla="*/ 3498958 h 4401205"/>
              <a:gd name="connsiteX16" fmla="*/ 4846260 w 4846260"/>
              <a:gd name="connsiteY16" fmla="*/ 4401205 h 4401205"/>
              <a:gd name="connsiteX17" fmla="*/ 4210861 w 4846260"/>
              <a:gd name="connsiteY17" fmla="*/ 4401205 h 4401205"/>
              <a:gd name="connsiteX18" fmla="*/ 3817776 w 4846260"/>
              <a:gd name="connsiteY18" fmla="*/ 4401205 h 4401205"/>
              <a:gd name="connsiteX19" fmla="*/ 3279303 w 4846260"/>
              <a:gd name="connsiteY19" fmla="*/ 4401205 h 4401205"/>
              <a:gd name="connsiteX20" fmla="*/ 2740829 w 4846260"/>
              <a:gd name="connsiteY20" fmla="*/ 4401205 h 4401205"/>
              <a:gd name="connsiteX21" fmla="*/ 2250819 w 4846260"/>
              <a:gd name="connsiteY21" fmla="*/ 4401205 h 4401205"/>
              <a:gd name="connsiteX22" fmla="*/ 1760808 w 4846260"/>
              <a:gd name="connsiteY22" fmla="*/ 4401205 h 4401205"/>
              <a:gd name="connsiteX23" fmla="*/ 1270797 w 4846260"/>
              <a:gd name="connsiteY23" fmla="*/ 4401205 h 4401205"/>
              <a:gd name="connsiteX24" fmla="*/ 683861 w 4846260"/>
              <a:gd name="connsiteY24" fmla="*/ 4401205 h 4401205"/>
              <a:gd name="connsiteX25" fmla="*/ 0 w 4846260"/>
              <a:gd name="connsiteY25" fmla="*/ 4401205 h 4401205"/>
              <a:gd name="connsiteX26" fmla="*/ 0 w 4846260"/>
              <a:gd name="connsiteY26" fmla="*/ 3983091 h 4401205"/>
              <a:gd name="connsiteX27" fmla="*/ 0 w 4846260"/>
              <a:gd name="connsiteY27" fmla="*/ 3344916 h 4401205"/>
              <a:gd name="connsiteX28" fmla="*/ 0 w 4846260"/>
              <a:gd name="connsiteY28" fmla="*/ 2882789 h 4401205"/>
              <a:gd name="connsiteX29" fmla="*/ 0 w 4846260"/>
              <a:gd name="connsiteY29" fmla="*/ 2376651 h 4401205"/>
              <a:gd name="connsiteX30" fmla="*/ 0 w 4846260"/>
              <a:gd name="connsiteY30" fmla="*/ 1958536 h 4401205"/>
              <a:gd name="connsiteX31" fmla="*/ 0 w 4846260"/>
              <a:gd name="connsiteY31" fmla="*/ 1364374 h 4401205"/>
              <a:gd name="connsiteX32" fmla="*/ 0 w 4846260"/>
              <a:gd name="connsiteY32" fmla="*/ 946259 h 4401205"/>
              <a:gd name="connsiteX33" fmla="*/ 0 w 4846260"/>
              <a:gd name="connsiteY33" fmla="*/ 484133 h 4401205"/>
              <a:gd name="connsiteX34" fmla="*/ 0 w 4846260"/>
              <a:gd name="connsiteY34" fmla="*/ 0 h 440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46260" h="4401205" fill="none" extrusionOk="0">
                <a:moveTo>
                  <a:pt x="0" y="0"/>
                </a:moveTo>
                <a:cubicBezTo>
                  <a:pt x="173087" y="-58096"/>
                  <a:pt x="388265" y="10936"/>
                  <a:pt x="586936" y="0"/>
                </a:cubicBezTo>
                <a:cubicBezTo>
                  <a:pt x="785607" y="-10936"/>
                  <a:pt x="1011778" y="57051"/>
                  <a:pt x="1125409" y="0"/>
                </a:cubicBezTo>
                <a:cubicBezTo>
                  <a:pt x="1239040" y="-57051"/>
                  <a:pt x="1591156" y="67583"/>
                  <a:pt x="1712345" y="0"/>
                </a:cubicBezTo>
                <a:cubicBezTo>
                  <a:pt x="1833534" y="-67583"/>
                  <a:pt x="2132478" y="32899"/>
                  <a:pt x="2250819" y="0"/>
                </a:cubicBezTo>
                <a:cubicBezTo>
                  <a:pt x="2369160" y="-32899"/>
                  <a:pt x="2503658" y="42252"/>
                  <a:pt x="2740829" y="0"/>
                </a:cubicBezTo>
                <a:cubicBezTo>
                  <a:pt x="2978000" y="-42252"/>
                  <a:pt x="3017252" y="6442"/>
                  <a:pt x="3279303" y="0"/>
                </a:cubicBezTo>
                <a:cubicBezTo>
                  <a:pt x="3541354" y="-6442"/>
                  <a:pt x="3724425" y="16591"/>
                  <a:pt x="3866239" y="0"/>
                </a:cubicBezTo>
                <a:cubicBezTo>
                  <a:pt x="4008053" y="-16591"/>
                  <a:pt x="4611230" y="97629"/>
                  <a:pt x="4846260" y="0"/>
                </a:cubicBezTo>
                <a:cubicBezTo>
                  <a:pt x="4885154" y="153828"/>
                  <a:pt x="4829161" y="328949"/>
                  <a:pt x="4846260" y="418114"/>
                </a:cubicBezTo>
                <a:cubicBezTo>
                  <a:pt x="4863359" y="507279"/>
                  <a:pt x="4838833" y="708107"/>
                  <a:pt x="4846260" y="880241"/>
                </a:cubicBezTo>
                <a:cubicBezTo>
                  <a:pt x="4853687" y="1052375"/>
                  <a:pt x="4826366" y="1143076"/>
                  <a:pt x="4846260" y="1342368"/>
                </a:cubicBezTo>
                <a:cubicBezTo>
                  <a:pt x="4866154" y="1541660"/>
                  <a:pt x="4812561" y="1746873"/>
                  <a:pt x="4846260" y="1848506"/>
                </a:cubicBezTo>
                <a:cubicBezTo>
                  <a:pt x="4879959" y="1950139"/>
                  <a:pt x="4791745" y="2261498"/>
                  <a:pt x="4846260" y="2398657"/>
                </a:cubicBezTo>
                <a:cubicBezTo>
                  <a:pt x="4900775" y="2535816"/>
                  <a:pt x="4809465" y="2801639"/>
                  <a:pt x="4846260" y="3036831"/>
                </a:cubicBezTo>
                <a:cubicBezTo>
                  <a:pt x="4883055" y="3272023"/>
                  <a:pt x="4822644" y="3373016"/>
                  <a:pt x="4846260" y="3498958"/>
                </a:cubicBezTo>
                <a:cubicBezTo>
                  <a:pt x="4869876" y="3624900"/>
                  <a:pt x="4745291" y="4049017"/>
                  <a:pt x="4846260" y="4401205"/>
                </a:cubicBezTo>
                <a:cubicBezTo>
                  <a:pt x="4716286" y="4475962"/>
                  <a:pt x="4377520" y="4336196"/>
                  <a:pt x="4210861" y="4401205"/>
                </a:cubicBezTo>
                <a:cubicBezTo>
                  <a:pt x="4044202" y="4466214"/>
                  <a:pt x="4005790" y="4355258"/>
                  <a:pt x="3817776" y="4401205"/>
                </a:cubicBezTo>
                <a:cubicBezTo>
                  <a:pt x="3629763" y="4447152"/>
                  <a:pt x="3452343" y="4377719"/>
                  <a:pt x="3279303" y="4401205"/>
                </a:cubicBezTo>
                <a:cubicBezTo>
                  <a:pt x="3106263" y="4424691"/>
                  <a:pt x="2955027" y="4373551"/>
                  <a:pt x="2740829" y="4401205"/>
                </a:cubicBezTo>
                <a:cubicBezTo>
                  <a:pt x="2526631" y="4428859"/>
                  <a:pt x="2473976" y="4370227"/>
                  <a:pt x="2250819" y="4401205"/>
                </a:cubicBezTo>
                <a:cubicBezTo>
                  <a:pt x="2027662" y="4432183"/>
                  <a:pt x="1949448" y="4343364"/>
                  <a:pt x="1760808" y="4401205"/>
                </a:cubicBezTo>
                <a:cubicBezTo>
                  <a:pt x="1572168" y="4459046"/>
                  <a:pt x="1423701" y="4360532"/>
                  <a:pt x="1270797" y="4401205"/>
                </a:cubicBezTo>
                <a:cubicBezTo>
                  <a:pt x="1117893" y="4441878"/>
                  <a:pt x="801505" y="4342538"/>
                  <a:pt x="683861" y="4401205"/>
                </a:cubicBezTo>
                <a:cubicBezTo>
                  <a:pt x="566217" y="4459872"/>
                  <a:pt x="316483" y="4322365"/>
                  <a:pt x="0" y="4401205"/>
                </a:cubicBezTo>
                <a:cubicBezTo>
                  <a:pt x="-43878" y="4273547"/>
                  <a:pt x="19424" y="4124825"/>
                  <a:pt x="0" y="3983091"/>
                </a:cubicBezTo>
                <a:cubicBezTo>
                  <a:pt x="-19424" y="3841357"/>
                  <a:pt x="48014" y="3604543"/>
                  <a:pt x="0" y="3344916"/>
                </a:cubicBezTo>
                <a:cubicBezTo>
                  <a:pt x="-48014" y="3085290"/>
                  <a:pt x="52344" y="3063218"/>
                  <a:pt x="0" y="2882789"/>
                </a:cubicBezTo>
                <a:cubicBezTo>
                  <a:pt x="-52344" y="2702360"/>
                  <a:pt x="44268" y="2548992"/>
                  <a:pt x="0" y="2376651"/>
                </a:cubicBezTo>
                <a:cubicBezTo>
                  <a:pt x="-44268" y="2204310"/>
                  <a:pt x="34240" y="2152584"/>
                  <a:pt x="0" y="1958536"/>
                </a:cubicBezTo>
                <a:cubicBezTo>
                  <a:pt x="-34240" y="1764488"/>
                  <a:pt x="48570" y="1660823"/>
                  <a:pt x="0" y="1364374"/>
                </a:cubicBezTo>
                <a:cubicBezTo>
                  <a:pt x="-48570" y="1067925"/>
                  <a:pt x="25286" y="1138824"/>
                  <a:pt x="0" y="946259"/>
                </a:cubicBezTo>
                <a:cubicBezTo>
                  <a:pt x="-25286" y="753694"/>
                  <a:pt x="32134" y="611872"/>
                  <a:pt x="0" y="484133"/>
                </a:cubicBezTo>
                <a:cubicBezTo>
                  <a:pt x="-32134" y="356394"/>
                  <a:pt x="15454" y="125050"/>
                  <a:pt x="0" y="0"/>
                </a:cubicBezTo>
                <a:close/>
              </a:path>
              <a:path w="4846260" h="4401205" stroke="0" extrusionOk="0">
                <a:moveTo>
                  <a:pt x="0" y="0"/>
                </a:moveTo>
                <a:cubicBezTo>
                  <a:pt x="275397" y="-36666"/>
                  <a:pt x="493309" y="6960"/>
                  <a:pt x="635399" y="0"/>
                </a:cubicBezTo>
                <a:cubicBezTo>
                  <a:pt x="777489" y="-6960"/>
                  <a:pt x="891664" y="16227"/>
                  <a:pt x="1028484" y="0"/>
                </a:cubicBezTo>
                <a:cubicBezTo>
                  <a:pt x="1165305" y="-16227"/>
                  <a:pt x="1468216" y="21152"/>
                  <a:pt x="1615420" y="0"/>
                </a:cubicBezTo>
                <a:cubicBezTo>
                  <a:pt x="1762624" y="-21152"/>
                  <a:pt x="1911056" y="14215"/>
                  <a:pt x="2105431" y="0"/>
                </a:cubicBezTo>
                <a:cubicBezTo>
                  <a:pt x="2299806" y="-14215"/>
                  <a:pt x="2460086" y="10328"/>
                  <a:pt x="2740829" y="0"/>
                </a:cubicBezTo>
                <a:cubicBezTo>
                  <a:pt x="3021572" y="-10328"/>
                  <a:pt x="3133736" y="40434"/>
                  <a:pt x="3327765" y="0"/>
                </a:cubicBezTo>
                <a:cubicBezTo>
                  <a:pt x="3521794" y="-40434"/>
                  <a:pt x="3549771" y="45463"/>
                  <a:pt x="3720851" y="0"/>
                </a:cubicBezTo>
                <a:cubicBezTo>
                  <a:pt x="3891931" y="-45463"/>
                  <a:pt x="3997562" y="35956"/>
                  <a:pt x="4113936" y="0"/>
                </a:cubicBezTo>
                <a:cubicBezTo>
                  <a:pt x="4230311" y="-35956"/>
                  <a:pt x="4661327" y="63562"/>
                  <a:pt x="4846260" y="0"/>
                </a:cubicBezTo>
                <a:cubicBezTo>
                  <a:pt x="4869892" y="94106"/>
                  <a:pt x="4803437" y="246538"/>
                  <a:pt x="4846260" y="418114"/>
                </a:cubicBezTo>
                <a:cubicBezTo>
                  <a:pt x="4889083" y="589690"/>
                  <a:pt x="4802274" y="706059"/>
                  <a:pt x="4846260" y="968265"/>
                </a:cubicBezTo>
                <a:cubicBezTo>
                  <a:pt x="4890246" y="1230471"/>
                  <a:pt x="4826570" y="1309091"/>
                  <a:pt x="4846260" y="1562428"/>
                </a:cubicBezTo>
                <a:cubicBezTo>
                  <a:pt x="4865950" y="1815765"/>
                  <a:pt x="4790687" y="1943210"/>
                  <a:pt x="4846260" y="2200603"/>
                </a:cubicBezTo>
                <a:cubicBezTo>
                  <a:pt x="4901833" y="2457996"/>
                  <a:pt x="4826567" y="2540522"/>
                  <a:pt x="4846260" y="2794765"/>
                </a:cubicBezTo>
                <a:cubicBezTo>
                  <a:pt x="4865953" y="3049008"/>
                  <a:pt x="4794728" y="3104851"/>
                  <a:pt x="4846260" y="3388928"/>
                </a:cubicBezTo>
                <a:cubicBezTo>
                  <a:pt x="4897792" y="3673005"/>
                  <a:pt x="4757465" y="3896710"/>
                  <a:pt x="4846260" y="4401205"/>
                </a:cubicBezTo>
                <a:cubicBezTo>
                  <a:pt x="4727615" y="4436260"/>
                  <a:pt x="4598332" y="4357115"/>
                  <a:pt x="4404712" y="4401205"/>
                </a:cubicBezTo>
                <a:cubicBezTo>
                  <a:pt x="4211092" y="4445295"/>
                  <a:pt x="3978641" y="4384840"/>
                  <a:pt x="3769313" y="4401205"/>
                </a:cubicBezTo>
                <a:cubicBezTo>
                  <a:pt x="3559985" y="4417570"/>
                  <a:pt x="3417297" y="4382354"/>
                  <a:pt x="3230840" y="4401205"/>
                </a:cubicBezTo>
                <a:cubicBezTo>
                  <a:pt x="3044383" y="4420056"/>
                  <a:pt x="2954455" y="4356670"/>
                  <a:pt x="2789292" y="4401205"/>
                </a:cubicBezTo>
                <a:cubicBezTo>
                  <a:pt x="2624129" y="4445740"/>
                  <a:pt x="2340125" y="4341022"/>
                  <a:pt x="2153893" y="4401205"/>
                </a:cubicBezTo>
                <a:cubicBezTo>
                  <a:pt x="1967661" y="4461388"/>
                  <a:pt x="1870017" y="4383272"/>
                  <a:pt x="1760808" y="4401205"/>
                </a:cubicBezTo>
                <a:cubicBezTo>
                  <a:pt x="1651599" y="4419138"/>
                  <a:pt x="1441389" y="4374615"/>
                  <a:pt x="1173872" y="4401205"/>
                </a:cubicBezTo>
                <a:cubicBezTo>
                  <a:pt x="906355" y="4427795"/>
                  <a:pt x="944157" y="4354386"/>
                  <a:pt x="732324" y="4401205"/>
                </a:cubicBezTo>
                <a:cubicBezTo>
                  <a:pt x="520491" y="4448024"/>
                  <a:pt x="314095" y="4370069"/>
                  <a:pt x="0" y="4401205"/>
                </a:cubicBezTo>
                <a:cubicBezTo>
                  <a:pt x="-45280" y="4223511"/>
                  <a:pt x="34842" y="4172342"/>
                  <a:pt x="0" y="3983091"/>
                </a:cubicBezTo>
                <a:cubicBezTo>
                  <a:pt x="-34842" y="3793840"/>
                  <a:pt x="19230" y="3657025"/>
                  <a:pt x="0" y="3344916"/>
                </a:cubicBezTo>
                <a:cubicBezTo>
                  <a:pt x="-19230" y="3032808"/>
                  <a:pt x="63729" y="2903815"/>
                  <a:pt x="0" y="2750753"/>
                </a:cubicBezTo>
                <a:cubicBezTo>
                  <a:pt x="-63729" y="2597691"/>
                  <a:pt x="8202" y="2485005"/>
                  <a:pt x="0" y="2332639"/>
                </a:cubicBezTo>
                <a:cubicBezTo>
                  <a:pt x="-8202" y="2180273"/>
                  <a:pt x="12126" y="2010107"/>
                  <a:pt x="0" y="1914524"/>
                </a:cubicBezTo>
                <a:cubicBezTo>
                  <a:pt x="-12126" y="1818942"/>
                  <a:pt x="7488" y="1683334"/>
                  <a:pt x="0" y="1496410"/>
                </a:cubicBezTo>
                <a:cubicBezTo>
                  <a:pt x="-7488" y="1309486"/>
                  <a:pt x="54534" y="1184720"/>
                  <a:pt x="0" y="990271"/>
                </a:cubicBezTo>
                <a:cubicBezTo>
                  <a:pt x="-54534" y="795822"/>
                  <a:pt x="49444" y="646108"/>
                  <a:pt x="0" y="484133"/>
                </a:cubicBezTo>
                <a:cubicBezTo>
                  <a:pt x="-49444" y="322158"/>
                  <a:pt x="42560" y="116616"/>
                  <a:pt x="0" y="0"/>
                </a:cubicBezTo>
                <a:close/>
              </a:path>
            </a:pathLst>
          </a:custGeom>
          <a:solidFill>
            <a:schemeClr val="bg1"/>
          </a:solidFill>
          <a:ln w="38100">
            <a:solidFill>
              <a:schemeClr val="tx2">
                <a:lumMod val="40000"/>
                <a:lumOff val="60000"/>
              </a:schemeClr>
            </a:solidFill>
            <a:extLst>
              <a:ext uri="{C807C97D-BFC1-408E-A445-0C87EB9F89A2}">
                <ask:lineSketchStyleProps xmlns:ask="http://schemas.microsoft.com/office/drawing/2018/sketchyshapes" sd="3156478422">
                  <a:prstGeom prst="rect">
                    <a:avLst/>
                  </a:prstGeom>
                  <ask:type>
                    <ask:lineSketchScribble/>
                  </ask:type>
                </ask:lineSketchStyleProps>
              </a:ext>
            </a:extLst>
          </a:ln>
          <a:effectLst>
            <a:glow rad="101600">
              <a:schemeClr val="accent5">
                <a:satMod val="175000"/>
                <a:alpha val="40000"/>
              </a:schemeClr>
            </a:glow>
          </a:effectLst>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81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latin typeface="Elephant" panose="02020904090505020303" pitchFamily="18" charset="0"/>
              </a:rPr>
              <a:t>P</a:t>
            </a:r>
            <a:r>
              <a:rPr sz="4250" u="sng" spc="15" dirty="0">
                <a:latin typeface="Elephant" panose="02020904090505020303" pitchFamily="18" charset="0"/>
              </a:rPr>
              <a:t>ROB</a:t>
            </a:r>
            <a:r>
              <a:rPr sz="4250" u="sng" spc="55" dirty="0">
                <a:latin typeface="Elephant" panose="02020904090505020303" pitchFamily="18" charset="0"/>
              </a:rPr>
              <a:t>L</a:t>
            </a:r>
            <a:r>
              <a:rPr sz="4250" u="sng" spc="-20" dirty="0">
                <a:latin typeface="Elephant" panose="02020904090505020303" pitchFamily="18" charset="0"/>
              </a:rPr>
              <a:t>E</a:t>
            </a:r>
            <a:r>
              <a:rPr sz="4250" u="sng" spc="20" dirty="0">
                <a:latin typeface="Elephant" panose="02020904090505020303" pitchFamily="18" charset="0"/>
              </a:rPr>
              <a:t>M</a:t>
            </a:r>
            <a:r>
              <a:rPr sz="4250" u="sng" dirty="0">
                <a:latin typeface="Elephant" panose="02020904090505020303" pitchFamily="18" charset="0"/>
              </a:rPr>
              <a:t>	</a:t>
            </a:r>
            <a:r>
              <a:rPr sz="4250" u="sng" spc="10" dirty="0">
                <a:latin typeface="Elephant" panose="02020904090505020303" pitchFamily="18" charset="0"/>
              </a:rPr>
              <a:t>S</a:t>
            </a:r>
            <a:r>
              <a:rPr sz="4250" u="sng" spc="-370" dirty="0">
                <a:latin typeface="Elephant" panose="02020904090505020303" pitchFamily="18" charset="0"/>
              </a:rPr>
              <a:t>T</a:t>
            </a:r>
            <a:r>
              <a:rPr sz="4250" u="sng" spc="-375" dirty="0">
                <a:latin typeface="Elephant" panose="02020904090505020303" pitchFamily="18" charset="0"/>
              </a:rPr>
              <a:t>A</a:t>
            </a:r>
            <a:r>
              <a:rPr sz="4250" u="sng" spc="15" dirty="0">
                <a:latin typeface="Elephant" panose="02020904090505020303" pitchFamily="18" charset="0"/>
              </a:rPr>
              <a:t>T</a:t>
            </a:r>
            <a:r>
              <a:rPr sz="4250" u="sng" spc="-10" dirty="0">
                <a:latin typeface="Elephant" panose="02020904090505020303" pitchFamily="18" charset="0"/>
              </a:rPr>
              <a:t>E</a:t>
            </a:r>
            <a:r>
              <a:rPr sz="4250" u="sng" spc="-20" dirty="0">
                <a:latin typeface="Elephant" panose="02020904090505020303" pitchFamily="18" charset="0"/>
              </a:rPr>
              <a:t>ME</a:t>
            </a:r>
            <a:r>
              <a:rPr sz="4250" u="sng" spc="10" dirty="0">
                <a:latin typeface="Elephant" panose="02020904090505020303" pitchFamily="18" charset="0"/>
              </a:rPr>
              <a:t>NT</a:t>
            </a:r>
            <a:r>
              <a:rPr lang="en-US" sz="4250" spc="10" dirty="0">
                <a:latin typeface="Elephant" panose="02020904090505020303" pitchFamily="18" charset="0"/>
              </a:rPr>
              <a:t>:-</a:t>
            </a:r>
            <a:endParaRPr sz="4250" dirty="0">
              <a:latin typeface="Elephant" panose="02020904090505020303"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DC4F932-0BF4-3134-C66D-C5E4E9776C75}"/>
              </a:ext>
            </a:extLst>
          </p:cNvPr>
          <p:cNvSpPr txBox="1"/>
          <p:nvPr/>
        </p:nvSpPr>
        <p:spPr>
          <a:xfrm>
            <a:off x="676275" y="1859339"/>
            <a:ext cx="10906125" cy="4985980"/>
          </a:xfrm>
          <a:custGeom>
            <a:avLst/>
            <a:gdLst>
              <a:gd name="connsiteX0" fmla="*/ 0 w 10906125"/>
              <a:gd name="connsiteY0" fmla="*/ 0 h 4985980"/>
              <a:gd name="connsiteX1" fmla="*/ 790694 w 10906125"/>
              <a:gd name="connsiteY1" fmla="*/ 0 h 4985980"/>
              <a:gd name="connsiteX2" fmla="*/ 1363266 w 10906125"/>
              <a:gd name="connsiteY2" fmla="*/ 0 h 4985980"/>
              <a:gd name="connsiteX3" fmla="*/ 1826776 w 10906125"/>
              <a:gd name="connsiteY3" fmla="*/ 0 h 4985980"/>
              <a:gd name="connsiteX4" fmla="*/ 2181225 w 10906125"/>
              <a:gd name="connsiteY4" fmla="*/ 0 h 4985980"/>
              <a:gd name="connsiteX5" fmla="*/ 2971919 w 10906125"/>
              <a:gd name="connsiteY5" fmla="*/ 0 h 4985980"/>
              <a:gd name="connsiteX6" fmla="*/ 3762613 w 10906125"/>
              <a:gd name="connsiteY6" fmla="*/ 0 h 4985980"/>
              <a:gd name="connsiteX7" fmla="*/ 4226123 w 10906125"/>
              <a:gd name="connsiteY7" fmla="*/ 0 h 4985980"/>
              <a:gd name="connsiteX8" fmla="*/ 4580572 w 10906125"/>
              <a:gd name="connsiteY8" fmla="*/ 0 h 4985980"/>
              <a:gd name="connsiteX9" fmla="*/ 5371267 w 10906125"/>
              <a:gd name="connsiteY9" fmla="*/ 0 h 4985980"/>
              <a:gd name="connsiteX10" fmla="*/ 5834777 w 10906125"/>
              <a:gd name="connsiteY10" fmla="*/ 0 h 4985980"/>
              <a:gd name="connsiteX11" fmla="*/ 6189226 w 10906125"/>
              <a:gd name="connsiteY11" fmla="*/ 0 h 4985980"/>
              <a:gd name="connsiteX12" fmla="*/ 6761797 w 10906125"/>
              <a:gd name="connsiteY12" fmla="*/ 0 h 4985980"/>
              <a:gd name="connsiteX13" fmla="*/ 7443430 w 10906125"/>
              <a:gd name="connsiteY13" fmla="*/ 0 h 4985980"/>
              <a:gd name="connsiteX14" fmla="*/ 8343186 w 10906125"/>
              <a:gd name="connsiteY14" fmla="*/ 0 h 4985980"/>
              <a:gd name="connsiteX15" fmla="*/ 9024818 w 10906125"/>
              <a:gd name="connsiteY15" fmla="*/ 0 h 4985980"/>
              <a:gd name="connsiteX16" fmla="*/ 9379267 w 10906125"/>
              <a:gd name="connsiteY16" fmla="*/ 0 h 4985980"/>
              <a:gd name="connsiteX17" fmla="*/ 10060900 w 10906125"/>
              <a:gd name="connsiteY17" fmla="*/ 0 h 4985980"/>
              <a:gd name="connsiteX18" fmla="*/ 10906125 w 10906125"/>
              <a:gd name="connsiteY18" fmla="*/ 0 h 4985980"/>
              <a:gd name="connsiteX19" fmla="*/ 10906125 w 10906125"/>
              <a:gd name="connsiteY19" fmla="*/ 523528 h 4985980"/>
              <a:gd name="connsiteX20" fmla="*/ 10906125 w 10906125"/>
              <a:gd name="connsiteY20" fmla="*/ 1246495 h 4985980"/>
              <a:gd name="connsiteX21" fmla="*/ 10906125 w 10906125"/>
              <a:gd name="connsiteY21" fmla="*/ 1919602 h 4985980"/>
              <a:gd name="connsiteX22" fmla="*/ 10906125 w 10906125"/>
              <a:gd name="connsiteY22" fmla="*/ 2642569 h 4985980"/>
              <a:gd name="connsiteX23" fmla="*/ 10906125 w 10906125"/>
              <a:gd name="connsiteY23" fmla="*/ 3166097 h 4985980"/>
              <a:gd name="connsiteX24" fmla="*/ 10906125 w 10906125"/>
              <a:gd name="connsiteY24" fmla="*/ 3739485 h 4985980"/>
              <a:gd name="connsiteX25" fmla="*/ 10906125 w 10906125"/>
              <a:gd name="connsiteY25" fmla="*/ 4362733 h 4985980"/>
              <a:gd name="connsiteX26" fmla="*/ 10906125 w 10906125"/>
              <a:gd name="connsiteY26" fmla="*/ 4985980 h 4985980"/>
              <a:gd name="connsiteX27" fmla="*/ 10442615 w 10906125"/>
              <a:gd name="connsiteY27" fmla="*/ 4985980 h 4985980"/>
              <a:gd name="connsiteX28" fmla="*/ 9542859 w 10906125"/>
              <a:gd name="connsiteY28" fmla="*/ 4985980 h 4985980"/>
              <a:gd name="connsiteX29" fmla="*/ 9188410 w 10906125"/>
              <a:gd name="connsiteY29" fmla="*/ 4985980 h 4985980"/>
              <a:gd name="connsiteX30" fmla="*/ 8615839 w 10906125"/>
              <a:gd name="connsiteY30" fmla="*/ 4985980 h 4985980"/>
              <a:gd name="connsiteX31" fmla="*/ 8152328 w 10906125"/>
              <a:gd name="connsiteY31" fmla="*/ 4985980 h 4985980"/>
              <a:gd name="connsiteX32" fmla="*/ 7361634 w 10906125"/>
              <a:gd name="connsiteY32" fmla="*/ 4985980 h 4985980"/>
              <a:gd name="connsiteX33" fmla="*/ 6680002 w 10906125"/>
              <a:gd name="connsiteY33" fmla="*/ 4985980 h 4985980"/>
              <a:gd name="connsiteX34" fmla="*/ 5780246 w 10906125"/>
              <a:gd name="connsiteY34" fmla="*/ 4985980 h 4985980"/>
              <a:gd name="connsiteX35" fmla="*/ 5207675 w 10906125"/>
              <a:gd name="connsiteY35" fmla="*/ 4985980 h 4985980"/>
              <a:gd name="connsiteX36" fmla="*/ 4307919 w 10906125"/>
              <a:gd name="connsiteY36" fmla="*/ 4985980 h 4985980"/>
              <a:gd name="connsiteX37" fmla="*/ 3844409 w 10906125"/>
              <a:gd name="connsiteY37" fmla="*/ 4985980 h 4985980"/>
              <a:gd name="connsiteX38" fmla="*/ 3489960 w 10906125"/>
              <a:gd name="connsiteY38" fmla="*/ 4985980 h 4985980"/>
              <a:gd name="connsiteX39" fmla="*/ 3135511 w 10906125"/>
              <a:gd name="connsiteY39" fmla="*/ 4985980 h 4985980"/>
              <a:gd name="connsiteX40" fmla="*/ 2235756 w 10906125"/>
              <a:gd name="connsiteY40" fmla="*/ 4985980 h 4985980"/>
              <a:gd name="connsiteX41" fmla="*/ 1445062 w 10906125"/>
              <a:gd name="connsiteY41" fmla="*/ 4985980 h 4985980"/>
              <a:gd name="connsiteX42" fmla="*/ 654367 w 10906125"/>
              <a:gd name="connsiteY42" fmla="*/ 4985980 h 4985980"/>
              <a:gd name="connsiteX43" fmla="*/ 0 w 10906125"/>
              <a:gd name="connsiteY43" fmla="*/ 4985980 h 4985980"/>
              <a:gd name="connsiteX44" fmla="*/ 0 w 10906125"/>
              <a:gd name="connsiteY44" fmla="*/ 4362733 h 4985980"/>
              <a:gd name="connsiteX45" fmla="*/ 0 w 10906125"/>
              <a:gd name="connsiteY45" fmla="*/ 3689625 h 4985980"/>
              <a:gd name="connsiteX46" fmla="*/ 0 w 10906125"/>
              <a:gd name="connsiteY46" fmla="*/ 3016518 h 4985980"/>
              <a:gd name="connsiteX47" fmla="*/ 0 w 10906125"/>
              <a:gd name="connsiteY47" fmla="*/ 2393270 h 4985980"/>
              <a:gd name="connsiteX48" fmla="*/ 0 w 10906125"/>
              <a:gd name="connsiteY48" fmla="*/ 1919602 h 4985980"/>
              <a:gd name="connsiteX49" fmla="*/ 0 w 10906125"/>
              <a:gd name="connsiteY49" fmla="*/ 1445934 h 4985980"/>
              <a:gd name="connsiteX50" fmla="*/ 0 w 10906125"/>
              <a:gd name="connsiteY50" fmla="*/ 972266 h 4985980"/>
              <a:gd name="connsiteX51" fmla="*/ 0 w 10906125"/>
              <a:gd name="connsiteY51" fmla="*/ 0 h 498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906125" h="4985980" extrusionOk="0">
                <a:moveTo>
                  <a:pt x="0" y="0"/>
                </a:moveTo>
                <a:cubicBezTo>
                  <a:pt x="335265" y="25229"/>
                  <a:pt x="583646" y="-14564"/>
                  <a:pt x="790694" y="0"/>
                </a:cubicBezTo>
                <a:cubicBezTo>
                  <a:pt x="997742" y="14564"/>
                  <a:pt x="1193204" y="7598"/>
                  <a:pt x="1363266" y="0"/>
                </a:cubicBezTo>
                <a:cubicBezTo>
                  <a:pt x="1533328" y="-7598"/>
                  <a:pt x="1645778" y="16452"/>
                  <a:pt x="1826776" y="0"/>
                </a:cubicBezTo>
                <a:cubicBezTo>
                  <a:pt x="2007774" y="-16452"/>
                  <a:pt x="2097301" y="-17708"/>
                  <a:pt x="2181225" y="0"/>
                </a:cubicBezTo>
                <a:cubicBezTo>
                  <a:pt x="2265149" y="17708"/>
                  <a:pt x="2594617" y="11601"/>
                  <a:pt x="2971919" y="0"/>
                </a:cubicBezTo>
                <a:cubicBezTo>
                  <a:pt x="3349221" y="-11601"/>
                  <a:pt x="3455231" y="33600"/>
                  <a:pt x="3762613" y="0"/>
                </a:cubicBezTo>
                <a:cubicBezTo>
                  <a:pt x="4069995" y="-33600"/>
                  <a:pt x="4002047" y="-7479"/>
                  <a:pt x="4226123" y="0"/>
                </a:cubicBezTo>
                <a:cubicBezTo>
                  <a:pt x="4450199" y="7479"/>
                  <a:pt x="4429951" y="509"/>
                  <a:pt x="4580572" y="0"/>
                </a:cubicBezTo>
                <a:cubicBezTo>
                  <a:pt x="4731193" y="-509"/>
                  <a:pt x="5029508" y="-17849"/>
                  <a:pt x="5371267" y="0"/>
                </a:cubicBezTo>
                <a:cubicBezTo>
                  <a:pt x="5713027" y="17849"/>
                  <a:pt x="5691367" y="6929"/>
                  <a:pt x="5834777" y="0"/>
                </a:cubicBezTo>
                <a:cubicBezTo>
                  <a:pt x="5978187" y="-6929"/>
                  <a:pt x="6034466" y="11135"/>
                  <a:pt x="6189226" y="0"/>
                </a:cubicBezTo>
                <a:cubicBezTo>
                  <a:pt x="6343986" y="-11135"/>
                  <a:pt x="6601582" y="-15966"/>
                  <a:pt x="6761797" y="0"/>
                </a:cubicBezTo>
                <a:cubicBezTo>
                  <a:pt x="6922012" y="15966"/>
                  <a:pt x="7126420" y="23542"/>
                  <a:pt x="7443430" y="0"/>
                </a:cubicBezTo>
                <a:cubicBezTo>
                  <a:pt x="7760440" y="-23542"/>
                  <a:pt x="8043303" y="-28399"/>
                  <a:pt x="8343186" y="0"/>
                </a:cubicBezTo>
                <a:cubicBezTo>
                  <a:pt x="8643069" y="28399"/>
                  <a:pt x="8693871" y="-15393"/>
                  <a:pt x="9024818" y="0"/>
                </a:cubicBezTo>
                <a:cubicBezTo>
                  <a:pt x="9355765" y="15393"/>
                  <a:pt x="9252242" y="10634"/>
                  <a:pt x="9379267" y="0"/>
                </a:cubicBezTo>
                <a:cubicBezTo>
                  <a:pt x="9506292" y="-10634"/>
                  <a:pt x="9770301" y="-2566"/>
                  <a:pt x="10060900" y="0"/>
                </a:cubicBezTo>
                <a:cubicBezTo>
                  <a:pt x="10351499" y="2566"/>
                  <a:pt x="10670276" y="30016"/>
                  <a:pt x="10906125" y="0"/>
                </a:cubicBezTo>
                <a:cubicBezTo>
                  <a:pt x="10925845" y="108351"/>
                  <a:pt x="10916669" y="374178"/>
                  <a:pt x="10906125" y="523528"/>
                </a:cubicBezTo>
                <a:cubicBezTo>
                  <a:pt x="10895581" y="672878"/>
                  <a:pt x="10896237" y="1018282"/>
                  <a:pt x="10906125" y="1246495"/>
                </a:cubicBezTo>
                <a:cubicBezTo>
                  <a:pt x="10916013" y="1474708"/>
                  <a:pt x="10891734" y="1666339"/>
                  <a:pt x="10906125" y="1919602"/>
                </a:cubicBezTo>
                <a:cubicBezTo>
                  <a:pt x="10920516" y="2172865"/>
                  <a:pt x="10915724" y="2366526"/>
                  <a:pt x="10906125" y="2642569"/>
                </a:cubicBezTo>
                <a:cubicBezTo>
                  <a:pt x="10896526" y="2918612"/>
                  <a:pt x="10908093" y="3005172"/>
                  <a:pt x="10906125" y="3166097"/>
                </a:cubicBezTo>
                <a:cubicBezTo>
                  <a:pt x="10904157" y="3327022"/>
                  <a:pt x="10887198" y="3545936"/>
                  <a:pt x="10906125" y="3739485"/>
                </a:cubicBezTo>
                <a:cubicBezTo>
                  <a:pt x="10925052" y="3933034"/>
                  <a:pt x="10923226" y="4160046"/>
                  <a:pt x="10906125" y="4362733"/>
                </a:cubicBezTo>
                <a:cubicBezTo>
                  <a:pt x="10889024" y="4565420"/>
                  <a:pt x="10907834" y="4736670"/>
                  <a:pt x="10906125" y="4985980"/>
                </a:cubicBezTo>
                <a:cubicBezTo>
                  <a:pt x="10732573" y="4990402"/>
                  <a:pt x="10588287" y="4988073"/>
                  <a:pt x="10442615" y="4985980"/>
                </a:cubicBezTo>
                <a:cubicBezTo>
                  <a:pt x="10296943" y="4983888"/>
                  <a:pt x="9752192" y="4977887"/>
                  <a:pt x="9542859" y="4985980"/>
                </a:cubicBezTo>
                <a:cubicBezTo>
                  <a:pt x="9333526" y="4994073"/>
                  <a:pt x="9326603" y="4994386"/>
                  <a:pt x="9188410" y="4985980"/>
                </a:cubicBezTo>
                <a:cubicBezTo>
                  <a:pt x="9050217" y="4977574"/>
                  <a:pt x="8800830" y="4998034"/>
                  <a:pt x="8615839" y="4985980"/>
                </a:cubicBezTo>
                <a:cubicBezTo>
                  <a:pt x="8430848" y="4973926"/>
                  <a:pt x="8349091" y="4973570"/>
                  <a:pt x="8152328" y="4985980"/>
                </a:cubicBezTo>
                <a:cubicBezTo>
                  <a:pt x="7955565" y="4998390"/>
                  <a:pt x="7651848" y="5022180"/>
                  <a:pt x="7361634" y="4985980"/>
                </a:cubicBezTo>
                <a:cubicBezTo>
                  <a:pt x="7071420" y="4949780"/>
                  <a:pt x="6950174" y="4959455"/>
                  <a:pt x="6680002" y="4985980"/>
                </a:cubicBezTo>
                <a:cubicBezTo>
                  <a:pt x="6409830" y="5012505"/>
                  <a:pt x="6063887" y="5013278"/>
                  <a:pt x="5780246" y="4985980"/>
                </a:cubicBezTo>
                <a:cubicBezTo>
                  <a:pt x="5496605" y="4958682"/>
                  <a:pt x="5335728" y="4958696"/>
                  <a:pt x="5207675" y="4985980"/>
                </a:cubicBezTo>
                <a:cubicBezTo>
                  <a:pt x="5079622" y="5013264"/>
                  <a:pt x="4741844" y="5023046"/>
                  <a:pt x="4307919" y="4985980"/>
                </a:cubicBezTo>
                <a:cubicBezTo>
                  <a:pt x="3873994" y="4948914"/>
                  <a:pt x="4071304" y="4969453"/>
                  <a:pt x="3844409" y="4985980"/>
                </a:cubicBezTo>
                <a:cubicBezTo>
                  <a:pt x="3617514" y="5002508"/>
                  <a:pt x="3658398" y="4986818"/>
                  <a:pt x="3489960" y="4985980"/>
                </a:cubicBezTo>
                <a:cubicBezTo>
                  <a:pt x="3321522" y="4985142"/>
                  <a:pt x="3233732" y="4993599"/>
                  <a:pt x="3135511" y="4985980"/>
                </a:cubicBezTo>
                <a:cubicBezTo>
                  <a:pt x="3037290" y="4978361"/>
                  <a:pt x="2621508" y="4997240"/>
                  <a:pt x="2235756" y="4985980"/>
                </a:cubicBezTo>
                <a:cubicBezTo>
                  <a:pt x="1850004" y="4974720"/>
                  <a:pt x="1837077" y="4996491"/>
                  <a:pt x="1445062" y="4985980"/>
                </a:cubicBezTo>
                <a:cubicBezTo>
                  <a:pt x="1053047" y="4975469"/>
                  <a:pt x="857011" y="4999518"/>
                  <a:pt x="654367" y="4985980"/>
                </a:cubicBezTo>
                <a:cubicBezTo>
                  <a:pt x="451723" y="4972442"/>
                  <a:pt x="177253" y="4973350"/>
                  <a:pt x="0" y="4985980"/>
                </a:cubicBezTo>
                <a:cubicBezTo>
                  <a:pt x="6103" y="4832890"/>
                  <a:pt x="-17144" y="4608611"/>
                  <a:pt x="0" y="4362733"/>
                </a:cubicBezTo>
                <a:cubicBezTo>
                  <a:pt x="17144" y="4116855"/>
                  <a:pt x="10330" y="3847538"/>
                  <a:pt x="0" y="3689625"/>
                </a:cubicBezTo>
                <a:cubicBezTo>
                  <a:pt x="-10330" y="3531712"/>
                  <a:pt x="-3567" y="3261277"/>
                  <a:pt x="0" y="3016518"/>
                </a:cubicBezTo>
                <a:cubicBezTo>
                  <a:pt x="3567" y="2771759"/>
                  <a:pt x="-6687" y="2684874"/>
                  <a:pt x="0" y="2393270"/>
                </a:cubicBezTo>
                <a:cubicBezTo>
                  <a:pt x="6687" y="2101666"/>
                  <a:pt x="-17369" y="2120739"/>
                  <a:pt x="0" y="1919602"/>
                </a:cubicBezTo>
                <a:cubicBezTo>
                  <a:pt x="17369" y="1718465"/>
                  <a:pt x="20521" y="1596658"/>
                  <a:pt x="0" y="1445934"/>
                </a:cubicBezTo>
                <a:cubicBezTo>
                  <a:pt x="-20521" y="1295210"/>
                  <a:pt x="10407" y="1086611"/>
                  <a:pt x="0" y="972266"/>
                </a:cubicBezTo>
                <a:cubicBezTo>
                  <a:pt x="-10407" y="857921"/>
                  <a:pt x="-43042" y="436749"/>
                  <a:pt x="0" y="0"/>
                </a:cubicBezTo>
                <a:close/>
              </a:path>
            </a:pathLst>
          </a:custGeom>
          <a:noFill/>
          <a:ln w="19050">
            <a:solidFill>
              <a:schemeClr val="tx1"/>
            </a:solidFill>
            <a:extLst>
              <a:ext uri="{C807C97D-BFC1-408E-A445-0C87EB9F89A2}">
                <ask:lineSketchStyleProps xmlns:ask="http://schemas.microsoft.com/office/drawing/2018/sketchyshapes" sd="2586340062">
                  <a:prstGeom prst="rect">
                    <a:avLst/>
                  </a:prstGeom>
                  <ask:type>
                    <ask:lineSketchFreehand/>
                  </ask:type>
                </ask:lineSketchStyleProps>
              </a:ext>
            </a:extLst>
          </a:ln>
        </p:spPr>
        <p:txBody>
          <a:bodyPr wrap="square">
            <a:spAutoFit/>
          </a:bodyPr>
          <a:lstStyle/>
          <a:p>
            <a:r>
              <a:rPr lang="en-US" sz="2000" b="1" dirty="0">
                <a:highlight>
                  <a:srgbClr val="FFFF00"/>
                </a:highlight>
              </a:rPr>
              <a:t>1. </a:t>
            </a:r>
            <a:r>
              <a:rPr lang="en-US" sz="2000" b="1" u="sng" dirty="0">
                <a:highlight>
                  <a:srgbClr val="FFFF00"/>
                </a:highlight>
              </a:rPr>
              <a:t>Analyzing Departmental Budget Distribution</a:t>
            </a:r>
            <a:r>
              <a:rPr lang="en-US" sz="2000" b="1" dirty="0">
                <a:highlight>
                  <a:srgbClr val="FFFF00"/>
                </a:highlight>
              </a:rPr>
              <a:t>:- </a:t>
            </a:r>
            <a:r>
              <a:rPr lang="en-US" sz="2000" b="1" dirty="0"/>
              <a:t> </a:t>
            </a:r>
            <a:r>
              <a:rPr lang="en-US" sz="2000" dirty="0">
                <a:latin typeface="Myriad Pro Light" panose="020B0603030403020204" pitchFamily="34" charset="0"/>
              </a:rPr>
              <a:t>Analyze the distribution of salaries across different departments and roles to determine which department has the highest and lowest salary expenditures.</a:t>
            </a:r>
          </a:p>
          <a:p>
            <a:endParaRPr lang="en-US" sz="2000" b="1" dirty="0"/>
          </a:p>
          <a:p>
            <a:r>
              <a:rPr lang="en-US" sz="2000" b="1" dirty="0">
                <a:highlight>
                  <a:srgbClr val="FFFF00"/>
                </a:highlight>
              </a:rPr>
              <a:t>2. </a:t>
            </a:r>
            <a:r>
              <a:rPr lang="en-US" sz="2000" b="1" u="sng" dirty="0">
                <a:highlight>
                  <a:srgbClr val="FFFF00"/>
                </a:highlight>
              </a:rPr>
              <a:t>Identifying Salary Gaps:</a:t>
            </a:r>
            <a:r>
              <a:rPr lang="en-US" sz="2000" b="1" dirty="0">
                <a:highlight>
                  <a:srgbClr val="FFFF00"/>
                </a:highlight>
              </a:rPr>
              <a:t>- </a:t>
            </a:r>
            <a:r>
              <a:rPr lang="en-US" sz="2000" dirty="0">
                <a:latin typeface="Myriad Pro Light" panose="020B0603030403020204" pitchFamily="34" charset="0"/>
              </a:rPr>
              <a:t>Identify any significant gaps in salary distributions among different roles and departments.</a:t>
            </a:r>
            <a:endParaRPr lang="en-US" sz="2000" dirty="0">
              <a:highlight>
                <a:srgbClr val="FFFF00"/>
              </a:highlight>
              <a:latin typeface="Myriad Pro Light" panose="020B0603030403020204" pitchFamily="34" charset="0"/>
            </a:endParaRPr>
          </a:p>
          <a:p>
            <a:endParaRPr lang="en-US" sz="2000" b="1" dirty="0">
              <a:highlight>
                <a:srgbClr val="FFFF00"/>
              </a:highlight>
            </a:endParaRPr>
          </a:p>
          <a:p>
            <a:r>
              <a:rPr lang="en-US" sz="2000" b="1" dirty="0">
                <a:highlight>
                  <a:srgbClr val="FFFF00"/>
                </a:highlight>
              </a:rPr>
              <a:t>3. </a:t>
            </a:r>
            <a:r>
              <a:rPr lang="en-US" sz="2000" b="1" u="sng" dirty="0">
                <a:highlight>
                  <a:srgbClr val="FFFF00"/>
                </a:highlight>
              </a:rPr>
              <a:t>Evaluating Salary Contribution to Total Expenses</a:t>
            </a:r>
            <a:r>
              <a:rPr lang="en-US" sz="2000" dirty="0">
                <a:highlight>
                  <a:srgbClr val="FFFF00"/>
                </a:highlight>
                <a:latin typeface="Myriad Pro Light" panose="020B0603030403020204" pitchFamily="34" charset="0"/>
              </a:rPr>
              <a:t>:- </a:t>
            </a:r>
            <a:r>
              <a:rPr lang="en-US" sz="2000" dirty="0">
                <a:latin typeface="Myriad Pro Light" panose="020B0603030403020204" pitchFamily="34" charset="0"/>
              </a:rPr>
              <a:t>Evaluate the contribution of each department's salary expenses to the overall total.</a:t>
            </a:r>
            <a:endParaRPr lang="en-US" sz="2000" dirty="0">
              <a:highlight>
                <a:srgbClr val="FFFF00"/>
              </a:highlight>
              <a:latin typeface="Myriad Pro Light" panose="020B0603030403020204" pitchFamily="34" charset="0"/>
            </a:endParaRPr>
          </a:p>
          <a:p>
            <a:endParaRPr lang="en-US" sz="2000" b="1" dirty="0">
              <a:highlight>
                <a:srgbClr val="FFFF00"/>
              </a:highlight>
            </a:endParaRPr>
          </a:p>
          <a:p>
            <a:r>
              <a:rPr lang="en-US" sz="2000" b="1" dirty="0">
                <a:highlight>
                  <a:srgbClr val="FFFF00"/>
                </a:highlight>
              </a:rPr>
              <a:t>4. </a:t>
            </a:r>
            <a:r>
              <a:rPr lang="en-US" sz="2000" b="1" u="sng" dirty="0">
                <a:highlight>
                  <a:srgbClr val="FFFF00"/>
                </a:highlight>
              </a:rPr>
              <a:t>Comparing Salaries Across Roles</a:t>
            </a:r>
            <a:r>
              <a:rPr lang="en-US" sz="2000" b="1" dirty="0">
                <a:highlight>
                  <a:srgbClr val="FFFF00"/>
                </a:highlight>
              </a:rPr>
              <a:t>:- </a:t>
            </a:r>
            <a:r>
              <a:rPr lang="en-US" sz="2000" dirty="0">
                <a:latin typeface="Myriad Pro Light" panose="020B0603030403020204" pitchFamily="34" charset="0"/>
              </a:rPr>
              <a:t>Compare the average salaries across different roles (e.g., </a:t>
            </a:r>
            <a:r>
              <a:rPr lang="en-US" sz="2000" dirty="0" err="1">
                <a:latin typeface="Myriad Pro Light" panose="020B0603030403020204" pitchFamily="34" charset="0"/>
              </a:rPr>
              <a:t>Cheerper</a:t>
            </a:r>
            <a:r>
              <a:rPr lang="en-US" sz="2000" dirty="0">
                <a:latin typeface="Myriad Pro Light" panose="020B0603030403020204" pitchFamily="34" charset="0"/>
              </a:rPr>
              <a:t>, Glasses, Pear) to determine which role has the highest and lowest average salary.</a:t>
            </a:r>
            <a:endParaRPr lang="en-US" sz="2000" dirty="0">
              <a:highlight>
                <a:srgbClr val="FFFF00"/>
              </a:highlight>
              <a:latin typeface="Myriad Pro Light" panose="020B0603030403020204" pitchFamily="34" charset="0"/>
            </a:endParaRPr>
          </a:p>
          <a:p>
            <a:endParaRPr lang="en-US" sz="2000" b="1" dirty="0">
              <a:highlight>
                <a:srgbClr val="FFFF00"/>
              </a:highlight>
            </a:endParaRPr>
          </a:p>
          <a:p>
            <a:r>
              <a:rPr lang="en-US" sz="2000" b="1" dirty="0">
                <a:highlight>
                  <a:srgbClr val="FFFF00"/>
                </a:highlight>
              </a:rPr>
              <a:t>5. </a:t>
            </a:r>
            <a:r>
              <a:rPr lang="en-US" sz="2000" b="1" u="sng" dirty="0">
                <a:highlight>
                  <a:srgbClr val="FFFF00"/>
                </a:highlight>
              </a:rPr>
              <a:t>Forecasting Future Salary Needs</a:t>
            </a:r>
            <a:r>
              <a:rPr lang="en-US" sz="2000" b="1" dirty="0">
                <a:highlight>
                  <a:srgbClr val="FFFF00"/>
                </a:highlight>
              </a:rPr>
              <a:t>:- </a:t>
            </a:r>
            <a:r>
              <a:rPr lang="en-US" sz="2000" dirty="0">
                <a:latin typeface="Myriad Pro Light" panose="020B0603030403020204" pitchFamily="34" charset="0"/>
              </a:rPr>
              <a:t>Based on the current salary distribution, forecast the future salary needs for each department.</a:t>
            </a:r>
            <a:endParaRPr lang="en-US" sz="2000" dirty="0">
              <a:highlight>
                <a:srgbClr val="FFFF00"/>
              </a:highlight>
              <a:latin typeface="Myriad Pro Light" panose="020B060303040302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7"/>
            <a:ext cx="7718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latin typeface="Elephant" panose="02020904090505020303" pitchFamily="18" charset="0"/>
              </a:rPr>
              <a:t>PROJECT	</a:t>
            </a:r>
            <a:r>
              <a:rPr sz="4250" u="sng" spc="-20" dirty="0">
                <a:latin typeface="Elephant" panose="02020904090505020303" pitchFamily="18" charset="0"/>
              </a:rPr>
              <a:t>OVERVIEW</a:t>
            </a:r>
            <a:r>
              <a:rPr lang="en-US" sz="4250" u="sng" spc="-20" dirty="0">
                <a:latin typeface="Elephant" panose="02020904090505020303" pitchFamily="18" charset="0"/>
              </a:rPr>
              <a:t>:-</a:t>
            </a:r>
            <a:endParaRPr sz="4250" u="sng" dirty="0">
              <a:latin typeface="Elephant" panose="02020904090505020303"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EEFBD08-E6BF-7727-E91D-5ABDEA4BA004}"/>
              </a:ext>
            </a:extLst>
          </p:cNvPr>
          <p:cNvSpPr txBox="1"/>
          <p:nvPr/>
        </p:nvSpPr>
        <p:spPr>
          <a:xfrm>
            <a:off x="676275" y="1905000"/>
            <a:ext cx="9134475" cy="3416320"/>
          </a:xfrm>
          <a:custGeom>
            <a:avLst/>
            <a:gdLst>
              <a:gd name="connsiteX0" fmla="*/ 0 w 9134475"/>
              <a:gd name="connsiteY0" fmla="*/ 0 h 3416320"/>
              <a:gd name="connsiteX1" fmla="*/ 479560 w 9134475"/>
              <a:gd name="connsiteY1" fmla="*/ 0 h 3416320"/>
              <a:gd name="connsiteX2" fmla="*/ 1050465 w 9134475"/>
              <a:gd name="connsiteY2" fmla="*/ 0 h 3416320"/>
              <a:gd name="connsiteX3" fmla="*/ 1712714 w 9134475"/>
              <a:gd name="connsiteY3" fmla="*/ 0 h 3416320"/>
              <a:gd name="connsiteX4" fmla="*/ 2374964 w 9134475"/>
              <a:gd name="connsiteY4" fmla="*/ 0 h 3416320"/>
              <a:gd name="connsiteX5" fmla="*/ 3037213 w 9134475"/>
              <a:gd name="connsiteY5" fmla="*/ 0 h 3416320"/>
              <a:gd name="connsiteX6" fmla="*/ 3790807 w 9134475"/>
              <a:gd name="connsiteY6" fmla="*/ 0 h 3416320"/>
              <a:gd name="connsiteX7" fmla="*/ 4361712 w 9134475"/>
              <a:gd name="connsiteY7" fmla="*/ 0 h 3416320"/>
              <a:gd name="connsiteX8" fmla="*/ 5023961 w 9134475"/>
              <a:gd name="connsiteY8" fmla="*/ 0 h 3416320"/>
              <a:gd name="connsiteX9" fmla="*/ 5594866 w 9134475"/>
              <a:gd name="connsiteY9" fmla="*/ 0 h 3416320"/>
              <a:gd name="connsiteX10" fmla="*/ 6165771 w 9134475"/>
              <a:gd name="connsiteY10" fmla="*/ 0 h 3416320"/>
              <a:gd name="connsiteX11" fmla="*/ 6736675 w 9134475"/>
              <a:gd name="connsiteY11" fmla="*/ 0 h 3416320"/>
              <a:gd name="connsiteX12" fmla="*/ 7033546 w 9134475"/>
              <a:gd name="connsiteY12" fmla="*/ 0 h 3416320"/>
              <a:gd name="connsiteX13" fmla="*/ 7695795 w 9134475"/>
              <a:gd name="connsiteY13" fmla="*/ 0 h 3416320"/>
              <a:gd name="connsiteX14" fmla="*/ 7992666 w 9134475"/>
              <a:gd name="connsiteY14" fmla="*/ 0 h 3416320"/>
              <a:gd name="connsiteX15" fmla="*/ 8563570 w 9134475"/>
              <a:gd name="connsiteY15" fmla="*/ 0 h 3416320"/>
              <a:gd name="connsiteX16" fmla="*/ 9134475 w 9134475"/>
              <a:gd name="connsiteY16" fmla="*/ 0 h 3416320"/>
              <a:gd name="connsiteX17" fmla="*/ 9134475 w 9134475"/>
              <a:gd name="connsiteY17" fmla="*/ 637713 h 3416320"/>
              <a:gd name="connsiteX18" fmla="*/ 9134475 w 9134475"/>
              <a:gd name="connsiteY18" fmla="*/ 1104610 h 3416320"/>
              <a:gd name="connsiteX19" fmla="*/ 9134475 w 9134475"/>
              <a:gd name="connsiteY19" fmla="*/ 1605670 h 3416320"/>
              <a:gd name="connsiteX20" fmla="*/ 9134475 w 9134475"/>
              <a:gd name="connsiteY20" fmla="*/ 2106731 h 3416320"/>
              <a:gd name="connsiteX21" fmla="*/ 9134475 w 9134475"/>
              <a:gd name="connsiteY21" fmla="*/ 2676117 h 3416320"/>
              <a:gd name="connsiteX22" fmla="*/ 9134475 w 9134475"/>
              <a:gd name="connsiteY22" fmla="*/ 3416320 h 3416320"/>
              <a:gd name="connsiteX23" fmla="*/ 8654915 w 9134475"/>
              <a:gd name="connsiteY23" fmla="*/ 3416320 h 3416320"/>
              <a:gd name="connsiteX24" fmla="*/ 8084010 w 9134475"/>
              <a:gd name="connsiteY24" fmla="*/ 3416320 h 3416320"/>
              <a:gd name="connsiteX25" fmla="*/ 7330416 w 9134475"/>
              <a:gd name="connsiteY25" fmla="*/ 3416320 h 3416320"/>
              <a:gd name="connsiteX26" fmla="*/ 6759512 w 9134475"/>
              <a:gd name="connsiteY26" fmla="*/ 3416320 h 3416320"/>
              <a:gd name="connsiteX27" fmla="*/ 6097262 w 9134475"/>
              <a:gd name="connsiteY27" fmla="*/ 3416320 h 3416320"/>
              <a:gd name="connsiteX28" fmla="*/ 5800392 w 9134475"/>
              <a:gd name="connsiteY28" fmla="*/ 3416320 h 3416320"/>
              <a:gd name="connsiteX29" fmla="*/ 5046797 w 9134475"/>
              <a:gd name="connsiteY29" fmla="*/ 3416320 h 3416320"/>
              <a:gd name="connsiteX30" fmla="*/ 4567238 w 9134475"/>
              <a:gd name="connsiteY30" fmla="*/ 3416320 h 3416320"/>
              <a:gd name="connsiteX31" fmla="*/ 3904988 w 9134475"/>
              <a:gd name="connsiteY31" fmla="*/ 3416320 h 3416320"/>
              <a:gd name="connsiteX32" fmla="*/ 3608118 w 9134475"/>
              <a:gd name="connsiteY32" fmla="*/ 3416320 h 3416320"/>
              <a:gd name="connsiteX33" fmla="*/ 2854523 w 9134475"/>
              <a:gd name="connsiteY33" fmla="*/ 3416320 h 3416320"/>
              <a:gd name="connsiteX34" fmla="*/ 2374964 w 9134475"/>
              <a:gd name="connsiteY34" fmla="*/ 3416320 h 3416320"/>
              <a:gd name="connsiteX35" fmla="*/ 1804059 w 9134475"/>
              <a:gd name="connsiteY35" fmla="*/ 3416320 h 3416320"/>
              <a:gd name="connsiteX36" fmla="*/ 1415844 w 9134475"/>
              <a:gd name="connsiteY36" fmla="*/ 3416320 h 3416320"/>
              <a:gd name="connsiteX37" fmla="*/ 753594 w 9134475"/>
              <a:gd name="connsiteY37" fmla="*/ 3416320 h 3416320"/>
              <a:gd name="connsiteX38" fmla="*/ 0 w 9134475"/>
              <a:gd name="connsiteY38" fmla="*/ 3416320 h 3416320"/>
              <a:gd name="connsiteX39" fmla="*/ 0 w 9134475"/>
              <a:gd name="connsiteY39" fmla="*/ 2881097 h 3416320"/>
              <a:gd name="connsiteX40" fmla="*/ 0 w 9134475"/>
              <a:gd name="connsiteY40" fmla="*/ 2414199 h 3416320"/>
              <a:gd name="connsiteX41" fmla="*/ 0 w 9134475"/>
              <a:gd name="connsiteY41" fmla="*/ 1810650 h 3416320"/>
              <a:gd name="connsiteX42" fmla="*/ 0 w 9134475"/>
              <a:gd name="connsiteY42" fmla="*/ 1241263 h 3416320"/>
              <a:gd name="connsiteX43" fmla="*/ 0 w 9134475"/>
              <a:gd name="connsiteY43" fmla="*/ 637713 h 3416320"/>
              <a:gd name="connsiteX44" fmla="*/ 0 w 9134475"/>
              <a:gd name="connsiteY44" fmla="*/ 0 h 34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134475" h="3416320" fill="none" extrusionOk="0">
                <a:moveTo>
                  <a:pt x="0" y="0"/>
                </a:moveTo>
                <a:cubicBezTo>
                  <a:pt x="153936" y="-21926"/>
                  <a:pt x="313236" y="48137"/>
                  <a:pt x="479560" y="0"/>
                </a:cubicBezTo>
                <a:cubicBezTo>
                  <a:pt x="645884" y="-48137"/>
                  <a:pt x="924358" y="40613"/>
                  <a:pt x="1050465" y="0"/>
                </a:cubicBezTo>
                <a:cubicBezTo>
                  <a:pt x="1176572" y="-40613"/>
                  <a:pt x="1524417" y="51307"/>
                  <a:pt x="1712714" y="0"/>
                </a:cubicBezTo>
                <a:cubicBezTo>
                  <a:pt x="1901011" y="-51307"/>
                  <a:pt x="2180250" y="38283"/>
                  <a:pt x="2374964" y="0"/>
                </a:cubicBezTo>
                <a:cubicBezTo>
                  <a:pt x="2569678" y="-38283"/>
                  <a:pt x="2902232" y="2211"/>
                  <a:pt x="3037213" y="0"/>
                </a:cubicBezTo>
                <a:cubicBezTo>
                  <a:pt x="3172194" y="-2211"/>
                  <a:pt x="3468386" y="3606"/>
                  <a:pt x="3790807" y="0"/>
                </a:cubicBezTo>
                <a:cubicBezTo>
                  <a:pt x="4113228" y="-3606"/>
                  <a:pt x="4246844" y="11797"/>
                  <a:pt x="4361712" y="0"/>
                </a:cubicBezTo>
                <a:cubicBezTo>
                  <a:pt x="4476581" y="-11797"/>
                  <a:pt x="4816461" y="15062"/>
                  <a:pt x="5023961" y="0"/>
                </a:cubicBezTo>
                <a:cubicBezTo>
                  <a:pt x="5231461" y="-15062"/>
                  <a:pt x="5314826" y="61436"/>
                  <a:pt x="5594866" y="0"/>
                </a:cubicBezTo>
                <a:cubicBezTo>
                  <a:pt x="5874907" y="-61436"/>
                  <a:pt x="6017645" y="32315"/>
                  <a:pt x="6165771" y="0"/>
                </a:cubicBezTo>
                <a:cubicBezTo>
                  <a:pt x="6313898" y="-32315"/>
                  <a:pt x="6515122" y="62871"/>
                  <a:pt x="6736675" y="0"/>
                </a:cubicBezTo>
                <a:cubicBezTo>
                  <a:pt x="6958228" y="-62871"/>
                  <a:pt x="6973316" y="31448"/>
                  <a:pt x="7033546" y="0"/>
                </a:cubicBezTo>
                <a:cubicBezTo>
                  <a:pt x="7093776" y="-31448"/>
                  <a:pt x="7384003" y="22025"/>
                  <a:pt x="7695795" y="0"/>
                </a:cubicBezTo>
                <a:cubicBezTo>
                  <a:pt x="8007587" y="-22025"/>
                  <a:pt x="7890364" y="2727"/>
                  <a:pt x="7992666" y="0"/>
                </a:cubicBezTo>
                <a:cubicBezTo>
                  <a:pt x="8094968" y="-2727"/>
                  <a:pt x="8391421" y="17012"/>
                  <a:pt x="8563570" y="0"/>
                </a:cubicBezTo>
                <a:cubicBezTo>
                  <a:pt x="8735719" y="-17012"/>
                  <a:pt x="8971291" y="9521"/>
                  <a:pt x="9134475" y="0"/>
                </a:cubicBezTo>
                <a:cubicBezTo>
                  <a:pt x="9172225" y="311326"/>
                  <a:pt x="9111359" y="498626"/>
                  <a:pt x="9134475" y="637713"/>
                </a:cubicBezTo>
                <a:cubicBezTo>
                  <a:pt x="9157591" y="776800"/>
                  <a:pt x="9088977" y="890525"/>
                  <a:pt x="9134475" y="1104610"/>
                </a:cubicBezTo>
                <a:cubicBezTo>
                  <a:pt x="9179973" y="1318695"/>
                  <a:pt x="9130400" y="1400503"/>
                  <a:pt x="9134475" y="1605670"/>
                </a:cubicBezTo>
                <a:cubicBezTo>
                  <a:pt x="9138550" y="1810837"/>
                  <a:pt x="9117665" y="1967655"/>
                  <a:pt x="9134475" y="2106731"/>
                </a:cubicBezTo>
                <a:cubicBezTo>
                  <a:pt x="9151285" y="2245807"/>
                  <a:pt x="9102583" y="2529491"/>
                  <a:pt x="9134475" y="2676117"/>
                </a:cubicBezTo>
                <a:cubicBezTo>
                  <a:pt x="9166367" y="2822743"/>
                  <a:pt x="9111621" y="3224037"/>
                  <a:pt x="9134475" y="3416320"/>
                </a:cubicBezTo>
                <a:cubicBezTo>
                  <a:pt x="8999915" y="3431131"/>
                  <a:pt x="8796852" y="3401031"/>
                  <a:pt x="8654915" y="3416320"/>
                </a:cubicBezTo>
                <a:cubicBezTo>
                  <a:pt x="8512978" y="3431609"/>
                  <a:pt x="8312085" y="3411547"/>
                  <a:pt x="8084010" y="3416320"/>
                </a:cubicBezTo>
                <a:cubicBezTo>
                  <a:pt x="7855936" y="3421093"/>
                  <a:pt x="7595143" y="3372521"/>
                  <a:pt x="7330416" y="3416320"/>
                </a:cubicBezTo>
                <a:cubicBezTo>
                  <a:pt x="7065689" y="3460119"/>
                  <a:pt x="6960855" y="3355005"/>
                  <a:pt x="6759512" y="3416320"/>
                </a:cubicBezTo>
                <a:cubicBezTo>
                  <a:pt x="6558169" y="3477635"/>
                  <a:pt x="6234415" y="3372081"/>
                  <a:pt x="6097262" y="3416320"/>
                </a:cubicBezTo>
                <a:cubicBezTo>
                  <a:pt x="5960109" y="3460559"/>
                  <a:pt x="5908766" y="3395451"/>
                  <a:pt x="5800392" y="3416320"/>
                </a:cubicBezTo>
                <a:cubicBezTo>
                  <a:pt x="5692018" y="3437189"/>
                  <a:pt x="5267337" y="3340737"/>
                  <a:pt x="5046797" y="3416320"/>
                </a:cubicBezTo>
                <a:cubicBezTo>
                  <a:pt x="4826257" y="3491903"/>
                  <a:pt x="4713277" y="3392968"/>
                  <a:pt x="4567238" y="3416320"/>
                </a:cubicBezTo>
                <a:cubicBezTo>
                  <a:pt x="4421199" y="3439672"/>
                  <a:pt x="4083820" y="3384254"/>
                  <a:pt x="3904988" y="3416320"/>
                </a:cubicBezTo>
                <a:cubicBezTo>
                  <a:pt x="3726156" y="3448386"/>
                  <a:pt x="3707909" y="3386691"/>
                  <a:pt x="3608118" y="3416320"/>
                </a:cubicBezTo>
                <a:cubicBezTo>
                  <a:pt x="3508327" y="3445949"/>
                  <a:pt x="3045673" y="3386713"/>
                  <a:pt x="2854523" y="3416320"/>
                </a:cubicBezTo>
                <a:cubicBezTo>
                  <a:pt x="2663373" y="3445927"/>
                  <a:pt x="2505297" y="3369275"/>
                  <a:pt x="2374964" y="3416320"/>
                </a:cubicBezTo>
                <a:cubicBezTo>
                  <a:pt x="2244631" y="3463365"/>
                  <a:pt x="2023679" y="3355473"/>
                  <a:pt x="1804059" y="3416320"/>
                </a:cubicBezTo>
                <a:cubicBezTo>
                  <a:pt x="1584440" y="3477167"/>
                  <a:pt x="1501737" y="3402027"/>
                  <a:pt x="1415844" y="3416320"/>
                </a:cubicBezTo>
                <a:cubicBezTo>
                  <a:pt x="1329951" y="3430613"/>
                  <a:pt x="901835" y="3338285"/>
                  <a:pt x="753594" y="3416320"/>
                </a:cubicBezTo>
                <a:cubicBezTo>
                  <a:pt x="605353" y="3494355"/>
                  <a:pt x="220519" y="3330816"/>
                  <a:pt x="0" y="3416320"/>
                </a:cubicBezTo>
                <a:cubicBezTo>
                  <a:pt x="-50426" y="3267478"/>
                  <a:pt x="14241" y="3120639"/>
                  <a:pt x="0" y="2881097"/>
                </a:cubicBezTo>
                <a:cubicBezTo>
                  <a:pt x="-14241" y="2641555"/>
                  <a:pt x="30239" y="2590093"/>
                  <a:pt x="0" y="2414199"/>
                </a:cubicBezTo>
                <a:cubicBezTo>
                  <a:pt x="-30239" y="2238305"/>
                  <a:pt x="32527" y="2068610"/>
                  <a:pt x="0" y="1810650"/>
                </a:cubicBezTo>
                <a:cubicBezTo>
                  <a:pt x="-32527" y="1552690"/>
                  <a:pt x="21468" y="1427307"/>
                  <a:pt x="0" y="1241263"/>
                </a:cubicBezTo>
                <a:cubicBezTo>
                  <a:pt x="-21468" y="1055219"/>
                  <a:pt x="20846" y="878145"/>
                  <a:pt x="0" y="637713"/>
                </a:cubicBezTo>
                <a:cubicBezTo>
                  <a:pt x="-20846" y="397281"/>
                  <a:pt x="74252" y="170321"/>
                  <a:pt x="0" y="0"/>
                </a:cubicBezTo>
                <a:close/>
              </a:path>
              <a:path w="9134475" h="3416320" stroke="0" extrusionOk="0">
                <a:moveTo>
                  <a:pt x="0" y="0"/>
                </a:moveTo>
                <a:cubicBezTo>
                  <a:pt x="212589" y="-36306"/>
                  <a:pt x="347280" y="21165"/>
                  <a:pt x="479560" y="0"/>
                </a:cubicBezTo>
                <a:cubicBezTo>
                  <a:pt x="611840" y="-21165"/>
                  <a:pt x="692320" y="4619"/>
                  <a:pt x="776430" y="0"/>
                </a:cubicBezTo>
                <a:cubicBezTo>
                  <a:pt x="860540" y="-4619"/>
                  <a:pt x="1310413" y="75234"/>
                  <a:pt x="1530025" y="0"/>
                </a:cubicBezTo>
                <a:cubicBezTo>
                  <a:pt x="1749638" y="-75234"/>
                  <a:pt x="1787048" y="43603"/>
                  <a:pt x="2009584" y="0"/>
                </a:cubicBezTo>
                <a:cubicBezTo>
                  <a:pt x="2232120" y="-43603"/>
                  <a:pt x="2300853" y="53339"/>
                  <a:pt x="2489144" y="0"/>
                </a:cubicBezTo>
                <a:cubicBezTo>
                  <a:pt x="2677435" y="-53339"/>
                  <a:pt x="2997832" y="19479"/>
                  <a:pt x="3242739" y="0"/>
                </a:cubicBezTo>
                <a:cubicBezTo>
                  <a:pt x="3487647" y="-19479"/>
                  <a:pt x="3507460" y="1010"/>
                  <a:pt x="3630954" y="0"/>
                </a:cubicBezTo>
                <a:cubicBezTo>
                  <a:pt x="3754448" y="-1010"/>
                  <a:pt x="4028390" y="20544"/>
                  <a:pt x="4384548" y="0"/>
                </a:cubicBezTo>
                <a:cubicBezTo>
                  <a:pt x="4740706" y="-20544"/>
                  <a:pt x="4978104" y="31840"/>
                  <a:pt x="5138142" y="0"/>
                </a:cubicBezTo>
                <a:cubicBezTo>
                  <a:pt x="5298180" y="-31840"/>
                  <a:pt x="5518857" y="47565"/>
                  <a:pt x="5709047" y="0"/>
                </a:cubicBezTo>
                <a:cubicBezTo>
                  <a:pt x="5899237" y="-47565"/>
                  <a:pt x="6193935" y="28027"/>
                  <a:pt x="6462641" y="0"/>
                </a:cubicBezTo>
                <a:cubicBezTo>
                  <a:pt x="6731347" y="-28027"/>
                  <a:pt x="6703109" y="6130"/>
                  <a:pt x="6942201" y="0"/>
                </a:cubicBezTo>
                <a:cubicBezTo>
                  <a:pt x="7181293" y="-6130"/>
                  <a:pt x="7290488" y="37511"/>
                  <a:pt x="7421761" y="0"/>
                </a:cubicBezTo>
                <a:cubicBezTo>
                  <a:pt x="7553034" y="-37511"/>
                  <a:pt x="7913743" y="39567"/>
                  <a:pt x="8084010" y="0"/>
                </a:cubicBezTo>
                <a:cubicBezTo>
                  <a:pt x="8254277" y="-39567"/>
                  <a:pt x="8380765" y="8878"/>
                  <a:pt x="8563570" y="0"/>
                </a:cubicBezTo>
                <a:cubicBezTo>
                  <a:pt x="8746375" y="-8878"/>
                  <a:pt x="8998002" y="21280"/>
                  <a:pt x="9134475" y="0"/>
                </a:cubicBezTo>
                <a:cubicBezTo>
                  <a:pt x="9195828" y="212758"/>
                  <a:pt x="9061386" y="393610"/>
                  <a:pt x="9134475" y="637713"/>
                </a:cubicBezTo>
                <a:cubicBezTo>
                  <a:pt x="9207564" y="881816"/>
                  <a:pt x="9126984" y="1038296"/>
                  <a:pt x="9134475" y="1241263"/>
                </a:cubicBezTo>
                <a:cubicBezTo>
                  <a:pt x="9141966" y="1444230"/>
                  <a:pt x="9096381" y="1611694"/>
                  <a:pt x="9134475" y="1844813"/>
                </a:cubicBezTo>
                <a:cubicBezTo>
                  <a:pt x="9172569" y="2077932"/>
                  <a:pt x="9108285" y="2186613"/>
                  <a:pt x="9134475" y="2311710"/>
                </a:cubicBezTo>
                <a:cubicBezTo>
                  <a:pt x="9160665" y="2436807"/>
                  <a:pt x="9085618" y="2633960"/>
                  <a:pt x="9134475" y="2812770"/>
                </a:cubicBezTo>
                <a:cubicBezTo>
                  <a:pt x="9183332" y="2991580"/>
                  <a:pt x="9121584" y="3122709"/>
                  <a:pt x="9134475" y="3416320"/>
                </a:cubicBezTo>
                <a:cubicBezTo>
                  <a:pt x="8946885" y="3471425"/>
                  <a:pt x="8889559" y="3375833"/>
                  <a:pt x="8654915" y="3416320"/>
                </a:cubicBezTo>
                <a:cubicBezTo>
                  <a:pt x="8420271" y="3456807"/>
                  <a:pt x="8276086" y="3387639"/>
                  <a:pt x="8084010" y="3416320"/>
                </a:cubicBezTo>
                <a:cubicBezTo>
                  <a:pt x="7891934" y="3445001"/>
                  <a:pt x="7917202" y="3387843"/>
                  <a:pt x="7787140" y="3416320"/>
                </a:cubicBezTo>
                <a:cubicBezTo>
                  <a:pt x="7657078" y="3444797"/>
                  <a:pt x="7620844" y="3387119"/>
                  <a:pt x="7490270" y="3416320"/>
                </a:cubicBezTo>
                <a:cubicBezTo>
                  <a:pt x="7359696" y="3445521"/>
                  <a:pt x="7089631" y="3365359"/>
                  <a:pt x="6919365" y="3416320"/>
                </a:cubicBezTo>
                <a:cubicBezTo>
                  <a:pt x="6749100" y="3467281"/>
                  <a:pt x="6671571" y="3391240"/>
                  <a:pt x="6531150" y="3416320"/>
                </a:cubicBezTo>
                <a:cubicBezTo>
                  <a:pt x="6390730" y="3441400"/>
                  <a:pt x="6081669" y="3361067"/>
                  <a:pt x="5868900" y="3416320"/>
                </a:cubicBezTo>
                <a:cubicBezTo>
                  <a:pt x="5656131" y="3471573"/>
                  <a:pt x="5637689" y="3412154"/>
                  <a:pt x="5480685" y="3416320"/>
                </a:cubicBezTo>
                <a:cubicBezTo>
                  <a:pt x="5323681" y="3420486"/>
                  <a:pt x="5053753" y="3385323"/>
                  <a:pt x="4818436" y="3416320"/>
                </a:cubicBezTo>
                <a:cubicBezTo>
                  <a:pt x="4583119" y="3447317"/>
                  <a:pt x="4634537" y="3395110"/>
                  <a:pt x="4521565" y="3416320"/>
                </a:cubicBezTo>
                <a:cubicBezTo>
                  <a:pt x="4408593" y="3437530"/>
                  <a:pt x="4028311" y="3349794"/>
                  <a:pt x="3859316" y="3416320"/>
                </a:cubicBezTo>
                <a:cubicBezTo>
                  <a:pt x="3690321" y="3482846"/>
                  <a:pt x="3607665" y="3408032"/>
                  <a:pt x="3471101" y="3416320"/>
                </a:cubicBezTo>
                <a:cubicBezTo>
                  <a:pt x="3334537" y="3424608"/>
                  <a:pt x="3258868" y="3382925"/>
                  <a:pt x="3174230" y="3416320"/>
                </a:cubicBezTo>
                <a:cubicBezTo>
                  <a:pt x="3089592" y="3449715"/>
                  <a:pt x="2930896" y="3409972"/>
                  <a:pt x="2786015" y="3416320"/>
                </a:cubicBezTo>
                <a:cubicBezTo>
                  <a:pt x="2641134" y="3422668"/>
                  <a:pt x="2443775" y="3375599"/>
                  <a:pt x="2123765" y="3416320"/>
                </a:cubicBezTo>
                <a:cubicBezTo>
                  <a:pt x="1803755" y="3457041"/>
                  <a:pt x="1857509" y="3386743"/>
                  <a:pt x="1735550" y="3416320"/>
                </a:cubicBezTo>
                <a:cubicBezTo>
                  <a:pt x="1613592" y="3445897"/>
                  <a:pt x="1578180" y="3401038"/>
                  <a:pt x="1438680" y="3416320"/>
                </a:cubicBezTo>
                <a:cubicBezTo>
                  <a:pt x="1299180" y="3431602"/>
                  <a:pt x="1225612" y="3382905"/>
                  <a:pt x="1050465" y="3416320"/>
                </a:cubicBezTo>
                <a:cubicBezTo>
                  <a:pt x="875319" y="3449735"/>
                  <a:pt x="772185" y="3403816"/>
                  <a:pt x="570905" y="3416320"/>
                </a:cubicBezTo>
                <a:cubicBezTo>
                  <a:pt x="369625" y="3428824"/>
                  <a:pt x="171785" y="3401504"/>
                  <a:pt x="0" y="3416320"/>
                </a:cubicBezTo>
                <a:cubicBezTo>
                  <a:pt x="-11330" y="3218363"/>
                  <a:pt x="22989" y="3070982"/>
                  <a:pt x="0" y="2915260"/>
                </a:cubicBezTo>
                <a:cubicBezTo>
                  <a:pt x="-22989" y="2759538"/>
                  <a:pt x="14206" y="2604814"/>
                  <a:pt x="0" y="2414199"/>
                </a:cubicBezTo>
                <a:cubicBezTo>
                  <a:pt x="-14206" y="2223584"/>
                  <a:pt x="11232" y="1980207"/>
                  <a:pt x="0" y="1844813"/>
                </a:cubicBezTo>
                <a:cubicBezTo>
                  <a:pt x="-11232" y="1709419"/>
                  <a:pt x="18762" y="1508548"/>
                  <a:pt x="0" y="1275426"/>
                </a:cubicBezTo>
                <a:cubicBezTo>
                  <a:pt x="-18762" y="1042304"/>
                  <a:pt x="57353" y="939811"/>
                  <a:pt x="0" y="706039"/>
                </a:cubicBezTo>
                <a:cubicBezTo>
                  <a:pt x="-57353" y="472267"/>
                  <a:pt x="58789" y="277813"/>
                  <a:pt x="0" y="0"/>
                </a:cubicBezTo>
                <a:close/>
              </a:path>
            </a:pathLst>
          </a:custGeom>
          <a:blipFill>
            <a:blip r:embed="rId4"/>
            <a:tile tx="0" ty="0" sx="100000" sy="100000" flip="none" algn="tl"/>
          </a:blipFill>
          <a:ln w="28575" cmpd="thickThin">
            <a:solidFill>
              <a:schemeClr val="tx1"/>
            </a:solidFill>
            <a:prstDash val="sys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buFont typeface="Arial" panose="020B0604020202020204" pitchFamily="34" charset="0"/>
              <a:buChar char="•"/>
            </a:pPr>
            <a:r>
              <a:rPr lang="en-US" b="1" u="sng" dirty="0">
                <a:latin typeface="Georgia" panose="02040502050405020303" pitchFamily="18" charset="0"/>
              </a:rPr>
              <a:t>Assess Departmental Expenditures</a:t>
            </a:r>
            <a:r>
              <a:rPr lang="en-US" b="1" dirty="0">
                <a:latin typeface="Georgia" panose="02040502050405020303" pitchFamily="18" charset="0"/>
              </a:rPr>
              <a:t>:</a:t>
            </a:r>
            <a:r>
              <a:rPr lang="en-US" dirty="0">
                <a:latin typeface="Georgia" panose="02040502050405020303" pitchFamily="18" charset="0"/>
              </a:rPr>
              <a:t> Evaluate total salary expenditures for each department to identify which ones have the highest and lowest expenditures.</a:t>
            </a:r>
          </a:p>
          <a:p>
            <a:pPr>
              <a:buFont typeface="Arial" panose="020B0604020202020204" pitchFamily="34" charset="0"/>
              <a:buChar char="•"/>
            </a:pPr>
            <a:r>
              <a:rPr lang="en-US" b="1" u="sng" dirty="0">
                <a:latin typeface="Georgia" panose="02040502050405020303" pitchFamily="18" charset="0"/>
              </a:rPr>
              <a:t>Identify Salary Gaps</a:t>
            </a:r>
            <a:r>
              <a:rPr lang="en-US" b="1" dirty="0">
                <a:latin typeface="Georgia" panose="02040502050405020303" pitchFamily="18" charset="0"/>
              </a:rPr>
              <a:t>:</a:t>
            </a:r>
            <a:r>
              <a:rPr lang="en-US" dirty="0">
                <a:latin typeface="Georgia" panose="02040502050405020303" pitchFamily="18" charset="0"/>
              </a:rPr>
              <a:t> Detect significant discrepancies in salary distributions among different roles and departments.</a:t>
            </a:r>
          </a:p>
          <a:p>
            <a:pPr>
              <a:buFont typeface="Arial" panose="020B0604020202020204" pitchFamily="34" charset="0"/>
              <a:buChar char="•"/>
            </a:pPr>
            <a:r>
              <a:rPr lang="en-US" b="1" u="sng" dirty="0">
                <a:latin typeface="Georgia" panose="02040502050405020303" pitchFamily="18" charset="0"/>
              </a:rPr>
              <a:t>Evaluate Contribution to Total Expenses</a:t>
            </a:r>
            <a:r>
              <a:rPr lang="en-US" b="1" dirty="0">
                <a:latin typeface="Georgia" panose="02040502050405020303" pitchFamily="18" charset="0"/>
              </a:rPr>
              <a:t>:</a:t>
            </a:r>
            <a:r>
              <a:rPr lang="en-US" dirty="0">
                <a:latin typeface="Georgia" panose="02040502050405020303" pitchFamily="18" charset="0"/>
              </a:rPr>
              <a:t> Determine each department’s contribution to the overall salary expenses and assess alignment with the organization's budgetary priorities.</a:t>
            </a:r>
          </a:p>
          <a:p>
            <a:pPr>
              <a:buFont typeface="Arial" panose="020B0604020202020204" pitchFamily="34" charset="0"/>
              <a:buChar char="•"/>
            </a:pPr>
            <a:r>
              <a:rPr lang="en-US" b="1" u="sng" dirty="0">
                <a:latin typeface="Georgia" panose="02040502050405020303" pitchFamily="18" charset="0"/>
              </a:rPr>
              <a:t>Compare Salaries Across Roles</a:t>
            </a:r>
            <a:r>
              <a:rPr lang="en-US" b="1" dirty="0">
                <a:latin typeface="Georgia" panose="02040502050405020303" pitchFamily="18" charset="0"/>
              </a:rPr>
              <a:t>:</a:t>
            </a:r>
            <a:r>
              <a:rPr lang="en-US" dirty="0">
                <a:latin typeface="Georgia" panose="02040502050405020303" pitchFamily="18" charset="0"/>
              </a:rPr>
              <a:t> Analyze average salaries across various roles to understand differences and fairness.</a:t>
            </a:r>
          </a:p>
          <a:p>
            <a:pPr>
              <a:buFont typeface="Arial" panose="020B0604020202020204" pitchFamily="34" charset="0"/>
              <a:buChar char="•"/>
            </a:pPr>
            <a:r>
              <a:rPr lang="en-US" b="1" u="sng" dirty="0">
                <a:latin typeface="Georgia" panose="02040502050405020303" pitchFamily="18" charset="0"/>
              </a:rPr>
              <a:t>Forecast Future Salary Needs</a:t>
            </a:r>
            <a:r>
              <a:rPr lang="en-US" b="1" dirty="0">
                <a:latin typeface="Georgia" panose="02040502050405020303" pitchFamily="18" charset="0"/>
              </a:rPr>
              <a:t>:</a:t>
            </a:r>
            <a:r>
              <a:rPr lang="en-US" dirty="0">
                <a:latin typeface="Georgia" panose="02040502050405020303" pitchFamily="18" charset="0"/>
              </a:rPr>
              <a:t> Project future salary requirements based on current trends and anticipated changes in the organization.</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3600" u="sng" spc="25" dirty="0">
                <a:latin typeface="Elephant" panose="02020904090505020303" pitchFamily="18" charset="0"/>
              </a:rPr>
              <a:t>W</a:t>
            </a:r>
            <a:r>
              <a:rPr sz="3600" u="sng" spc="-20" dirty="0">
                <a:latin typeface="Elephant" panose="02020904090505020303" pitchFamily="18" charset="0"/>
              </a:rPr>
              <a:t>H</a:t>
            </a:r>
            <a:r>
              <a:rPr sz="3600" u="sng" spc="20" dirty="0">
                <a:latin typeface="Elephant" panose="02020904090505020303" pitchFamily="18" charset="0"/>
              </a:rPr>
              <a:t>O</a:t>
            </a:r>
            <a:r>
              <a:rPr sz="3600" u="sng" spc="-235" dirty="0">
                <a:latin typeface="Elephant" panose="02020904090505020303" pitchFamily="18" charset="0"/>
              </a:rPr>
              <a:t> </a:t>
            </a:r>
            <a:r>
              <a:rPr sz="3600" u="sng" spc="-10" dirty="0">
                <a:latin typeface="Elephant" panose="02020904090505020303" pitchFamily="18" charset="0"/>
              </a:rPr>
              <a:t>AR</a:t>
            </a:r>
            <a:r>
              <a:rPr sz="3600" u="sng" spc="15" dirty="0">
                <a:latin typeface="Elephant" panose="02020904090505020303" pitchFamily="18" charset="0"/>
              </a:rPr>
              <a:t>E</a:t>
            </a:r>
            <a:r>
              <a:rPr sz="3600" u="sng" spc="-35" dirty="0">
                <a:latin typeface="Elephant" panose="02020904090505020303" pitchFamily="18" charset="0"/>
              </a:rPr>
              <a:t> </a:t>
            </a:r>
            <a:r>
              <a:rPr sz="3600" u="sng" spc="-10" dirty="0">
                <a:latin typeface="Elephant" panose="02020904090505020303" pitchFamily="18" charset="0"/>
              </a:rPr>
              <a:t>T</a:t>
            </a:r>
            <a:r>
              <a:rPr sz="3600" u="sng" spc="-15" dirty="0">
                <a:latin typeface="Elephant" panose="02020904090505020303" pitchFamily="18" charset="0"/>
              </a:rPr>
              <a:t>H</a:t>
            </a:r>
            <a:r>
              <a:rPr sz="3600" u="sng" spc="15" dirty="0">
                <a:latin typeface="Elephant" panose="02020904090505020303" pitchFamily="18" charset="0"/>
              </a:rPr>
              <a:t>E</a:t>
            </a:r>
            <a:r>
              <a:rPr sz="3600" u="sng" spc="-35" dirty="0">
                <a:latin typeface="Elephant" panose="02020904090505020303" pitchFamily="18" charset="0"/>
              </a:rPr>
              <a:t> </a:t>
            </a:r>
            <a:r>
              <a:rPr sz="3600" u="sng" spc="-20" dirty="0">
                <a:latin typeface="Elephant" panose="02020904090505020303" pitchFamily="18" charset="0"/>
              </a:rPr>
              <a:t>E</a:t>
            </a:r>
            <a:r>
              <a:rPr sz="3600" u="sng" spc="30" dirty="0">
                <a:latin typeface="Elephant" panose="02020904090505020303" pitchFamily="18" charset="0"/>
              </a:rPr>
              <a:t>N</a:t>
            </a:r>
            <a:r>
              <a:rPr sz="3600" u="sng" spc="15" dirty="0">
                <a:latin typeface="Elephant" panose="02020904090505020303" pitchFamily="18" charset="0"/>
              </a:rPr>
              <a:t>D</a:t>
            </a:r>
            <a:r>
              <a:rPr sz="3600" u="sng" spc="-45" dirty="0">
                <a:latin typeface="Elephant" panose="02020904090505020303" pitchFamily="18" charset="0"/>
              </a:rPr>
              <a:t> </a:t>
            </a:r>
            <a:r>
              <a:rPr sz="3600" u="sng" dirty="0">
                <a:latin typeface="Elephant" panose="02020904090505020303" pitchFamily="18" charset="0"/>
              </a:rPr>
              <a:t>U</a:t>
            </a:r>
            <a:r>
              <a:rPr sz="3600" u="sng" spc="10" dirty="0">
                <a:latin typeface="Elephant" panose="02020904090505020303" pitchFamily="18" charset="0"/>
              </a:rPr>
              <a:t>S</a:t>
            </a:r>
            <a:r>
              <a:rPr sz="3600" u="sng" spc="-25" dirty="0">
                <a:latin typeface="Elephant" panose="02020904090505020303" pitchFamily="18" charset="0"/>
              </a:rPr>
              <a:t>E</a:t>
            </a:r>
            <a:r>
              <a:rPr sz="3600" u="sng" spc="-10" dirty="0">
                <a:latin typeface="Elephant" panose="02020904090505020303" pitchFamily="18" charset="0"/>
              </a:rPr>
              <a:t>R</a:t>
            </a:r>
            <a:r>
              <a:rPr sz="3600" u="sng" spc="5" dirty="0">
                <a:latin typeface="Elephant" panose="02020904090505020303" pitchFamily="18" charset="0"/>
              </a:rPr>
              <a:t>S?</a:t>
            </a:r>
            <a:endParaRPr sz="3600" u="sng" dirty="0">
              <a:latin typeface="Elephant" panose="02020904090505020303"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6EE35F5-135D-07C7-5983-ABE82D35FFB9}"/>
              </a:ext>
            </a:extLst>
          </p:cNvPr>
          <p:cNvSpPr txBox="1"/>
          <p:nvPr/>
        </p:nvSpPr>
        <p:spPr>
          <a:xfrm>
            <a:off x="990600" y="2921116"/>
            <a:ext cx="8686800" cy="3251083"/>
          </a:xfrm>
          <a:custGeom>
            <a:avLst/>
            <a:gdLst>
              <a:gd name="connsiteX0" fmla="*/ 0 w 8686800"/>
              <a:gd name="connsiteY0" fmla="*/ 0 h 3251083"/>
              <a:gd name="connsiteX1" fmla="*/ 581347 w 8686800"/>
              <a:gd name="connsiteY1" fmla="*/ 0 h 3251083"/>
              <a:gd name="connsiteX2" fmla="*/ 1075827 w 8686800"/>
              <a:gd name="connsiteY2" fmla="*/ 0 h 3251083"/>
              <a:gd name="connsiteX3" fmla="*/ 1570306 w 8686800"/>
              <a:gd name="connsiteY3" fmla="*/ 0 h 3251083"/>
              <a:gd name="connsiteX4" fmla="*/ 2238522 w 8686800"/>
              <a:gd name="connsiteY4" fmla="*/ 0 h 3251083"/>
              <a:gd name="connsiteX5" fmla="*/ 2646133 w 8686800"/>
              <a:gd name="connsiteY5" fmla="*/ 0 h 3251083"/>
              <a:gd name="connsiteX6" fmla="*/ 3488084 w 8686800"/>
              <a:gd name="connsiteY6" fmla="*/ 0 h 3251083"/>
              <a:gd name="connsiteX7" fmla="*/ 4156300 w 8686800"/>
              <a:gd name="connsiteY7" fmla="*/ 0 h 3251083"/>
              <a:gd name="connsiteX8" fmla="*/ 4824515 w 8686800"/>
              <a:gd name="connsiteY8" fmla="*/ 0 h 3251083"/>
              <a:gd name="connsiteX9" fmla="*/ 5232126 w 8686800"/>
              <a:gd name="connsiteY9" fmla="*/ 0 h 3251083"/>
              <a:gd name="connsiteX10" fmla="*/ 5726606 w 8686800"/>
              <a:gd name="connsiteY10" fmla="*/ 0 h 3251083"/>
              <a:gd name="connsiteX11" fmla="*/ 6568557 w 8686800"/>
              <a:gd name="connsiteY11" fmla="*/ 0 h 3251083"/>
              <a:gd name="connsiteX12" fmla="*/ 6976169 w 8686800"/>
              <a:gd name="connsiteY12" fmla="*/ 0 h 3251083"/>
              <a:gd name="connsiteX13" fmla="*/ 7470648 w 8686800"/>
              <a:gd name="connsiteY13" fmla="*/ 0 h 3251083"/>
              <a:gd name="connsiteX14" fmla="*/ 8686800 w 8686800"/>
              <a:gd name="connsiteY14" fmla="*/ 0 h 3251083"/>
              <a:gd name="connsiteX15" fmla="*/ 8686800 w 8686800"/>
              <a:gd name="connsiteY15" fmla="*/ 552684 h 3251083"/>
              <a:gd name="connsiteX16" fmla="*/ 8686800 w 8686800"/>
              <a:gd name="connsiteY16" fmla="*/ 1137879 h 3251083"/>
              <a:gd name="connsiteX17" fmla="*/ 8686800 w 8686800"/>
              <a:gd name="connsiteY17" fmla="*/ 1788096 h 3251083"/>
              <a:gd name="connsiteX18" fmla="*/ 8686800 w 8686800"/>
              <a:gd name="connsiteY18" fmla="*/ 2503334 h 3251083"/>
              <a:gd name="connsiteX19" fmla="*/ 8686800 w 8686800"/>
              <a:gd name="connsiteY19" fmla="*/ 3251083 h 3251083"/>
              <a:gd name="connsiteX20" fmla="*/ 7844849 w 8686800"/>
              <a:gd name="connsiteY20" fmla="*/ 3251083 h 3251083"/>
              <a:gd name="connsiteX21" fmla="*/ 7002897 w 8686800"/>
              <a:gd name="connsiteY21" fmla="*/ 3251083 h 3251083"/>
              <a:gd name="connsiteX22" fmla="*/ 6508418 w 8686800"/>
              <a:gd name="connsiteY22" fmla="*/ 3251083 h 3251083"/>
              <a:gd name="connsiteX23" fmla="*/ 5927070 w 8686800"/>
              <a:gd name="connsiteY23" fmla="*/ 3251083 h 3251083"/>
              <a:gd name="connsiteX24" fmla="*/ 5432591 w 8686800"/>
              <a:gd name="connsiteY24" fmla="*/ 3251083 h 3251083"/>
              <a:gd name="connsiteX25" fmla="*/ 4764376 w 8686800"/>
              <a:gd name="connsiteY25" fmla="*/ 3251083 h 3251083"/>
              <a:gd name="connsiteX26" fmla="*/ 3922424 w 8686800"/>
              <a:gd name="connsiteY26" fmla="*/ 3251083 h 3251083"/>
              <a:gd name="connsiteX27" fmla="*/ 3080473 w 8686800"/>
              <a:gd name="connsiteY27" fmla="*/ 3251083 h 3251083"/>
              <a:gd name="connsiteX28" fmla="*/ 2499126 w 8686800"/>
              <a:gd name="connsiteY28" fmla="*/ 3251083 h 3251083"/>
              <a:gd name="connsiteX29" fmla="*/ 2004646 w 8686800"/>
              <a:gd name="connsiteY29" fmla="*/ 3251083 h 3251083"/>
              <a:gd name="connsiteX30" fmla="*/ 1597035 w 8686800"/>
              <a:gd name="connsiteY30" fmla="*/ 3251083 h 3251083"/>
              <a:gd name="connsiteX31" fmla="*/ 841951 w 8686800"/>
              <a:gd name="connsiteY31" fmla="*/ 3251083 h 3251083"/>
              <a:gd name="connsiteX32" fmla="*/ 0 w 8686800"/>
              <a:gd name="connsiteY32" fmla="*/ 3251083 h 3251083"/>
              <a:gd name="connsiteX33" fmla="*/ 0 w 8686800"/>
              <a:gd name="connsiteY33" fmla="*/ 2568356 h 3251083"/>
              <a:gd name="connsiteX34" fmla="*/ 0 w 8686800"/>
              <a:gd name="connsiteY34" fmla="*/ 1950650 h 3251083"/>
              <a:gd name="connsiteX35" fmla="*/ 0 w 8686800"/>
              <a:gd name="connsiteY35" fmla="*/ 1235412 h 3251083"/>
              <a:gd name="connsiteX36" fmla="*/ 0 w 8686800"/>
              <a:gd name="connsiteY36" fmla="*/ 617706 h 3251083"/>
              <a:gd name="connsiteX37" fmla="*/ 0 w 8686800"/>
              <a:gd name="connsiteY37" fmla="*/ 0 h 325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86800" h="3251083" fill="none" extrusionOk="0">
                <a:moveTo>
                  <a:pt x="0" y="0"/>
                </a:moveTo>
                <a:cubicBezTo>
                  <a:pt x="248218" y="-14207"/>
                  <a:pt x="372051" y="15001"/>
                  <a:pt x="581347" y="0"/>
                </a:cubicBezTo>
                <a:cubicBezTo>
                  <a:pt x="790643" y="-15001"/>
                  <a:pt x="976634" y="17137"/>
                  <a:pt x="1075827" y="0"/>
                </a:cubicBezTo>
                <a:cubicBezTo>
                  <a:pt x="1175020" y="-17137"/>
                  <a:pt x="1460682" y="9499"/>
                  <a:pt x="1570306" y="0"/>
                </a:cubicBezTo>
                <a:cubicBezTo>
                  <a:pt x="1679930" y="-9499"/>
                  <a:pt x="1996054" y="17996"/>
                  <a:pt x="2238522" y="0"/>
                </a:cubicBezTo>
                <a:cubicBezTo>
                  <a:pt x="2480990" y="-17996"/>
                  <a:pt x="2449179" y="-14360"/>
                  <a:pt x="2646133" y="0"/>
                </a:cubicBezTo>
                <a:cubicBezTo>
                  <a:pt x="2843087" y="14360"/>
                  <a:pt x="3088132" y="15914"/>
                  <a:pt x="3488084" y="0"/>
                </a:cubicBezTo>
                <a:cubicBezTo>
                  <a:pt x="3888036" y="-15914"/>
                  <a:pt x="3933547" y="16901"/>
                  <a:pt x="4156300" y="0"/>
                </a:cubicBezTo>
                <a:cubicBezTo>
                  <a:pt x="4379053" y="-16901"/>
                  <a:pt x="4558177" y="-17305"/>
                  <a:pt x="4824515" y="0"/>
                </a:cubicBezTo>
                <a:cubicBezTo>
                  <a:pt x="5090854" y="17305"/>
                  <a:pt x="5132293" y="-11177"/>
                  <a:pt x="5232126" y="0"/>
                </a:cubicBezTo>
                <a:cubicBezTo>
                  <a:pt x="5331959" y="11177"/>
                  <a:pt x="5592072" y="702"/>
                  <a:pt x="5726606" y="0"/>
                </a:cubicBezTo>
                <a:cubicBezTo>
                  <a:pt x="5861140" y="-702"/>
                  <a:pt x="6167378" y="33807"/>
                  <a:pt x="6568557" y="0"/>
                </a:cubicBezTo>
                <a:cubicBezTo>
                  <a:pt x="6969736" y="-33807"/>
                  <a:pt x="6886632" y="7956"/>
                  <a:pt x="6976169" y="0"/>
                </a:cubicBezTo>
                <a:cubicBezTo>
                  <a:pt x="7065706" y="-7956"/>
                  <a:pt x="7254477" y="-20219"/>
                  <a:pt x="7470648" y="0"/>
                </a:cubicBezTo>
                <a:cubicBezTo>
                  <a:pt x="7686819" y="20219"/>
                  <a:pt x="8402097" y="12559"/>
                  <a:pt x="8686800" y="0"/>
                </a:cubicBezTo>
                <a:cubicBezTo>
                  <a:pt x="8695206" y="201980"/>
                  <a:pt x="8692521" y="354589"/>
                  <a:pt x="8686800" y="552684"/>
                </a:cubicBezTo>
                <a:cubicBezTo>
                  <a:pt x="8681079" y="750779"/>
                  <a:pt x="8690547" y="933385"/>
                  <a:pt x="8686800" y="1137879"/>
                </a:cubicBezTo>
                <a:cubicBezTo>
                  <a:pt x="8683053" y="1342373"/>
                  <a:pt x="8695862" y="1486283"/>
                  <a:pt x="8686800" y="1788096"/>
                </a:cubicBezTo>
                <a:cubicBezTo>
                  <a:pt x="8677738" y="2089909"/>
                  <a:pt x="8656515" y="2207197"/>
                  <a:pt x="8686800" y="2503334"/>
                </a:cubicBezTo>
                <a:cubicBezTo>
                  <a:pt x="8717085" y="2799471"/>
                  <a:pt x="8671594" y="3060337"/>
                  <a:pt x="8686800" y="3251083"/>
                </a:cubicBezTo>
                <a:cubicBezTo>
                  <a:pt x="8381368" y="3254998"/>
                  <a:pt x="8135523" y="3291241"/>
                  <a:pt x="7844849" y="3251083"/>
                </a:cubicBezTo>
                <a:cubicBezTo>
                  <a:pt x="7554175" y="3210925"/>
                  <a:pt x="7233414" y="3287796"/>
                  <a:pt x="7002897" y="3251083"/>
                </a:cubicBezTo>
                <a:cubicBezTo>
                  <a:pt x="6772380" y="3214370"/>
                  <a:pt x="6747786" y="3243449"/>
                  <a:pt x="6508418" y="3251083"/>
                </a:cubicBezTo>
                <a:cubicBezTo>
                  <a:pt x="6269050" y="3258717"/>
                  <a:pt x="6117611" y="3232927"/>
                  <a:pt x="5927070" y="3251083"/>
                </a:cubicBezTo>
                <a:cubicBezTo>
                  <a:pt x="5736529" y="3269239"/>
                  <a:pt x="5640766" y="3259018"/>
                  <a:pt x="5432591" y="3251083"/>
                </a:cubicBezTo>
                <a:cubicBezTo>
                  <a:pt x="5224416" y="3243148"/>
                  <a:pt x="5056389" y="3277261"/>
                  <a:pt x="4764376" y="3251083"/>
                </a:cubicBezTo>
                <a:cubicBezTo>
                  <a:pt x="4472364" y="3224905"/>
                  <a:pt x="4276100" y="3290074"/>
                  <a:pt x="3922424" y="3251083"/>
                </a:cubicBezTo>
                <a:cubicBezTo>
                  <a:pt x="3568748" y="3212092"/>
                  <a:pt x="3394881" y="3214082"/>
                  <a:pt x="3080473" y="3251083"/>
                </a:cubicBezTo>
                <a:cubicBezTo>
                  <a:pt x="2766065" y="3288084"/>
                  <a:pt x="2674836" y="3245851"/>
                  <a:pt x="2499126" y="3251083"/>
                </a:cubicBezTo>
                <a:cubicBezTo>
                  <a:pt x="2323416" y="3256315"/>
                  <a:pt x="2187325" y="3248284"/>
                  <a:pt x="2004646" y="3251083"/>
                </a:cubicBezTo>
                <a:cubicBezTo>
                  <a:pt x="1821967" y="3253882"/>
                  <a:pt x="1788720" y="3262581"/>
                  <a:pt x="1597035" y="3251083"/>
                </a:cubicBezTo>
                <a:cubicBezTo>
                  <a:pt x="1405350" y="3239585"/>
                  <a:pt x="1117861" y="3235163"/>
                  <a:pt x="841951" y="3251083"/>
                </a:cubicBezTo>
                <a:cubicBezTo>
                  <a:pt x="566041" y="3267003"/>
                  <a:pt x="351427" y="3250753"/>
                  <a:pt x="0" y="3251083"/>
                </a:cubicBezTo>
                <a:cubicBezTo>
                  <a:pt x="-6756" y="3100526"/>
                  <a:pt x="14028" y="2740143"/>
                  <a:pt x="0" y="2568356"/>
                </a:cubicBezTo>
                <a:cubicBezTo>
                  <a:pt x="-14028" y="2396569"/>
                  <a:pt x="28354" y="2153868"/>
                  <a:pt x="0" y="1950650"/>
                </a:cubicBezTo>
                <a:cubicBezTo>
                  <a:pt x="-28354" y="1747432"/>
                  <a:pt x="18490" y="1448512"/>
                  <a:pt x="0" y="1235412"/>
                </a:cubicBezTo>
                <a:cubicBezTo>
                  <a:pt x="-18490" y="1022312"/>
                  <a:pt x="-7503" y="807027"/>
                  <a:pt x="0" y="617706"/>
                </a:cubicBezTo>
                <a:cubicBezTo>
                  <a:pt x="7503" y="428385"/>
                  <a:pt x="24964" y="249100"/>
                  <a:pt x="0" y="0"/>
                </a:cubicBezTo>
                <a:close/>
              </a:path>
              <a:path w="8686800" h="3251083" stroke="0" extrusionOk="0">
                <a:moveTo>
                  <a:pt x="0" y="0"/>
                </a:moveTo>
                <a:cubicBezTo>
                  <a:pt x="254295" y="9302"/>
                  <a:pt x="402089" y="15141"/>
                  <a:pt x="581347" y="0"/>
                </a:cubicBezTo>
                <a:cubicBezTo>
                  <a:pt x="760605" y="-15141"/>
                  <a:pt x="1251585" y="-15486"/>
                  <a:pt x="1423299" y="0"/>
                </a:cubicBezTo>
                <a:cubicBezTo>
                  <a:pt x="1595013" y="15486"/>
                  <a:pt x="1922599" y="16128"/>
                  <a:pt x="2178382" y="0"/>
                </a:cubicBezTo>
                <a:cubicBezTo>
                  <a:pt x="2434165" y="-16128"/>
                  <a:pt x="2598469" y="24223"/>
                  <a:pt x="2846598" y="0"/>
                </a:cubicBezTo>
                <a:cubicBezTo>
                  <a:pt x="3094727" y="-24223"/>
                  <a:pt x="3302561" y="-3518"/>
                  <a:pt x="3427945" y="0"/>
                </a:cubicBezTo>
                <a:cubicBezTo>
                  <a:pt x="3553329" y="3518"/>
                  <a:pt x="3856803" y="24373"/>
                  <a:pt x="4009292" y="0"/>
                </a:cubicBezTo>
                <a:cubicBezTo>
                  <a:pt x="4161781" y="-24373"/>
                  <a:pt x="4457647" y="-32591"/>
                  <a:pt x="4764376" y="0"/>
                </a:cubicBezTo>
                <a:cubicBezTo>
                  <a:pt x="5071105" y="32591"/>
                  <a:pt x="5065879" y="-10538"/>
                  <a:pt x="5171987" y="0"/>
                </a:cubicBezTo>
                <a:cubicBezTo>
                  <a:pt x="5278095" y="10538"/>
                  <a:pt x="5717421" y="-31263"/>
                  <a:pt x="6013938" y="0"/>
                </a:cubicBezTo>
                <a:cubicBezTo>
                  <a:pt x="6310455" y="31263"/>
                  <a:pt x="6636637" y="-2209"/>
                  <a:pt x="6855890" y="0"/>
                </a:cubicBezTo>
                <a:cubicBezTo>
                  <a:pt x="7075143" y="2209"/>
                  <a:pt x="7320454" y="-22364"/>
                  <a:pt x="7610973" y="0"/>
                </a:cubicBezTo>
                <a:cubicBezTo>
                  <a:pt x="7901492" y="22364"/>
                  <a:pt x="8279680" y="3420"/>
                  <a:pt x="8686800" y="0"/>
                </a:cubicBezTo>
                <a:cubicBezTo>
                  <a:pt x="8658411" y="283241"/>
                  <a:pt x="8653641" y="387606"/>
                  <a:pt x="8686800" y="715238"/>
                </a:cubicBezTo>
                <a:cubicBezTo>
                  <a:pt x="8719959" y="1042870"/>
                  <a:pt x="8698666" y="1100121"/>
                  <a:pt x="8686800" y="1267922"/>
                </a:cubicBezTo>
                <a:cubicBezTo>
                  <a:pt x="8674934" y="1435723"/>
                  <a:pt x="8690751" y="1638470"/>
                  <a:pt x="8686800" y="1820606"/>
                </a:cubicBezTo>
                <a:cubicBezTo>
                  <a:pt x="8682849" y="2002742"/>
                  <a:pt x="8710572" y="2208239"/>
                  <a:pt x="8686800" y="2373291"/>
                </a:cubicBezTo>
                <a:cubicBezTo>
                  <a:pt x="8663028" y="2538344"/>
                  <a:pt x="8655311" y="3024049"/>
                  <a:pt x="8686800" y="3251083"/>
                </a:cubicBezTo>
                <a:cubicBezTo>
                  <a:pt x="8537581" y="3254052"/>
                  <a:pt x="8323137" y="3236472"/>
                  <a:pt x="8192321" y="3251083"/>
                </a:cubicBezTo>
                <a:cubicBezTo>
                  <a:pt x="8061505" y="3265694"/>
                  <a:pt x="7719946" y="3210368"/>
                  <a:pt x="7350369" y="3251083"/>
                </a:cubicBezTo>
                <a:cubicBezTo>
                  <a:pt x="6980792" y="3291798"/>
                  <a:pt x="7107870" y="3238163"/>
                  <a:pt x="6942758" y="3251083"/>
                </a:cubicBezTo>
                <a:cubicBezTo>
                  <a:pt x="6777646" y="3264003"/>
                  <a:pt x="6378427" y="3235919"/>
                  <a:pt x="6187674" y="3251083"/>
                </a:cubicBezTo>
                <a:cubicBezTo>
                  <a:pt x="5996921" y="3266247"/>
                  <a:pt x="5866087" y="3263742"/>
                  <a:pt x="5693195" y="3251083"/>
                </a:cubicBezTo>
                <a:cubicBezTo>
                  <a:pt x="5520303" y="3238424"/>
                  <a:pt x="5432415" y="3242592"/>
                  <a:pt x="5198716" y="3251083"/>
                </a:cubicBezTo>
                <a:cubicBezTo>
                  <a:pt x="4965017" y="3259574"/>
                  <a:pt x="4984023" y="3237060"/>
                  <a:pt x="4791104" y="3251083"/>
                </a:cubicBezTo>
                <a:cubicBezTo>
                  <a:pt x="4598185" y="3265106"/>
                  <a:pt x="4356658" y="3251082"/>
                  <a:pt x="4122889" y="3251083"/>
                </a:cubicBezTo>
                <a:cubicBezTo>
                  <a:pt x="3889120" y="3251084"/>
                  <a:pt x="3692003" y="3223108"/>
                  <a:pt x="3280938" y="3251083"/>
                </a:cubicBezTo>
                <a:cubicBezTo>
                  <a:pt x="2869873" y="3279058"/>
                  <a:pt x="2855888" y="3243139"/>
                  <a:pt x="2699590" y="3251083"/>
                </a:cubicBezTo>
                <a:cubicBezTo>
                  <a:pt x="2543292" y="3259027"/>
                  <a:pt x="2299842" y="3239620"/>
                  <a:pt x="2031375" y="3251083"/>
                </a:cubicBezTo>
                <a:cubicBezTo>
                  <a:pt x="1762909" y="3262546"/>
                  <a:pt x="1820859" y="3269058"/>
                  <a:pt x="1623763" y="3251083"/>
                </a:cubicBezTo>
                <a:cubicBezTo>
                  <a:pt x="1426667" y="3233108"/>
                  <a:pt x="1271015" y="3269377"/>
                  <a:pt x="955548" y="3251083"/>
                </a:cubicBezTo>
                <a:cubicBezTo>
                  <a:pt x="640081" y="3232789"/>
                  <a:pt x="325859" y="3271870"/>
                  <a:pt x="0" y="3251083"/>
                </a:cubicBezTo>
                <a:cubicBezTo>
                  <a:pt x="-13290" y="3010842"/>
                  <a:pt x="-6215" y="2879604"/>
                  <a:pt x="0" y="2665888"/>
                </a:cubicBezTo>
                <a:cubicBezTo>
                  <a:pt x="6215" y="2452172"/>
                  <a:pt x="8958" y="2228826"/>
                  <a:pt x="0" y="2048182"/>
                </a:cubicBezTo>
                <a:cubicBezTo>
                  <a:pt x="-8958" y="1867538"/>
                  <a:pt x="-20714" y="1495430"/>
                  <a:pt x="0" y="1332944"/>
                </a:cubicBezTo>
                <a:cubicBezTo>
                  <a:pt x="20714" y="1170458"/>
                  <a:pt x="18115" y="894563"/>
                  <a:pt x="0" y="780260"/>
                </a:cubicBezTo>
                <a:cubicBezTo>
                  <a:pt x="-18115" y="665957"/>
                  <a:pt x="-25529" y="217122"/>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2112807142">
                  <a:prstGeom prst="rect">
                    <a:avLst/>
                  </a:prstGeom>
                  <ask:type>
                    <ask:lineSketchFreehand/>
                  </ask:type>
                </ask:lineSketchStyleProps>
              </a:ext>
            </a:extLst>
          </a:ln>
        </p:spPr>
        <p:txBody>
          <a:bodyPr wrap="square" rtlCol="0" anchor="b">
            <a:spAutoFit/>
          </a:bodyPr>
          <a:lstStyle/>
          <a:p>
            <a:pPr marL="457200" indent="-457200">
              <a:lnSpc>
                <a:spcPct val="150000"/>
              </a:lnSpc>
              <a:buFont typeface="Wingdings" panose="05000000000000000000" pitchFamily="2" charset="2"/>
              <a:buChar char="v"/>
            </a:pPr>
            <a:r>
              <a:rPr lang="en-US" sz="2800" dirty="0">
                <a:latin typeface="Bauhaus 93" panose="04030905020B02020C02" pitchFamily="82" charset="0"/>
              </a:rPr>
              <a:t>1Human Resources (HR) Department</a:t>
            </a:r>
          </a:p>
          <a:p>
            <a:pPr marL="457200" indent="-457200">
              <a:lnSpc>
                <a:spcPct val="150000"/>
              </a:lnSpc>
              <a:buFont typeface="Wingdings" panose="05000000000000000000" pitchFamily="2" charset="2"/>
              <a:buChar char="v"/>
            </a:pPr>
            <a:r>
              <a:rPr lang="en-IN" sz="2800" dirty="0">
                <a:latin typeface="Bauhaus 93" panose="04030905020B02020C02" pitchFamily="82" charset="0"/>
              </a:rPr>
              <a:t>Finance Department</a:t>
            </a:r>
            <a:endParaRPr lang="en-US" sz="2800" dirty="0">
              <a:latin typeface="Bauhaus 93" panose="04030905020B02020C02" pitchFamily="82" charset="0"/>
            </a:endParaRPr>
          </a:p>
          <a:p>
            <a:pPr marL="457200" indent="-457200">
              <a:lnSpc>
                <a:spcPct val="150000"/>
              </a:lnSpc>
              <a:buFont typeface="Wingdings" panose="05000000000000000000" pitchFamily="2" charset="2"/>
              <a:buChar char="v"/>
            </a:pPr>
            <a:r>
              <a:rPr lang="en-US" sz="2800" dirty="0">
                <a:latin typeface="Bauhaus 93" panose="04030905020B02020C02" pitchFamily="82" charset="0"/>
              </a:rPr>
              <a:t>Senior Management and Executives</a:t>
            </a:r>
          </a:p>
          <a:p>
            <a:pPr marL="457200" indent="-457200">
              <a:lnSpc>
                <a:spcPct val="150000"/>
              </a:lnSpc>
              <a:buFont typeface="Wingdings" panose="05000000000000000000" pitchFamily="2" charset="2"/>
              <a:buChar char="v"/>
            </a:pPr>
            <a:r>
              <a:rPr lang="en-US" sz="2800" dirty="0">
                <a:latin typeface="Bauhaus 93" panose="04030905020B02020C02" pitchFamily="82" charset="0"/>
              </a:rPr>
              <a:t>Employees and Employee Representatives</a:t>
            </a:r>
          </a:p>
          <a:p>
            <a:pPr marL="457200" indent="-457200">
              <a:lnSpc>
                <a:spcPct val="150000"/>
              </a:lnSpc>
              <a:buFont typeface="Wingdings" panose="05000000000000000000" pitchFamily="2" charset="2"/>
              <a:buChar char="v"/>
            </a:pPr>
            <a:r>
              <a:rPr lang="en-IN" sz="2800" dirty="0">
                <a:latin typeface="Bauhaus 93" panose="04030905020B02020C02" pitchFamily="82" charset="0"/>
              </a:rPr>
              <a:t>Organizational Development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73856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gn="ctr">
              <a:lnSpc>
                <a:spcPct val="100000"/>
              </a:lnSpc>
              <a:spcBef>
                <a:spcPts val="105"/>
              </a:spcBef>
            </a:pPr>
            <a:r>
              <a:rPr sz="3600" u="sng" spc="10" dirty="0">
                <a:latin typeface="Elephant" panose="02020904090505020303" pitchFamily="18" charset="0"/>
              </a:rPr>
              <a:t>O</a:t>
            </a:r>
            <a:r>
              <a:rPr sz="3600" u="sng" spc="25" dirty="0">
                <a:latin typeface="Elephant" panose="02020904090505020303" pitchFamily="18" charset="0"/>
              </a:rPr>
              <a:t>U</a:t>
            </a:r>
            <a:r>
              <a:rPr sz="3600" u="sng" dirty="0">
                <a:latin typeface="Elephant" panose="02020904090505020303" pitchFamily="18" charset="0"/>
              </a:rPr>
              <a:t>R</a:t>
            </a:r>
            <a:r>
              <a:rPr sz="3600" u="sng" spc="5" dirty="0">
                <a:latin typeface="Elephant" panose="02020904090505020303" pitchFamily="18" charset="0"/>
              </a:rPr>
              <a:t> </a:t>
            </a:r>
            <a:r>
              <a:rPr sz="3600" u="sng" spc="25" dirty="0">
                <a:latin typeface="Elephant" panose="02020904090505020303" pitchFamily="18" charset="0"/>
              </a:rPr>
              <a:t>S</a:t>
            </a:r>
            <a:r>
              <a:rPr sz="3600" u="sng" spc="10" dirty="0">
                <a:latin typeface="Elephant" panose="02020904090505020303" pitchFamily="18" charset="0"/>
              </a:rPr>
              <a:t>O</a:t>
            </a:r>
            <a:r>
              <a:rPr sz="3600" u="sng" spc="25" dirty="0">
                <a:latin typeface="Elephant" panose="02020904090505020303" pitchFamily="18" charset="0"/>
              </a:rPr>
              <a:t>LU</a:t>
            </a:r>
            <a:r>
              <a:rPr sz="3600" u="sng" spc="-35" dirty="0">
                <a:latin typeface="Elephant" panose="02020904090505020303" pitchFamily="18" charset="0"/>
              </a:rPr>
              <a:t>T</a:t>
            </a:r>
            <a:r>
              <a:rPr sz="3600" u="sng" spc="-30" dirty="0">
                <a:latin typeface="Elephant" panose="02020904090505020303" pitchFamily="18" charset="0"/>
              </a:rPr>
              <a:t>I</a:t>
            </a:r>
            <a:r>
              <a:rPr sz="3600" u="sng" spc="10" dirty="0">
                <a:latin typeface="Elephant" panose="02020904090505020303" pitchFamily="18" charset="0"/>
              </a:rPr>
              <a:t>O</a:t>
            </a:r>
            <a:r>
              <a:rPr sz="3600" u="sng" dirty="0">
                <a:latin typeface="Elephant" panose="02020904090505020303" pitchFamily="18" charset="0"/>
              </a:rPr>
              <a:t>N</a:t>
            </a:r>
            <a:r>
              <a:rPr sz="3600" u="sng" spc="-345" dirty="0">
                <a:latin typeface="Elephant" panose="02020904090505020303" pitchFamily="18" charset="0"/>
              </a:rPr>
              <a:t> </a:t>
            </a:r>
            <a:r>
              <a:rPr sz="3600" u="sng" spc="-35" dirty="0">
                <a:latin typeface="Elephant" panose="02020904090505020303" pitchFamily="18" charset="0"/>
              </a:rPr>
              <a:t>A</a:t>
            </a:r>
            <a:r>
              <a:rPr sz="3600" u="sng" spc="-5" dirty="0">
                <a:latin typeface="Elephant" panose="02020904090505020303" pitchFamily="18" charset="0"/>
              </a:rPr>
              <a:t>N</a:t>
            </a:r>
            <a:r>
              <a:rPr sz="3600" u="sng" dirty="0">
                <a:latin typeface="Elephant" panose="02020904090505020303" pitchFamily="18" charset="0"/>
              </a:rPr>
              <a:t>D</a:t>
            </a:r>
            <a:r>
              <a:rPr sz="3600" u="sng" spc="35" dirty="0">
                <a:latin typeface="Elephant" panose="02020904090505020303" pitchFamily="18" charset="0"/>
              </a:rPr>
              <a:t> </a:t>
            </a:r>
            <a:r>
              <a:rPr sz="3600" u="sng" spc="-30" dirty="0">
                <a:latin typeface="Elephant" panose="02020904090505020303" pitchFamily="18" charset="0"/>
              </a:rPr>
              <a:t>I</a:t>
            </a:r>
            <a:r>
              <a:rPr sz="3600" u="sng" spc="-35" dirty="0">
                <a:latin typeface="Elephant" panose="02020904090505020303" pitchFamily="18" charset="0"/>
              </a:rPr>
              <a:t>T</a:t>
            </a:r>
            <a:r>
              <a:rPr sz="3600" u="sng" dirty="0">
                <a:latin typeface="Elephant" panose="02020904090505020303" pitchFamily="18" charset="0"/>
              </a:rPr>
              <a:t>S</a:t>
            </a:r>
            <a:r>
              <a:rPr sz="3600" u="sng" spc="60" dirty="0">
                <a:latin typeface="Elephant" panose="02020904090505020303" pitchFamily="18" charset="0"/>
              </a:rPr>
              <a:t> </a:t>
            </a:r>
            <a:r>
              <a:rPr sz="3600" u="sng" spc="-295" dirty="0">
                <a:latin typeface="Elephant" panose="02020904090505020303" pitchFamily="18" charset="0"/>
              </a:rPr>
              <a:t>V</a:t>
            </a:r>
            <a:r>
              <a:rPr sz="3600" u="sng" spc="-35" dirty="0">
                <a:latin typeface="Elephant" panose="02020904090505020303" pitchFamily="18" charset="0"/>
              </a:rPr>
              <a:t>A</a:t>
            </a:r>
            <a:r>
              <a:rPr sz="3600" u="sng" spc="25" dirty="0">
                <a:latin typeface="Elephant" panose="02020904090505020303" pitchFamily="18" charset="0"/>
              </a:rPr>
              <a:t>LU</a:t>
            </a:r>
            <a:r>
              <a:rPr sz="3600" u="sng" dirty="0">
                <a:latin typeface="Elephant" panose="02020904090505020303" pitchFamily="18" charset="0"/>
              </a:rPr>
              <a:t>E</a:t>
            </a:r>
            <a:r>
              <a:rPr sz="3600" u="sng" spc="-65" dirty="0">
                <a:latin typeface="Elephant" panose="02020904090505020303" pitchFamily="18" charset="0"/>
              </a:rPr>
              <a:t> </a:t>
            </a:r>
            <a:r>
              <a:rPr sz="3600" u="sng" spc="-15" dirty="0">
                <a:latin typeface="Elephant" panose="02020904090505020303" pitchFamily="18" charset="0"/>
              </a:rPr>
              <a:t>P</a:t>
            </a:r>
            <a:r>
              <a:rPr sz="3600" u="sng" spc="-30" dirty="0">
                <a:latin typeface="Elephant" panose="02020904090505020303" pitchFamily="18" charset="0"/>
              </a:rPr>
              <a:t>R</a:t>
            </a:r>
            <a:r>
              <a:rPr sz="3600" u="sng" spc="10" dirty="0">
                <a:latin typeface="Elephant" panose="02020904090505020303" pitchFamily="18" charset="0"/>
              </a:rPr>
              <a:t>O</a:t>
            </a:r>
            <a:r>
              <a:rPr sz="3600" u="sng" spc="-15" dirty="0">
                <a:latin typeface="Elephant" panose="02020904090505020303" pitchFamily="18" charset="0"/>
              </a:rPr>
              <a:t>P</a:t>
            </a:r>
            <a:r>
              <a:rPr sz="3600" u="sng" spc="10" dirty="0">
                <a:latin typeface="Elephant" panose="02020904090505020303" pitchFamily="18" charset="0"/>
              </a:rPr>
              <a:t>O</a:t>
            </a:r>
            <a:r>
              <a:rPr sz="3600" u="sng" spc="25" dirty="0">
                <a:latin typeface="Elephant" panose="02020904090505020303" pitchFamily="18" charset="0"/>
              </a:rPr>
              <a:t>S</a:t>
            </a:r>
            <a:r>
              <a:rPr sz="3600" u="sng" spc="-30" dirty="0">
                <a:latin typeface="Elephant" panose="02020904090505020303" pitchFamily="18" charset="0"/>
              </a:rPr>
              <a:t>I</a:t>
            </a:r>
            <a:r>
              <a:rPr sz="3600" u="sng" spc="-35" dirty="0">
                <a:latin typeface="Elephant" panose="02020904090505020303" pitchFamily="18" charset="0"/>
              </a:rPr>
              <a:t>T</a:t>
            </a:r>
            <a:r>
              <a:rPr sz="3600" u="sng" spc="-30" dirty="0">
                <a:latin typeface="Elephant" panose="02020904090505020303" pitchFamily="18" charset="0"/>
              </a:rPr>
              <a:t>I</a:t>
            </a:r>
            <a:r>
              <a:rPr sz="3600" u="sng" spc="10" dirty="0">
                <a:latin typeface="Elephant" panose="02020904090505020303" pitchFamily="18" charset="0"/>
              </a:rPr>
              <a:t>O</a:t>
            </a:r>
            <a:r>
              <a:rPr sz="3600" u="sng" dirty="0">
                <a:latin typeface="Elephant" panose="02020904090505020303" pitchFamily="18" charset="0"/>
              </a:rPr>
              <a:t>N</a:t>
            </a:r>
            <a:r>
              <a:rPr lang="en-US" sz="3600" u="sng" dirty="0">
                <a:latin typeface="Elephant" panose="02020904090505020303" pitchFamily="18" charset="0"/>
              </a:rPr>
              <a:t>:-</a:t>
            </a:r>
            <a:endParaRPr sz="3600" u="sng" dirty="0">
              <a:latin typeface="Elephant" panose="02020904090505020303"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A7677C7-D253-8943-6429-7A871C86641C}"/>
              </a:ext>
            </a:extLst>
          </p:cNvPr>
          <p:cNvSpPr txBox="1"/>
          <p:nvPr/>
        </p:nvSpPr>
        <p:spPr>
          <a:xfrm>
            <a:off x="2514600" y="2816911"/>
            <a:ext cx="8305800" cy="3539430"/>
          </a:xfrm>
          <a:prstGeom prst="rect">
            <a:avLst/>
          </a:prstGeom>
          <a:solidFill>
            <a:schemeClr val="accent5">
              <a:lumMod val="20000"/>
              <a:lumOff val="80000"/>
            </a:schemeClr>
          </a:solidFill>
          <a:ln w="38100">
            <a:solidFill>
              <a:schemeClr val="tx1"/>
            </a:solidFill>
            <a:prstDash val="dashDot"/>
          </a:ln>
        </p:spPr>
        <p:txBody>
          <a:bodyPr wrap="square" rtlCol="0">
            <a:spAutoFit/>
          </a:bodyPr>
          <a:lstStyle/>
          <a:p>
            <a:r>
              <a:rPr lang="en-US" sz="2800" dirty="0">
                <a:latin typeface="Adobe Caslon Pro Bold" panose="0205070206050A020403" pitchFamily="18" charset="0"/>
              </a:rPr>
              <a:t>A salary analysis solution is a system or tool used to evaluate and understand salary structures within an organization or across an industry. This analysis helps in making informed decisions about compensation, ensuring fair pay, and aligning salaries with market trends. Here’s a breakdown of its value proposition:</a:t>
            </a:r>
          </a:p>
          <a:p>
            <a:endParaRPr lang="en-US" sz="2800" dirty="0">
              <a:latin typeface="Adobe Caslon Pro Bold" panose="0205070206050A020403" pitchFamily="18" charset="0"/>
            </a:endParaRPr>
          </a:p>
          <a:p>
            <a:endParaRPr lang="en-IN" sz="2800" dirty="0">
              <a:latin typeface="Adobe Caslon Pro Bold" panose="0205070206050A0204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600" u="sng" dirty="0">
                <a:latin typeface="Elephant" panose="02020904090505020303" pitchFamily="18" charset="0"/>
              </a:rPr>
              <a:t>DATASET DESCRIPTION</a:t>
            </a:r>
            <a:r>
              <a:rPr lang="en-IN" u="sng" dirty="0">
                <a:latin typeface="Elephant" panose="02020904090505020303" pitchFamily="18" charset="0"/>
              </a:rPr>
              <a:t>:-</a:t>
            </a:r>
          </a:p>
        </p:txBody>
      </p:sp>
      <p:sp>
        <p:nvSpPr>
          <p:cNvPr id="7" name="Rectangle 3">
            <a:extLst>
              <a:ext uri="{FF2B5EF4-FFF2-40B4-BE49-F238E27FC236}">
                <a16:creationId xmlns:a16="http://schemas.microsoft.com/office/drawing/2014/main" id="{2AB7635B-41F0-2698-89FF-A5E3BB0F6C6D}"/>
              </a:ext>
            </a:extLst>
          </p:cNvPr>
          <p:cNvSpPr>
            <a:spLocks noChangeArrowheads="1"/>
          </p:cNvSpPr>
          <p:nvPr/>
        </p:nvSpPr>
        <p:spPr bwMode="auto">
          <a:xfrm>
            <a:off x="1752600" y="1219945"/>
            <a:ext cx="3962399" cy="4985980"/>
          </a:xfrm>
          <a:prstGeom prst="rect">
            <a:avLst/>
          </a:prstGeom>
          <a:solidFill>
            <a:srgbClr val="FFFFCC"/>
          </a:solidFill>
          <a:ln w="38100">
            <a:solidFill>
              <a:schemeClr val="tx1"/>
            </a:solid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Employee Salary Da</a:t>
            </a:r>
            <a:r>
              <a:rPr lang="en-US" altLang="en-US" sz="2000" b="1" dirty="0">
                <a:latin typeface="Arial" panose="020B0604020202020204" pitchFamily="34" charset="0"/>
              </a:rPr>
              <a:t>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Job Role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Market Salary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Compensation Policies: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Benefits 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Historical Salary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Compliance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Organizational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gn="ctr">
              <a:lnSpc>
                <a:spcPct val="100000"/>
              </a:lnSpc>
              <a:spcBef>
                <a:spcPts val="130"/>
              </a:spcBef>
            </a:pPr>
            <a:r>
              <a:rPr sz="4250" u="sng" spc="15" dirty="0">
                <a:latin typeface="Elephant" panose="02020904090505020303" pitchFamily="18" charset="0"/>
              </a:rPr>
              <a:t>THE</a:t>
            </a:r>
            <a:r>
              <a:rPr sz="4250" u="sng" spc="20" dirty="0">
                <a:latin typeface="Elephant" panose="02020904090505020303" pitchFamily="18" charset="0"/>
              </a:rPr>
              <a:t> </a:t>
            </a:r>
            <a:r>
              <a:rPr lang="en-US" sz="4250" u="sng" spc="20" dirty="0">
                <a:latin typeface="Elephant" panose="02020904090505020303" pitchFamily="18" charset="0"/>
              </a:rPr>
              <a:t>"</a:t>
            </a:r>
            <a:r>
              <a:rPr sz="4250" u="sng" spc="10" dirty="0">
                <a:latin typeface="Elephant" panose="02020904090505020303" pitchFamily="18" charset="0"/>
              </a:rPr>
              <a:t>WOW</a:t>
            </a:r>
            <a:r>
              <a:rPr lang="en-US" sz="4250" u="sng" spc="10" dirty="0">
                <a:latin typeface="Elephant" panose="02020904090505020303" pitchFamily="18" charset="0"/>
              </a:rPr>
              <a:t>"</a:t>
            </a:r>
            <a:r>
              <a:rPr sz="4250" u="sng" spc="85" dirty="0">
                <a:latin typeface="Elephant" panose="02020904090505020303" pitchFamily="18" charset="0"/>
              </a:rPr>
              <a:t> </a:t>
            </a:r>
            <a:r>
              <a:rPr sz="4250" u="sng" spc="10" dirty="0">
                <a:latin typeface="Elephant" panose="02020904090505020303" pitchFamily="18" charset="0"/>
              </a:rPr>
              <a:t>IN</a:t>
            </a:r>
            <a:r>
              <a:rPr sz="4250" u="sng" spc="-5" dirty="0">
                <a:latin typeface="Elephant" panose="02020904090505020303" pitchFamily="18" charset="0"/>
              </a:rPr>
              <a:t> </a:t>
            </a:r>
            <a:r>
              <a:rPr sz="4250" u="sng" spc="15" dirty="0">
                <a:latin typeface="Elephant" panose="02020904090505020303" pitchFamily="18" charset="0"/>
              </a:rPr>
              <a:t>OUR</a:t>
            </a:r>
            <a:r>
              <a:rPr sz="4250" u="sng" spc="-10" dirty="0">
                <a:latin typeface="Elephant" panose="02020904090505020303" pitchFamily="18" charset="0"/>
              </a:rPr>
              <a:t> </a:t>
            </a:r>
            <a:r>
              <a:rPr sz="4250" u="sng" spc="20" dirty="0">
                <a:latin typeface="Elephant" panose="02020904090505020303" pitchFamily="18" charset="0"/>
              </a:rPr>
              <a:t>SOLUTION</a:t>
            </a:r>
            <a:endParaRPr sz="4250" u="sng" dirty="0">
              <a:latin typeface="Elephant" panose="020209040905050203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677656"/>
          </a:xfrm>
          <a:prstGeom prst="rect">
            <a:avLst/>
          </a:prstGeom>
          <a:noFill/>
        </p:spPr>
        <p:txBody>
          <a:bodyPr wrap="square" rtlCol="0">
            <a:spAutoFit/>
          </a:bodyPr>
          <a:lstStyle/>
          <a:p>
            <a:pPr marL="457200" indent="-457200" algn="l">
              <a:buFont typeface="Wingdings" panose="05000000000000000000" pitchFamily="2" charset="2"/>
              <a:buChar char="v"/>
            </a:pPr>
            <a:r>
              <a:rPr lang="en-US" sz="2800" b="1" dirty="0">
                <a:solidFill>
                  <a:srgbClr val="0D0D0D"/>
                </a:solidFill>
                <a:latin typeface="TechnicBold" panose="00000400000000000000" pitchFamily="2" charset="2"/>
                <a:cs typeface="Times New Roman" panose="02020603050405020304" pitchFamily="18" charset="0"/>
              </a:rPr>
              <a:t>Real time data:-</a:t>
            </a:r>
          </a:p>
          <a:p>
            <a:pPr marL="457200" indent="-457200" algn="l">
              <a:buFont typeface="Wingdings" panose="05000000000000000000" pitchFamily="2" charset="2"/>
              <a:buChar char="v"/>
            </a:pPr>
            <a:r>
              <a:rPr lang="en-US" sz="2800" b="1" i="0" dirty="0">
                <a:solidFill>
                  <a:srgbClr val="0D0D0D"/>
                </a:solidFill>
                <a:effectLst/>
                <a:latin typeface="TechnicBold" panose="00000400000000000000" pitchFamily="2" charset="2"/>
                <a:cs typeface="Times New Roman" panose="02020603050405020304" pitchFamily="18" charset="0"/>
              </a:rPr>
              <a:t>Advanced Analytics:-</a:t>
            </a:r>
          </a:p>
          <a:p>
            <a:pPr marL="457200" indent="-457200" algn="l">
              <a:buFont typeface="Wingdings" panose="05000000000000000000" pitchFamily="2" charset="2"/>
              <a:buChar char="v"/>
            </a:pPr>
            <a:r>
              <a:rPr lang="en-US" sz="2800" b="1" dirty="0">
                <a:solidFill>
                  <a:srgbClr val="0D0D0D"/>
                </a:solidFill>
                <a:latin typeface="TechnicBold" panose="00000400000000000000" pitchFamily="2" charset="2"/>
                <a:cs typeface="Times New Roman" panose="02020603050405020304" pitchFamily="18" charset="0"/>
              </a:rPr>
              <a:t>Interactive dashboard:-</a:t>
            </a:r>
          </a:p>
          <a:p>
            <a:pPr marL="457200" indent="-457200" algn="l">
              <a:buFont typeface="Wingdings" panose="05000000000000000000" pitchFamily="2" charset="2"/>
              <a:buChar char="v"/>
            </a:pPr>
            <a:r>
              <a:rPr lang="en-US" sz="2800" b="1" dirty="0">
                <a:solidFill>
                  <a:srgbClr val="0D0D0D"/>
                </a:solidFill>
                <a:latin typeface="TechnicBold" panose="00000400000000000000" pitchFamily="2" charset="2"/>
                <a:cs typeface="Times New Roman" panose="02020603050405020304" pitchFamily="18" charset="0"/>
              </a:rPr>
              <a:t>Equity monitoring:-</a:t>
            </a:r>
          </a:p>
          <a:p>
            <a:pPr marL="457200" indent="-457200" algn="l">
              <a:buFont typeface="Wingdings" panose="05000000000000000000" pitchFamily="2" charset="2"/>
              <a:buChar char="v"/>
            </a:pPr>
            <a:r>
              <a:rPr lang="en-US" sz="2800" b="1" i="0" dirty="0">
                <a:solidFill>
                  <a:srgbClr val="0D0D0D"/>
                </a:solidFill>
                <a:effectLst/>
                <a:latin typeface="TechnicBold" panose="00000400000000000000" pitchFamily="2" charset="2"/>
                <a:cs typeface="Times New Roman" panose="02020603050405020304" pitchFamily="18" charset="0"/>
              </a:rPr>
              <a:t>User friendly:-</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556</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vt:i4>
      </vt:variant>
    </vt:vector>
  </HeadingPairs>
  <TitlesOfParts>
    <vt:vector size="29" baseType="lpstr">
      <vt:lpstr>Adobe Caslon Pro Bold</vt:lpstr>
      <vt:lpstr>Adobe Garamond Pro Bold</vt:lpstr>
      <vt:lpstr>Arial</vt:lpstr>
      <vt:lpstr>Bauhaus 93</vt:lpstr>
      <vt:lpstr>Berlin Sans FB Demi</vt:lpstr>
      <vt:lpstr>Britannic Bold</vt:lpstr>
      <vt:lpstr>Calibri</vt:lpstr>
      <vt:lpstr>Castellar</vt:lpstr>
      <vt:lpstr>Elephant</vt:lpstr>
      <vt:lpstr>Georgia</vt:lpstr>
      <vt:lpstr>Myriad Pro Light</vt:lpstr>
      <vt:lpstr>Roboto</vt:lpstr>
      <vt:lpstr>TechnicBold</vt:lpstr>
      <vt:lpstr>Times New Roman</vt:lpstr>
      <vt:lpstr>Trebuchet MS</vt:lpstr>
      <vt:lpstr>Wingdings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2024-08-30T13:12:07Z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