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6" r:id="rId2"/>
    <p:sldId id="269" r:id="rId3"/>
    <p:sldId id="258" r:id="rId4"/>
    <p:sldId id="259" r:id="rId5"/>
    <p:sldId id="270" r:id="rId6"/>
    <p:sldId id="260" r:id="rId7"/>
    <p:sldId id="266" r:id="rId8"/>
    <p:sldId id="265" r:id="rId9"/>
    <p:sldId id="268"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2E1A9-EF47-4AFB-BDF4-F0777543BDC7}" type="datetimeFigureOut">
              <a:rPr lang="en-IN" smtClean="0"/>
              <a:t>20-08-2025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51613-A3CF-4948-9B16-09709DCDA4CA}" type="slidenum">
              <a:rPr lang="en-IN" smtClean="0"/>
              <a:t>‹#›</a:t>
            </a:fld>
            <a:endParaRPr lang="en-IN"/>
          </a:p>
        </p:txBody>
      </p:sp>
    </p:spTree>
    <p:extLst>
      <p:ext uri="{BB962C8B-B14F-4D97-AF65-F5344CB8AC3E}">
        <p14:creationId xmlns:p14="http://schemas.microsoft.com/office/powerpoint/2010/main" val="1914871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E51613-A3CF-4948-9B16-09709DCDA4CA}" type="slidenum">
              <a:rPr lang="en-IN" smtClean="0"/>
              <a:t>3</a:t>
            </a:fld>
            <a:endParaRPr lang="en-IN"/>
          </a:p>
        </p:txBody>
      </p:sp>
    </p:spTree>
    <p:extLst>
      <p:ext uri="{BB962C8B-B14F-4D97-AF65-F5344CB8AC3E}">
        <p14:creationId xmlns:p14="http://schemas.microsoft.com/office/powerpoint/2010/main" val="314229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7FB5-A944-1A8F-C33C-A3B81F9947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46E15B-E074-3430-81BC-79643E3E5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EF79E4-11CB-C50A-F70E-6BEDB3C99163}"/>
              </a:ext>
            </a:extLst>
          </p:cNvPr>
          <p:cNvSpPr>
            <a:spLocks noGrp="1"/>
          </p:cNvSpPr>
          <p:nvPr>
            <p:ph type="dt" sz="half" idx="10"/>
          </p:nvPr>
        </p:nvSpPr>
        <p:spPr/>
        <p:txBody>
          <a:bodyPr/>
          <a:lstStyle/>
          <a:p>
            <a:fld id="{E0E7F85F-65C1-4FC9-B233-DAE9CD6E87E3}" type="datetimeFigureOut">
              <a:rPr lang="en-IN" smtClean="0"/>
              <a:t>20-08-2025</a:t>
            </a:fld>
            <a:endParaRPr lang="en-IN"/>
          </a:p>
        </p:txBody>
      </p:sp>
      <p:sp>
        <p:nvSpPr>
          <p:cNvPr id="5" name="Footer Placeholder 4">
            <a:extLst>
              <a:ext uri="{FF2B5EF4-FFF2-40B4-BE49-F238E27FC236}">
                <a16:creationId xmlns:a16="http://schemas.microsoft.com/office/drawing/2014/main" id="{B7A23EB6-74C2-1F42-8972-186DFA173B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33A953-E28A-1B52-2146-9BA5878E243D}"/>
              </a:ext>
            </a:extLst>
          </p:cNvPr>
          <p:cNvSpPr>
            <a:spLocks noGrp="1"/>
          </p:cNvSpPr>
          <p:nvPr>
            <p:ph type="sldNum" sz="quarter" idx="12"/>
          </p:nvPr>
        </p:nvSpPr>
        <p:spPr/>
        <p:txBody>
          <a:bodyPr/>
          <a:lstStyle/>
          <a:p>
            <a:fld id="{0B67DA01-31D6-43EC-A4F4-3EE5D9EC989A}" type="slidenum">
              <a:rPr lang="en-IN" smtClean="0"/>
              <a:t>‹#›</a:t>
            </a:fld>
            <a:endParaRPr lang="en-IN"/>
          </a:p>
        </p:txBody>
      </p:sp>
    </p:spTree>
    <p:extLst>
      <p:ext uri="{BB962C8B-B14F-4D97-AF65-F5344CB8AC3E}">
        <p14:creationId xmlns:p14="http://schemas.microsoft.com/office/powerpoint/2010/main" val="640365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FF59-4705-1E55-F13E-C4D9CE19B1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D3E7E1-85DC-1856-FB23-E6E7E963AF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65C6C5-E2C8-D582-B98C-F679D9EF7C25}"/>
              </a:ext>
            </a:extLst>
          </p:cNvPr>
          <p:cNvSpPr>
            <a:spLocks noGrp="1"/>
          </p:cNvSpPr>
          <p:nvPr>
            <p:ph type="dt" sz="half" idx="10"/>
          </p:nvPr>
        </p:nvSpPr>
        <p:spPr/>
        <p:txBody>
          <a:bodyPr/>
          <a:lstStyle/>
          <a:p>
            <a:fld id="{E0E7F85F-65C1-4FC9-B233-DAE9CD6E87E3}" type="datetimeFigureOut">
              <a:rPr lang="en-IN" smtClean="0"/>
              <a:t>20-08-2025</a:t>
            </a:fld>
            <a:endParaRPr lang="en-IN"/>
          </a:p>
        </p:txBody>
      </p:sp>
      <p:sp>
        <p:nvSpPr>
          <p:cNvPr id="5" name="Footer Placeholder 4">
            <a:extLst>
              <a:ext uri="{FF2B5EF4-FFF2-40B4-BE49-F238E27FC236}">
                <a16:creationId xmlns:a16="http://schemas.microsoft.com/office/drawing/2014/main" id="{ED3ABAEA-D6D4-95C2-62E8-AE65805B9D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6DDC26-E996-3FA0-3785-ED590AB4B3F5}"/>
              </a:ext>
            </a:extLst>
          </p:cNvPr>
          <p:cNvSpPr>
            <a:spLocks noGrp="1"/>
          </p:cNvSpPr>
          <p:nvPr>
            <p:ph type="sldNum" sz="quarter" idx="12"/>
          </p:nvPr>
        </p:nvSpPr>
        <p:spPr/>
        <p:txBody>
          <a:bodyPr/>
          <a:lstStyle/>
          <a:p>
            <a:fld id="{0B67DA01-31D6-43EC-A4F4-3EE5D9EC989A}" type="slidenum">
              <a:rPr lang="en-IN" smtClean="0"/>
              <a:t>‹#›</a:t>
            </a:fld>
            <a:endParaRPr lang="en-IN"/>
          </a:p>
        </p:txBody>
      </p:sp>
    </p:spTree>
    <p:extLst>
      <p:ext uri="{BB962C8B-B14F-4D97-AF65-F5344CB8AC3E}">
        <p14:creationId xmlns:p14="http://schemas.microsoft.com/office/powerpoint/2010/main" val="205043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FF56CD-ED34-FF48-9220-DA1530469F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EECDED-86AB-7E26-A934-8DF1DC8FF3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D97475-4D04-3716-59A5-1E12715F0E1E}"/>
              </a:ext>
            </a:extLst>
          </p:cNvPr>
          <p:cNvSpPr>
            <a:spLocks noGrp="1"/>
          </p:cNvSpPr>
          <p:nvPr>
            <p:ph type="dt" sz="half" idx="10"/>
          </p:nvPr>
        </p:nvSpPr>
        <p:spPr/>
        <p:txBody>
          <a:bodyPr/>
          <a:lstStyle/>
          <a:p>
            <a:fld id="{E0E7F85F-65C1-4FC9-B233-DAE9CD6E87E3}" type="datetimeFigureOut">
              <a:rPr lang="en-IN" smtClean="0"/>
              <a:t>20-08-2025</a:t>
            </a:fld>
            <a:endParaRPr lang="en-IN"/>
          </a:p>
        </p:txBody>
      </p:sp>
      <p:sp>
        <p:nvSpPr>
          <p:cNvPr id="5" name="Footer Placeholder 4">
            <a:extLst>
              <a:ext uri="{FF2B5EF4-FFF2-40B4-BE49-F238E27FC236}">
                <a16:creationId xmlns:a16="http://schemas.microsoft.com/office/drawing/2014/main" id="{3AED98F1-DE8A-96D9-F2F1-74A28CB69B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72AF1D-5309-54B9-C327-DD02030FC108}"/>
              </a:ext>
            </a:extLst>
          </p:cNvPr>
          <p:cNvSpPr>
            <a:spLocks noGrp="1"/>
          </p:cNvSpPr>
          <p:nvPr>
            <p:ph type="sldNum" sz="quarter" idx="12"/>
          </p:nvPr>
        </p:nvSpPr>
        <p:spPr/>
        <p:txBody>
          <a:bodyPr/>
          <a:lstStyle/>
          <a:p>
            <a:fld id="{0B67DA01-31D6-43EC-A4F4-3EE5D9EC989A}" type="slidenum">
              <a:rPr lang="en-IN" smtClean="0"/>
              <a:t>‹#›</a:t>
            </a:fld>
            <a:endParaRPr lang="en-IN"/>
          </a:p>
        </p:txBody>
      </p:sp>
    </p:spTree>
    <p:extLst>
      <p:ext uri="{BB962C8B-B14F-4D97-AF65-F5344CB8AC3E}">
        <p14:creationId xmlns:p14="http://schemas.microsoft.com/office/powerpoint/2010/main" val="41103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73DD9-F037-C69B-AA94-43A749A092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4DC462-0C3E-032E-BC69-93D8FCEF3D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5576B6-2915-1887-024D-02EED489DA67}"/>
              </a:ext>
            </a:extLst>
          </p:cNvPr>
          <p:cNvSpPr>
            <a:spLocks noGrp="1"/>
          </p:cNvSpPr>
          <p:nvPr>
            <p:ph type="dt" sz="half" idx="10"/>
          </p:nvPr>
        </p:nvSpPr>
        <p:spPr/>
        <p:txBody>
          <a:bodyPr/>
          <a:lstStyle/>
          <a:p>
            <a:fld id="{E0E7F85F-65C1-4FC9-B233-DAE9CD6E87E3}" type="datetimeFigureOut">
              <a:rPr lang="en-IN" smtClean="0"/>
              <a:t>20-08-2025</a:t>
            </a:fld>
            <a:endParaRPr lang="en-IN"/>
          </a:p>
        </p:txBody>
      </p:sp>
      <p:sp>
        <p:nvSpPr>
          <p:cNvPr id="5" name="Footer Placeholder 4">
            <a:extLst>
              <a:ext uri="{FF2B5EF4-FFF2-40B4-BE49-F238E27FC236}">
                <a16:creationId xmlns:a16="http://schemas.microsoft.com/office/drawing/2014/main" id="{224B6352-B4BE-A104-98E2-04C3AE259C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69A866-0561-7964-014A-4AE0040D97EF}"/>
              </a:ext>
            </a:extLst>
          </p:cNvPr>
          <p:cNvSpPr>
            <a:spLocks noGrp="1"/>
          </p:cNvSpPr>
          <p:nvPr>
            <p:ph type="sldNum" sz="quarter" idx="12"/>
          </p:nvPr>
        </p:nvSpPr>
        <p:spPr/>
        <p:txBody>
          <a:bodyPr/>
          <a:lstStyle/>
          <a:p>
            <a:fld id="{0B67DA01-31D6-43EC-A4F4-3EE5D9EC989A}" type="slidenum">
              <a:rPr lang="en-IN" smtClean="0"/>
              <a:t>‹#›</a:t>
            </a:fld>
            <a:endParaRPr lang="en-IN"/>
          </a:p>
        </p:txBody>
      </p:sp>
    </p:spTree>
    <p:extLst>
      <p:ext uri="{BB962C8B-B14F-4D97-AF65-F5344CB8AC3E}">
        <p14:creationId xmlns:p14="http://schemas.microsoft.com/office/powerpoint/2010/main" val="3361258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C934-A99F-D341-941D-F8689A3816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731B81-3DFD-A391-FC67-24B0D9973F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8BA3A8-64EB-412D-9D08-002A444EABAC}"/>
              </a:ext>
            </a:extLst>
          </p:cNvPr>
          <p:cNvSpPr>
            <a:spLocks noGrp="1"/>
          </p:cNvSpPr>
          <p:nvPr>
            <p:ph type="dt" sz="half" idx="10"/>
          </p:nvPr>
        </p:nvSpPr>
        <p:spPr/>
        <p:txBody>
          <a:bodyPr/>
          <a:lstStyle/>
          <a:p>
            <a:fld id="{E0E7F85F-65C1-4FC9-B233-DAE9CD6E87E3}" type="datetimeFigureOut">
              <a:rPr lang="en-IN" smtClean="0"/>
              <a:t>20-08-2025</a:t>
            </a:fld>
            <a:endParaRPr lang="en-IN"/>
          </a:p>
        </p:txBody>
      </p:sp>
      <p:sp>
        <p:nvSpPr>
          <p:cNvPr id="5" name="Footer Placeholder 4">
            <a:extLst>
              <a:ext uri="{FF2B5EF4-FFF2-40B4-BE49-F238E27FC236}">
                <a16:creationId xmlns:a16="http://schemas.microsoft.com/office/drawing/2014/main" id="{F9E99501-7B95-C0A9-5A9E-BF96CEADFF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06A899-D14E-1C24-2710-F593E304253D}"/>
              </a:ext>
            </a:extLst>
          </p:cNvPr>
          <p:cNvSpPr>
            <a:spLocks noGrp="1"/>
          </p:cNvSpPr>
          <p:nvPr>
            <p:ph type="sldNum" sz="quarter" idx="12"/>
          </p:nvPr>
        </p:nvSpPr>
        <p:spPr/>
        <p:txBody>
          <a:bodyPr/>
          <a:lstStyle/>
          <a:p>
            <a:fld id="{0B67DA01-31D6-43EC-A4F4-3EE5D9EC989A}" type="slidenum">
              <a:rPr lang="en-IN" smtClean="0"/>
              <a:t>‹#›</a:t>
            </a:fld>
            <a:endParaRPr lang="en-IN"/>
          </a:p>
        </p:txBody>
      </p:sp>
    </p:spTree>
    <p:extLst>
      <p:ext uri="{BB962C8B-B14F-4D97-AF65-F5344CB8AC3E}">
        <p14:creationId xmlns:p14="http://schemas.microsoft.com/office/powerpoint/2010/main" val="244870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F2CE-8483-1870-09D2-647AC83F56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64BBBA-8C9E-A0AE-F415-86D2E3840A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456B6D-633B-8A04-DDAF-5D30ADF255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34610-9EC0-9766-5104-0F155D7C6B81}"/>
              </a:ext>
            </a:extLst>
          </p:cNvPr>
          <p:cNvSpPr>
            <a:spLocks noGrp="1"/>
          </p:cNvSpPr>
          <p:nvPr>
            <p:ph type="dt" sz="half" idx="10"/>
          </p:nvPr>
        </p:nvSpPr>
        <p:spPr/>
        <p:txBody>
          <a:bodyPr/>
          <a:lstStyle/>
          <a:p>
            <a:fld id="{E0E7F85F-65C1-4FC9-B233-DAE9CD6E87E3}" type="datetimeFigureOut">
              <a:rPr lang="en-IN" smtClean="0"/>
              <a:t>20-08-2025</a:t>
            </a:fld>
            <a:endParaRPr lang="en-IN"/>
          </a:p>
        </p:txBody>
      </p:sp>
      <p:sp>
        <p:nvSpPr>
          <p:cNvPr id="6" name="Footer Placeholder 5">
            <a:extLst>
              <a:ext uri="{FF2B5EF4-FFF2-40B4-BE49-F238E27FC236}">
                <a16:creationId xmlns:a16="http://schemas.microsoft.com/office/drawing/2014/main" id="{3BC999A1-06F9-3B0F-EA9B-56853610B0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EC59BE-2D94-DC73-A999-CC076C75F22F}"/>
              </a:ext>
            </a:extLst>
          </p:cNvPr>
          <p:cNvSpPr>
            <a:spLocks noGrp="1"/>
          </p:cNvSpPr>
          <p:nvPr>
            <p:ph type="sldNum" sz="quarter" idx="12"/>
          </p:nvPr>
        </p:nvSpPr>
        <p:spPr/>
        <p:txBody>
          <a:bodyPr/>
          <a:lstStyle/>
          <a:p>
            <a:fld id="{0B67DA01-31D6-43EC-A4F4-3EE5D9EC989A}" type="slidenum">
              <a:rPr lang="en-IN" smtClean="0"/>
              <a:t>‹#›</a:t>
            </a:fld>
            <a:endParaRPr lang="en-IN"/>
          </a:p>
        </p:txBody>
      </p:sp>
    </p:spTree>
    <p:extLst>
      <p:ext uri="{BB962C8B-B14F-4D97-AF65-F5344CB8AC3E}">
        <p14:creationId xmlns:p14="http://schemas.microsoft.com/office/powerpoint/2010/main" val="180336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C299-E587-DBC3-3495-DF313B35FC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600284-73FA-E3FE-6298-A5B62F005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13083-986B-22D7-3ED1-A33DBB7F31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52B493-0B2E-94B0-142B-E0ED83BA62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5514BC-9FF4-1CFB-0E5B-8F5CCCCCFE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8D8189-8FDB-E04B-0E36-A877C85F8822}"/>
              </a:ext>
            </a:extLst>
          </p:cNvPr>
          <p:cNvSpPr>
            <a:spLocks noGrp="1"/>
          </p:cNvSpPr>
          <p:nvPr>
            <p:ph type="dt" sz="half" idx="10"/>
          </p:nvPr>
        </p:nvSpPr>
        <p:spPr/>
        <p:txBody>
          <a:bodyPr/>
          <a:lstStyle/>
          <a:p>
            <a:fld id="{E0E7F85F-65C1-4FC9-B233-DAE9CD6E87E3}" type="datetimeFigureOut">
              <a:rPr lang="en-IN" smtClean="0"/>
              <a:t>20-08-2025</a:t>
            </a:fld>
            <a:endParaRPr lang="en-IN"/>
          </a:p>
        </p:txBody>
      </p:sp>
      <p:sp>
        <p:nvSpPr>
          <p:cNvPr id="8" name="Footer Placeholder 7">
            <a:extLst>
              <a:ext uri="{FF2B5EF4-FFF2-40B4-BE49-F238E27FC236}">
                <a16:creationId xmlns:a16="http://schemas.microsoft.com/office/drawing/2014/main" id="{FD37770B-8963-18BC-8A48-A2239A780B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EF26953-A84C-CA5E-F902-B7D07F9EB032}"/>
              </a:ext>
            </a:extLst>
          </p:cNvPr>
          <p:cNvSpPr>
            <a:spLocks noGrp="1"/>
          </p:cNvSpPr>
          <p:nvPr>
            <p:ph type="sldNum" sz="quarter" idx="12"/>
          </p:nvPr>
        </p:nvSpPr>
        <p:spPr/>
        <p:txBody>
          <a:bodyPr/>
          <a:lstStyle/>
          <a:p>
            <a:fld id="{0B67DA01-31D6-43EC-A4F4-3EE5D9EC989A}" type="slidenum">
              <a:rPr lang="en-IN" smtClean="0"/>
              <a:t>‹#›</a:t>
            </a:fld>
            <a:endParaRPr lang="en-IN"/>
          </a:p>
        </p:txBody>
      </p:sp>
    </p:spTree>
    <p:extLst>
      <p:ext uri="{BB962C8B-B14F-4D97-AF65-F5344CB8AC3E}">
        <p14:creationId xmlns:p14="http://schemas.microsoft.com/office/powerpoint/2010/main" val="358240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ADDA-C859-E369-F174-969BB6A790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304852-3CEA-125D-296E-9EF7087BC177}"/>
              </a:ext>
            </a:extLst>
          </p:cNvPr>
          <p:cNvSpPr>
            <a:spLocks noGrp="1"/>
          </p:cNvSpPr>
          <p:nvPr>
            <p:ph type="dt" sz="half" idx="10"/>
          </p:nvPr>
        </p:nvSpPr>
        <p:spPr/>
        <p:txBody>
          <a:bodyPr/>
          <a:lstStyle/>
          <a:p>
            <a:fld id="{E0E7F85F-65C1-4FC9-B233-DAE9CD6E87E3}" type="datetimeFigureOut">
              <a:rPr lang="en-IN" smtClean="0"/>
              <a:t>20-08-2025</a:t>
            </a:fld>
            <a:endParaRPr lang="en-IN"/>
          </a:p>
        </p:txBody>
      </p:sp>
      <p:sp>
        <p:nvSpPr>
          <p:cNvPr id="4" name="Footer Placeholder 3">
            <a:extLst>
              <a:ext uri="{FF2B5EF4-FFF2-40B4-BE49-F238E27FC236}">
                <a16:creationId xmlns:a16="http://schemas.microsoft.com/office/drawing/2014/main" id="{D6A81002-EEEF-11DE-8752-39B032EFCB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EA51A6-D3B7-C738-9561-84AA799E0B50}"/>
              </a:ext>
            </a:extLst>
          </p:cNvPr>
          <p:cNvSpPr>
            <a:spLocks noGrp="1"/>
          </p:cNvSpPr>
          <p:nvPr>
            <p:ph type="sldNum" sz="quarter" idx="12"/>
          </p:nvPr>
        </p:nvSpPr>
        <p:spPr/>
        <p:txBody>
          <a:bodyPr/>
          <a:lstStyle/>
          <a:p>
            <a:fld id="{0B67DA01-31D6-43EC-A4F4-3EE5D9EC989A}" type="slidenum">
              <a:rPr lang="en-IN" smtClean="0"/>
              <a:t>‹#›</a:t>
            </a:fld>
            <a:endParaRPr lang="en-IN"/>
          </a:p>
        </p:txBody>
      </p:sp>
    </p:spTree>
    <p:extLst>
      <p:ext uri="{BB962C8B-B14F-4D97-AF65-F5344CB8AC3E}">
        <p14:creationId xmlns:p14="http://schemas.microsoft.com/office/powerpoint/2010/main" val="310550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12F07-5A33-6A43-1000-FD25C19A537D}"/>
              </a:ext>
            </a:extLst>
          </p:cNvPr>
          <p:cNvSpPr>
            <a:spLocks noGrp="1"/>
          </p:cNvSpPr>
          <p:nvPr>
            <p:ph type="dt" sz="half" idx="10"/>
          </p:nvPr>
        </p:nvSpPr>
        <p:spPr/>
        <p:txBody>
          <a:bodyPr/>
          <a:lstStyle/>
          <a:p>
            <a:fld id="{E0E7F85F-65C1-4FC9-B233-DAE9CD6E87E3}" type="datetimeFigureOut">
              <a:rPr lang="en-IN" smtClean="0"/>
              <a:t>20-08-2025</a:t>
            </a:fld>
            <a:endParaRPr lang="en-IN"/>
          </a:p>
        </p:txBody>
      </p:sp>
      <p:sp>
        <p:nvSpPr>
          <p:cNvPr id="3" name="Footer Placeholder 2">
            <a:extLst>
              <a:ext uri="{FF2B5EF4-FFF2-40B4-BE49-F238E27FC236}">
                <a16:creationId xmlns:a16="http://schemas.microsoft.com/office/drawing/2014/main" id="{9153DCA3-E7E8-C8B4-F578-B7F1879936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52AD17-F3F4-2943-73C9-17C7D9BE7C54}"/>
              </a:ext>
            </a:extLst>
          </p:cNvPr>
          <p:cNvSpPr>
            <a:spLocks noGrp="1"/>
          </p:cNvSpPr>
          <p:nvPr>
            <p:ph type="sldNum" sz="quarter" idx="12"/>
          </p:nvPr>
        </p:nvSpPr>
        <p:spPr/>
        <p:txBody>
          <a:bodyPr/>
          <a:lstStyle/>
          <a:p>
            <a:fld id="{0B67DA01-31D6-43EC-A4F4-3EE5D9EC989A}" type="slidenum">
              <a:rPr lang="en-IN" smtClean="0"/>
              <a:t>‹#›</a:t>
            </a:fld>
            <a:endParaRPr lang="en-IN"/>
          </a:p>
        </p:txBody>
      </p:sp>
    </p:spTree>
    <p:extLst>
      <p:ext uri="{BB962C8B-B14F-4D97-AF65-F5344CB8AC3E}">
        <p14:creationId xmlns:p14="http://schemas.microsoft.com/office/powerpoint/2010/main" val="3414630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4B8E-8A44-BF34-73D1-65A3B4E128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284B73-BC59-3DA6-E6BB-07216DBEDC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89B908-43BF-70CD-8203-C60B1D550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686FF-0B3C-5BDB-F6C2-71120A0BC79A}"/>
              </a:ext>
            </a:extLst>
          </p:cNvPr>
          <p:cNvSpPr>
            <a:spLocks noGrp="1"/>
          </p:cNvSpPr>
          <p:nvPr>
            <p:ph type="dt" sz="half" idx="10"/>
          </p:nvPr>
        </p:nvSpPr>
        <p:spPr/>
        <p:txBody>
          <a:bodyPr/>
          <a:lstStyle/>
          <a:p>
            <a:fld id="{E0E7F85F-65C1-4FC9-B233-DAE9CD6E87E3}" type="datetimeFigureOut">
              <a:rPr lang="en-IN" smtClean="0"/>
              <a:t>20-08-2025</a:t>
            </a:fld>
            <a:endParaRPr lang="en-IN"/>
          </a:p>
        </p:txBody>
      </p:sp>
      <p:sp>
        <p:nvSpPr>
          <p:cNvPr id="6" name="Footer Placeholder 5">
            <a:extLst>
              <a:ext uri="{FF2B5EF4-FFF2-40B4-BE49-F238E27FC236}">
                <a16:creationId xmlns:a16="http://schemas.microsoft.com/office/drawing/2014/main" id="{286404EE-3268-4FDD-8ADE-1D6FF87220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6C9B9B-CCE8-F23D-DD48-47CAE818390E}"/>
              </a:ext>
            </a:extLst>
          </p:cNvPr>
          <p:cNvSpPr>
            <a:spLocks noGrp="1"/>
          </p:cNvSpPr>
          <p:nvPr>
            <p:ph type="sldNum" sz="quarter" idx="12"/>
          </p:nvPr>
        </p:nvSpPr>
        <p:spPr/>
        <p:txBody>
          <a:bodyPr/>
          <a:lstStyle/>
          <a:p>
            <a:fld id="{0B67DA01-31D6-43EC-A4F4-3EE5D9EC989A}" type="slidenum">
              <a:rPr lang="en-IN" smtClean="0"/>
              <a:t>‹#›</a:t>
            </a:fld>
            <a:endParaRPr lang="en-IN"/>
          </a:p>
        </p:txBody>
      </p:sp>
    </p:spTree>
    <p:extLst>
      <p:ext uri="{BB962C8B-B14F-4D97-AF65-F5344CB8AC3E}">
        <p14:creationId xmlns:p14="http://schemas.microsoft.com/office/powerpoint/2010/main" val="289109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834F-1C0D-C797-42ED-5DACCC0281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DB754C-96F1-482D-FA29-EB0AD8A0BE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377D49-4743-8606-D504-025E2956A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5D5D9B-F32C-18DC-84D2-D246F321934C}"/>
              </a:ext>
            </a:extLst>
          </p:cNvPr>
          <p:cNvSpPr>
            <a:spLocks noGrp="1"/>
          </p:cNvSpPr>
          <p:nvPr>
            <p:ph type="dt" sz="half" idx="10"/>
          </p:nvPr>
        </p:nvSpPr>
        <p:spPr/>
        <p:txBody>
          <a:bodyPr/>
          <a:lstStyle/>
          <a:p>
            <a:fld id="{E0E7F85F-65C1-4FC9-B233-DAE9CD6E87E3}" type="datetimeFigureOut">
              <a:rPr lang="en-IN" smtClean="0"/>
              <a:t>20-08-2025</a:t>
            </a:fld>
            <a:endParaRPr lang="en-IN"/>
          </a:p>
        </p:txBody>
      </p:sp>
      <p:sp>
        <p:nvSpPr>
          <p:cNvPr id="6" name="Footer Placeholder 5">
            <a:extLst>
              <a:ext uri="{FF2B5EF4-FFF2-40B4-BE49-F238E27FC236}">
                <a16:creationId xmlns:a16="http://schemas.microsoft.com/office/drawing/2014/main" id="{466358F4-8739-EC1E-C44B-3DABD9A395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3F9DFE-3F4F-036B-139B-0C786E9DE726}"/>
              </a:ext>
            </a:extLst>
          </p:cNvPr>
          <p:cNvSpPr>
            <a:spLocks noGrp="1"/>
          </p:cNvSpPr>
          <p:nvPr>
            <p:ph type="sldNum" sz="quarter" idx="12"/>
          </p:nvPr>
        </p:nvSpPr>
        <p:spPr/>
        <p:txBody>
          <a:bodyPr/>
          <a:lstStyle/>
          <a:p>
            <a:fld id="{0B67DA01-31D6-43EC-A4F4-3EE5D9EC989A}" type="slidenum">
              <a:rPr lang="en-IN" smtClean="0"/>
              <a:t>‹#›</a:t>
            </a:fld>
            <a:endParaRPr lang="en-IN"/>
          </a:p>
        </p:txBody>
      </p:sp>
    </p:spTree>
    <p:extLst>
      <p:ext uri="{BB962C8B-B14F-4D97-AF65-F5344CB8AC3E}">
        <p14:creationId xmlns:p14="http://schemas.microsoft.com/office/powerpoint/2010/main" val="1820340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C36C1F-3B68-BF9D-5848-C783E01E91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133322-226B-3CA9-809D-DA48131E9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8EACD6-3C49-D073-D89F-15A323BD2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7F85F-65C1-4FC9-B233-DAE9CD6E87E3}" type="datetimeFigureOut">
              <a:rPr lang="en-IN" smtClean="0"/>
              <a:t>20-08-2025</a:t>
            </a:fld>
            <a:endParaRPr lang="en-IN"/>
          </a:p>
        </p:txBody>
      </p:sp>
      <p:sp>
        <p:nvSpPr>
          <p:cNvPr id="5" name="Footer Placeholder 4">
            <a:extLst>
              <a:ext uri="{FF2B5EF4-FFF2-40B4-BE49-F238E27FC236}">
                <a16:creationId xmlns:a16="http://schemas.microsoft.com/office/drawing/2014/main" id="{F58F8584-AB79-738A-9185-087407DC2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020419-30EF-905F-8FDA-790673AE3C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67DA01-31D6-43EC-A4F4-3EE5D9EC989A}" type="slidenum">
              <a:rPr lang="en-IN" smtClean="0"/>
              <a:t>‹#›</a:t>
            </a:fld>
            <a:endParaRPr lang="en-IN"/>
          </a:p>
        </p:txBody>
      </p:sp>
    </p:spTree>
    <p:extLst>
      <p:ext uri="{BB962C8B-B14F-4D97-AF65-F5344CB8AC3E}">
        <p14:creationId xmlns:p14="http://schemas.microsoft.com/office/powerpoint/2010/main" val="96504589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C076-C5D5-3447-FB77-551CA2BB592B}"/>
              </a:ext>
            </a:extLst>
          </p:cNvPr>
          <p:cNvSpPr>
            <a:spLocks noGrp="1"/>
          </p:cNvSpPr>
          <p:nvPr>
            <p:ph type="ctrTitle"/>
          </p:nvPr>
        </p:nvSpPr>
        <p:spPr>
          <a:xfrm>
            <a:off x="-206477" y="1600200"/>
            <a:ext cx="12575458" cy="1418303"/>
          </a:xfrm>
        </p:spPr>
        <p:txBody>
          <a:bodyPr>
            <a:noAutofit/>
          </a:bodyPr>
          <a:lstStyle/>
          <a:p>
            <a:r>
              <a:rPr lang="en-IN" sz="5400" b="1" dirty="0">
                <a:latin typeface="Bahnschrift Condensed" panose="020B0502040204020203" pitchFamily="34" charset="0"/>
                <a:cs typeface="Times New Roman" panose="02020603050405020304" pitchFamily="18" charset="0"/>
              </a:rPr>
              <a:t>Digital Scene Matching Area Correlator(DSMAC)</a:t>
            </a:r>
          </a:p>
        </p:txBody>
      </p:sp>
      <p:sp>
        <p:nvSpPr>
          <p:cNvPr id="4" name="Subtitle 3">
            <a:extLst>
              <a:ext uri="{FF2B5EF4-FFF2-40B4-BE49-F238E27FC236}">
                <a16:creationId xmlns:a16="http://schemas.microsoft.com/office/drawing/2014/main" id="{D113B8A0-BE3E-B11F-F387-B5F8121ADA88}"/>
              </a:ext>
            </a:extLst>
          </p:cNvPr>
          <p:cNvSpPr>
            <a:spLocks noGrp="1"/>
          </p:cNvSpPr>
          <p:nvPr>
            <p:ph type="subTitle" idx="1"/>
          </p:nvPr>
        </p:nvSpPr>
        <p:spPr>
          <a:xfrm>
            <a:off x="7216877" y="5112773"/>
            <a:ext cx="4670324" cy="993060"/>
          </a:xfrm>
        </p:spPr>
        <p:txBody>
          <a:bodyPr>
            <a:normAutofit fontScale="70000" lnSpcReduction="20000"/>
          </a:bodyPr>
          <a:lstStyle/>
          <a:p>
            <a:pPr algn="l"/>
            <a:r>
              <a:rPr lang="en-IN" sz="2800" b="1" i="1" dirty="0">
                <a:latin typeface="Times New Roman" panose="02020603050405020304" pitchFamily="18" charset="0"/>
                <a:cs typeface="Times New Roman" panose="02020603050405020304" pitchFamily="18" charset="0"/>
              </a:rPr>
              <a:t>By: </a:t>
            </a:r>
            <a:r>
              <a:rPr lang="en-IN" sz="2800" b="1" i="1" dirty="0" err="1">
                <a:latin typeface="Times New Roman" panose="02020603050405020304" pitchFamily="18" charset="0"/>
                <a:cs typeface="Times New Roman" panose="02020603050405020304" pitchFamily="18" charset="0"/>
              </a:rPr>
              <a:t>Madhurima</a:t>
            </a:r>
            <a:r>
              <a:rPr lang="en-IN" sz="2800" b="1" i="1" dirty="0">
                <a:latin typeface="Times New Roman" panose="02020603050405020304" pitchFamily="18" charset="0"/>
                <a:cs typeface="Times New Roman" panose="02020603050405020304" pitchFamily="18" charset="0"/>
              </a:rPr>
              <a:t> De</a:t>
            </a:r>
          </a:p>
          <a:p>
            <a:pPr algn="l"/>
            <a:r>
              <a:rPr lang="en-IN" sz="2800" b="1" i="1" dirty="0">
                <a:latin typeface="Times New Roman" panose="02020603050405020304" pitchFamily="18" charset="0"/>
                <a:cs typeface="Times New Roman" panose="02020603050405020304" pitchFamily="18" charset="0"/>
              </a:rPr>
              <a:t>Guide:  Dr. Bharath Ramakrishna (DIAT)</a:t>
            </a:r>
          </a:p>
          <a:p>
            <a:pPr algn="l"/>
            <a:r>
              <a:rPr lang="en-IN" sz="2800" b="1" i="1" dirty="0">
                <a:latin typeface="Times New Roman" panose="02020603050405020304" pitchFamily="18" charset="0"/>
                <a:cs typeface="Times New Roman" panose="02020603050405020304" pitchFamily="18" charset="0"/>
              </a:rPr>
              <a:t>            A </a:t>
            </a:r>
            <a:r>
              <a:rPr lang="en-IN" sz="2800" b="1" i="1" dirty="0" err="1">
                <a:latin typeface="Times New Roman" panose="02020603050405020304" pitchFamily="18" charset="0"/>
                <a:cs typeface="Times New Roman" panose="02020603050405020304" pitchFamily="18" charset="0"/>
              </a:rPr>
              <a:t>Kalidasu</a:t>
            </a:r>
            <a:r>
              <a:rPr lang="en-IN" sz="2800" b="1" i="1" dirty="0">
                <a:latin typeface="Times New Roman" panose="02020603050405020304" pitchFamily="18" charset="0"/>
                <a:cs typeface="Times New Roman" panose="02020603050405020304" pitchFamily="18" charset="0"/>
              </a:rPr>
              <a:t> SC E (RCI)</a:t>
            </a:r>
          </a:p>
          <a:p>
            <a:endParaRPr lang="en-IN" sz="2800" b="1" dirty="0">
              <a:latin typeface="Bahnschrift Light" panose="020B0502040204020203" pitchFamily="34" charset="0"/>
            </a:endParaRPr>
          </a:p>
          <a:p>
            <a:endParaRPr lang="en-IN" sz="2800" b="1" dirty="0">
              <a:latin typeface="Bahnschrift Light" panose="020B0502040204020203" pitchFamily="34" charset="0"/>
            </a:endParaRPr>
          </a:p>
        </p:txBody>
      </p:sp>
    </p:spTree>
    <p:extLst>
      <p:ext uri="{BB962C8B-B14F-4D97-AF65-F5344CB8AC3E}">
        <p14:creationId xmlns:p14="http://schemas.microsoft.com/office/powerpoint/2010/main" val="2749406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3FDC-AA21-14B0-C64A-CE71F1A96365}"/>
              </a:ext>
            </a:extLst>
          </p:cNvPr>
          <p:cNvSpPr>
            <a:spLocks noGrp="1"/>
          </p:cNvSpPr>
          <p:nvPr>
            <p:ph type="title"/>
          </p:nvPr>
        </p:nvSpPr>
        <p:spPr>
          <a:xfrm>
            <a:off x="838200" y="365125"/>
            <a:ext cx="10515600" cy="1021223"/>
          </a:xfrm>
        </p:spPr>
        <p:txBody>
          <a:bodyPr>
            <a:noAutofit/>
          </a:bodyPr>
          <a:lstStyle/>
          <a:p>
            <a:r>
              <a:rPr lang="en-IN" b="1" dirty="0"/>
              <a:t>Progress</a:t>
            </a:r>
          </a:p>
        </p:txBody>
      </p:sp>
      <p:sp>
        <p:nvSpPr>
          <p:cNvPr id="3" name="Content Placeholder 2">
            <a:extLst>
              <a:ext uri="{FF2B5EF4-FFF2-40B4-BE49-F238E27FC236}">
                <a16:creationId xmlns:a16="http://schemas.microsoft.com/office/drawing/2014/main" id="{D3707459-1449-3BC4-8B9A-6C7DCB0DB634}"/>
              </a:ext>
            </a:extLst>
          </p:cNvPr>
          <p:cNvSpPr>
            <a:spLocks noGrp="1"/>
          </p:cNvSpPr>
          <p:nvPr>
            <p:ph idx="1"/>
          </p:nvPr>
        </p:nvSpPr>
        <p:spPr>
          <a:xfrm>
            <a:off x="838200" y="1740310"/>
            <a:ext cx="10515600" cy="4752565"/>
          </a:xfrm>
        </p:spPr>
        <p:txBody>
          <a:bodyPr/>
          <a:lstStyle/>
          <a:p>
            <a:r>
              <a:rPr lang="en-IN" sz="2400" dirty="0">
                <a:latin typeface="Times New Roman" panose="02020603050405020304" pitchFamily="18" charset="0"/>
                <a:cs typeface="Times New Roman" panose="02020603050405020304" pitchFamily="18" charset="0"/>
              </a:rPr>
              <a:t>Downloaded datasets.</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Pre-processed the data and applied normalization.</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Studied traditional as well as newer area correlator methods.</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Identifying and studying new algorithms that can be applied to correlate between RGB spectrum and Infrared spectrum images.</a:t>
            </a:r>
          </a:p>
          <a:p>
            <a:endParaRPr lang="en-IN" dirty="0"/>
          </a:p>
        </p:txBody>
      </p:sp>
    </p:spTree>
    <p:extLst>
      <p:ext uri="{BB962C8B-B14F-4D97-AF65-F5344CB8AC3E}">
        <p14:creationId xmlns:p14="http://schemas.microsoft.com/office/powerpoint/2010/main" val="164278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0A66-25A2-6FAD-B25E-C6A28B7DB39C}"/>
              </a:ext>
            </a:extLst>
          </p:cNvPr>
          <p:cNvSpPr>
            <a:spLocks noGrp="1"/>
          </p:cNvSpPr>
          <p:nvPr>
            <p:ph type="title"/>
          </p:nvPr>
        </p:nvSpPr>
        <p:spPr>
          <a:xfrm>
            <a:off x="838200" y="2243086"/>
            <a:ext cx="10515600" cy="1325563"/>
          </a:xfrm>
        </p:spPr>
        <p:txBody>
          <a:bodyPr>
            <a:normAutofit/>
          </a:bodyPr>
          <a:lstStyle/>
          <a:p>
            <a:pPr algn="ctr"/>
            <a:r>
              <a:rPr lang="en-IN" sz="7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6516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0228-BA9C-32A5-7611-E201FB8571DA}"/>
              </a:ext>
            </a:extLst>
          </p:cNvPr>
          <p:cNvSpPr>
            <a:spLocks noGrp="1"/>
          </p:cNvSpPr>
          <p:nvPr>
            <p:ph type="title"/>
          </p:nvPr>
        </p:nvSpPr>
        <p:spPr>
          <a:xfrm>
            <a:off x="838200" y="365125"/>
            <a:ext cx="10515600" cy="1168707"/>
          </a:xfrm>
        </p:spPr>
        <p:txBody>
          <a:bodyPr/>
          <a:lstStyle/>
          <a:p>
            <a:r>
              <a:rPr lang="en-IN" b="1" dirty="0"/>
              <a:t>Problem Statement</a:t>
            </a:r>
          </a:p>
        </p:txBody>
      </p:sp>
      <p:sp>
        <p:nvSpPr>
          <p:cNvPr id="3" name="Content Placeholder 2">
            <a:extLst>
              <a:ext uri="{FF2B5EF4-FFF2-40B4-BE49-F238E27FC236}">
                <a16:creationId xmlns:a16="http://schemas.microsoft.com/office/drawing/2014/main" id="{D8B680C5-CA9C-2D36-3D0D-DCD5317D9785}"/>
              </a:ext>
            </a:extLst>
          </p:cNvPr>
          <p:cNvSpPr>
            <a:spLocks noGrp="1"/>
          </p:cNvSpPr>
          <p:nvPr>
            <p:ph idx="1"/>
          </p:nvPr>
        </p:nvSpPr>
        <p:spPr>
          <a:xfrm>
            <a:off x="838200" y="1946787"/>
            <a:ext cx="10515600" cy="4230176"/>
          </a:xfrm>
        </p:spPr>
        <p:txBody>
          <a:bodyPr/>
          <a:lstStyle/>
          <a:p>
            <a:r>
              <a:rPr lang="en-IN" sz="2400" dirty="0">
                <a:latin typeface="Times New Roman" panose="02020603050405020304" pitchFamily="18" charset="0"/>
                <a:cs typeface="Times New Roman" panose="02020603050405020304" pitchFamily="18" charset="0"/>
              </a:rPr>
              <a:t>Application where a drone flies in a custom 10 km x 10 km map and navigates through predefined trajectory on a simulation platform.</a:t>
            </a:r>
          </a:p>
          <a:p>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 the images acquired during mission planning is in RGB spectrum but the camera attached to the drone will capture Infrared spectrum images during flight, hence we need to correlate between images in visible spectrum and thermal spectrum.</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079067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8AA41-CA34-07D7-D66A-773E67240A11}"/>
              </a:ext>
            </a:extLst>
          </p:cNvPr>
          <p:cNvSpPr>
            <a:spLocks noGrp="1"/>
          </p:cNvSpPr>
          <p:nvPr>
            <p:ph type="title"/>
          </p:nvPr>
        </p:nvSpPr>
        <p:spPr>
          <a:xfrm>
            <a:off x="838200" y="522442"/>
            <a:ext cx="10515600" cy="539442"/>
          </a:xfrm>
        </p:spPr>
        <p:txBody>
          <a:bodyPr>
            <a:noAutofit/>
          </a:bodyPr>
          <a:lstStyle/>
          <a:p>
            <a:r>
              <a:rPr lang="en-IN" b="1" dirty="0"/>
              <a:t>What is DSMAC?</a:t>
            </a:r>
          </a:p>
        </p:txBody>
      </p:sp>
      <p:sp>
        <p:nvSpPr>
          <p:cNvPr id="4" name="Content Placeholder 3">
            <a:extLst>
              <a:ext uri="{FF2B5EF4-FFF2-40B4-BE49-F238E27FC236}">
                <a16:creationId xmlns:a16="http://schemas.microsoft.com/office/drawing/2014/main" id="{0A2CFB00-CE52-0B72-88F8-1A627EBF9F9B}"/>
              </a:ext>
            </a:extLst>
          </p:cNvPr>
          <p:cNvSpPr>
            <a:spLocks noGrp="1"/>
          </p:cNvSpPr>
          <p:nvPr>
            <p:ph idx="1"/>
          </p:nvPr>
        </p:nvSpPr>
        <p:spPr>
          <a:xfrm>
            <a:off x="838200" y="1584272"/>
            <a:ext cx="10515600" cy="4751286"/>
          </a:xfrm>
        </p:spPr>
        <p:txBody>
          <a:bodyPr/>
          <a:lstStyle/>
          <a:p>
            <a:r>
              <a:rPr lang="en-IN" sz="2400" dirty="0">
                <a:latin typeface="Times New Roman" panose="02020603050405020304" pitchFamily="18" charset="0"/>
                <a:cs typeface="Times New Roman" panose="02020603050405020304" pitchFamily="18" charset="0"/>
              </a:rPr>
              <a:t>It is an autonomous navigation system/ guidance system used in missiles and drones.</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It uses digital image processing to compare and match real time image of the terrain with pre-stored reference images, compensating for errors in other navigation systems like inertial guidance.</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It allows the drone to determine it’s position and adjust the trajectory.</a:t>
            </a:r>
          </a:p>
          <a:p>
            <a:pPr marL="0" indent="0">
              <a:buNone/>
            </a:pP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3197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40BF-4E27-E694-9A7C-1C18573F5020}"/>
              </a:ext>
            </a:extLst>
          </p:cNvPr>
          <p:cNvSpPr>
            <a:spLocks noGrp="1"/>
          </p:cNvSpPr>
          <p:nvPr>
            <p:ph type="title"/>
          </p:nvPr>
        </p:nvSpPr>
        <p:spPr>
          <a:xfrm>
            <a:off x="838200" y="365126"/>
            <a:ext cx="10515600" cy="578771"/>
          </a:xfrm>
        </p:spPr>
        <p:txBody>
          <a:bodyPr>
            <a:noAutofit/>
          </a:bodyPr>
          <a:lstStyle/>
          <a:p>
            <a:r>
              <a:rPr lang="en-IN" b="1" dirty="0"/>
              <a:t>Working of a DSMAC</a:t>
            </a:r>
          </a:p>
        </p:txBody>
      </p:sp>
      <p:sp>
        <p:nvSpPr>
          <p:cNvPr id="3" name="Content Placeholder 2">
            <a:extLst>
              <a:ext uri="{FF2B5EF4-FFF2-40B4-BE49-F238E27FC236}">
                <a16:creationId xmlns:a16="http://schemas.microsoft.com/office/drawing/2014/main" id="{812722B4-4F03-15A5-F9F8-45504CB45D9F}"/>
              </a:ext>
            </a:extLst>
          </p:cNvPr>
          <p:cNvSpPr>
            <a:spLocks noGrp="1"/>
          </p:cNvSpPr>
          <p:nvPr>
            <p:ph idx="1"/>
          </p:nvPr>
        </p:nvSpPr>
        <p:spPr>
          <a:xfrm>
            <a:off x="838200" y="1307690"/>
            <a:ext cx="10515600" cy="5417575"/>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1. Pre-loaded map: </a:t>
            </a:r>
            <a:r>
              <a:rPr lang="en-IN" sz="2000" dirty="0">
                <a:latin typeface="Times New Roman" panose="02020603050405020304" pitchFamily="18" charset="0"/>
                <a:cs typeface="Times New Roman" panose="02020603050405020304" pitchFamily="18" charset="0"/>
              </a:rPr>
              <a:t>A DSMAC system requires a detailed map of the target area, often created from satellite or areal imagery and stored in the drone’s memory.</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2. Real-time image acquisition:</a:t>
            </a:r>
            <a:r>
              <a:rPr lang="en-IN" sz="2000" dirty="0">
                <a:latin typeface="Times New Roman" panose="02020603050405020304" pitchFamily="18" charset="0"/>
                <a:cs typeface="Times New Roman" panose="02020603050405020304" pitchFamily="18" charset="0"/>
              </a:rPr>
              <a:t> The drone’s camera captures images of the terrain below as it flies.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3. Feature extraction and matching:</a:t>
            </a:r>
            <a:r>
              <a:rPr lang="en-IN" sz="2000" dirty="0">
                <a:latin typeface="Times New Roman" panose="02020603050405020304" pitchFamily="18" charset="0"/>
                <a:cs typeface="Times New Roman" panose="02020603050405020304" pitchFamily="18" charset="0"/>
              </a:rPr>
              <a:t> The system identifies and extracts distinctive features and structures from both the captured images and pre loaded map.</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5C14BEE5-FB3A-6982-F775-FAD9EA82F3D9}"/>
              </a:ext>
            </a:extLst>
          </p:cNvPr>
          <p:cNvPicPr>
            <a:picLocks noChangeAspect="1"/>
          </p:cNvPicPr>
          <p:nvPr/>
        </p:nvPicPr>
        <p:blipFill>
          <a:blip r:embed="rId2"/>
          <a:stretch>
            <a:fillRect/>
          </a:stretch>
        </p:blipFill>
        <p:spPr>
          <a:xfrm>
            <a:off x="3177367" y="3834581"/>
            <a:ext cx="5406194" cy="2890684"/>
          </a:xfrm>
          <a:prstGeom prst="rect">
            <a:avLst/>
          </a:prstGeom>
        </p:spPr>
      </p:pic>
    </p:spTree>
    <p:extLst>
      <p:ext uri="{BB962C8B-B14F-4D97-AF65-F5344CB8AC3E}">
        <p14:creationId xmlns:p14="http://schemas.microsoft.com/office/powerpoint/2010/main" val="317984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E992-A72A-ACD2-D419-E4C9B4951AA4}"/>
              </a:ext>
            </a:extLst>
          </p:cNvPr>
          <p:cNvSpPr>
            <a:spLocks noGrp="1"/>
          </p:cNvSpPr>
          <p:nvPr>
            <p:ph type="title"/>
          </p:nvPr>
        </p:nvSpPr>
        <p:spPr/>
        <p:txBody>
          <a:bodyPr/>
          <a:lstStyle/>
          <a:p>
            <a:r>
              <a:rPr lang="en-IN" b="1" dirty="0"/>
              <a:t>Working of a DSMAC</a:t>
            </a:r>
            <a:endParaRPr lang="en-IN" dirty="0"/>
          </a:p>
        </p:txBody>
      </p:sp>
      <p:sp>
        <p:nvSpPr>
          <p:cNvPr id="3" name="Content Placeholder 2">
            <a:extLst>
              <a:ext uri="{FF2B5EF4-FFF2-40B4-BE49-F238E27FC236}">
                <a16:creationId xmlns:a16="http://schemas.microsoft.com/office/drawing/2014/main" id="{877537F1-7922-DA04-1631-E8EB3B281C7C}"/>
              </a:ext>
            </a:extLst>
          </p:cNvPr>
          <p:cNvSpPr>
            <a:spLocks noGrp="1"/>
          </p:cNvSpPr>
          <p:nvPr>
            <p:ph idx="1"/>
          </p:nvPr>
        </p:nvSpPr>
        <p:spPr>
          <a:xfrm>
            <a:off x="838200" y="2104103"/>
            <a:ext cx="10515600" cy="4072860"/>
          </a:xfrm>
        </p:spPr>
        <p:txBody>
          <a:bodyPr/>
          <a:lstStyle/>
          <a:p>
            <a:pPr marL="0" indent="0">
              <a:buNone/>
            </a:pPr>
            <a:r>
              <a:rPr lang="en-IN" sz="2000" b="1" dirty="0">
                <a:latin typeface="Times New Roman" panose="02020603050405020304" pitchFamily="18" charset="0"/>
                <a:cs typeface="Times New Roman" panose="02020603050405020304" pitchFamily="18" charset="0"/>
              </a:rPr>
              <a:t>4. Correlation:</a:t>
            </a:r>
            <a:r>
              <a:rPr lang="en-IN" sz="2000" dirty="0">
                <a:latin typeface="Times New Roman" panose="02020603050405020304" pitchFamily="18" charset="0"/>
                <a:cs typeface="Times New Roman" panose="02020603050405020304" pitchFamily="18" charset="0"/>
              </a:rPr>
              <a:t> The system that compares the extracted features from the live images with those from the map, calculating a “correlation score” to determine the best match.</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5. Position Correlation:</a:t>
            </a:r>
            <a:r>
              <a:rPr lang="en-IN" sz="2000" dirty="0">
                <a:latin typeface="Times New Roman" panose="02020603050405020304" pitchFamily="18" charset="0"/>
                <a:cs typeface="Times New Roman" panose="02020603050405020304" pitchFamily="18" charset="0"/>
              </a:rPr>
              <a:t> Based on correlation results, the drone can determine it’s precise location and make corrections to it’s flight path, potentially even compensating for GPS errors and jamming.</a:t>
            </a:r>
          </a:p>
          <a:p>
            <a:pPr marL="0" indent="0">
              <a:buNone/>
            </a:pPr>
            <a:endParaRPr lang="en-IN" dirty="0"/>
          </a:p>
        </p:txBody>
      </p:sp>
    </p:spTree>
    <p:extLst>
      <p:ext uri="{BB962C8B-B14F-4D97-AF65-F5344CB8AC3E}">
        <p14:creationId xmlns:p14="http://schemas.microsoft.com/office/powerpoint/2010/main" val="449304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58E3-00EF-9886-7436-ECB54B4B4187}"/>
              </a:ext>
            </a:extLst>
          </p:cNvPr>
          <p:cNvSpPr>
            <a:spLocks noGrp="1"/>
          </p:cNvSpPr>
          <p:nvPr>
            <p:ph type="title"/>
          </p:nvPr>
        </p:nvSpPr>
        <p:spPr>
          <a:xfrm>
            <a:off x="838200" y="365126"/>
            <a:ext cx="10515600" cy="824578"/>
          </a:xfrm>
        </p:spPr>
        <p:txBody>
          <a:bodyPr>
            <a:normAutofit/>
          </a:bodyPr>
          <a:lstStyle/>
          <a:p>
            <a:r>
              <a:rPr lang="en-IN" b="1" dirty="0"/>
              <a:t>How Area Correlation Works?</a:t>
            </a:r>
          </a:p>
        </p:txBody>
      </p:sp>
      <p:sp>
        <p:nvSpPr>
          <p:cNvPr id="3" name="Content Placeholder 2">
            <a:extLst>
              <a:ext uri="{FF2B5EF4-FFF2-40B4-BE49-F238E27FC236}">
                <a16:creationId xmlns:a16="http://schemas.microsoft.com/office/drawing/2014/main" id="{0ACF3831-80BC-880B-CCA3-D798E531FC62}"/>
              </a:ext>
            </a:extLst>
          </p:cNvPr>
          <p:cNvSpPr>
            <a:spLocks noGrp="1"/>
          </p:cNvSpPr>
          <p:nvPr>
            <p:ph idx="1"/>
          </p:nvPr>
        </p:nvSpPr>
        <p:spPr>
          <a:xfrm>
            <a:off x="838200" y="1366684"/>
            <a:ext cx="10515600" cy="4810279"/>
          </a:xfrm>
        </p:spPr>
        <p:txBody>
          <a:bodyPr>
            <a:normAutofit lnSpcReduction="10000"/>
          </a:bodyPr>
          <a:lstStyle/>
          <a:p>
            <a:r>
              <a:rPr lang="en-US" sz="2000" b="1" dirty="0">
                <a:latin typeface="Times New Roman" panose="02020603050405020304" pitchFamily="18" charset="0"/>
                <a:cs typeface="Times New Roman" panose="02020603050405020304" pitchFamily="18" charset="0"/>
              </a:rPr>
              <a:t>Area-Based Matching:</a:t>
            </a:r>
            <a:r>
              <a:rPr lang="en-US" sz="2000" dirty="0">
                <a:latin typeface="Times New Roman" panose="02020603050405020304" pitchFamily="18" charset="0"/>
                <a:cs typeface="Times New Roman" panose="02020603050405020304" pitchFamily="18" charset="0"/>
              </a:rPr>
              <a:t> This method finds matching areas in two images by comparing their brightness or color values.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The "Sliding Window" Approach: </a:t>
            </a:r>
          </a:p>
          <a:p>
            <a:pPr marL="0"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1.</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small "template" image is systematically moved, or "slid," across every possible position</a:t>
            </a:r>
          </a:p>
          <a:p>
            <a:pPr marL="0" indent="0">
              <a:buNone/>
            </a:pPr>
            <a:r>
              <a:rPr lang="en-US" sz="2000" dirty="0">
                <a:latin typeface="Times New Roman" panose="02020603050405020304" pitchFamily="18" charset="0"/>
                <a:cs typeface="Times New Roman" panose="02020603050405020304" pitchFamily="18" charset="0"/>
              </a:rPr>
              <a:t>             within a larger “target” image. </a:t>
            </a:r>
          </a:p>
          <a:p>
            <a:pPr marL="0" indent="0">
              <a:buNone/>
            </a:pPr>
            <a:r>
              <a:rPr lang="en-US" sz="2000" dirty="0">
                <a:latin typeface="Times New Roman" panose="02020603050405020304" pitchFamily="18" charset="0"/>
                <a:cs typeface="Times New Roman" panose="02020603050405020304" pitchFamily="18" charset="0"/>
              </a:rPr>
              <a:t>        2. At each position, a mathematical measure of similarity is calculated between the template</a:t>
            </a:r>
          </a:p>
          <a:p>
            <a:pPr marL="0" indent="0">
              <a:buNone/>
            </a:pPr>
            <a:r>
              <a:rPr lang="en-US" sz="2000" dirty="0">
                <a:latin typeface="Times New Roman" panose="02020603050405020304" pitchFamily="18" charset="0"/>
                <a:cs typeface="Times New Roman" panose="02020603050405020304" pitchFamily="18" charset="0"/>
              </a:rPr>
              <a:t>            and the overlapping part of the target image.</a:t>
            </a:r>
          </a:p>
          <a:p>
            <a:pPr marL="0" indent="0">
              <a:buNone/>
            </a:pPr>
            <a:r>
              <a:rPr lang="en-US" sz="2000" dirty="0">
                <a:latin typeface="Times New Roman" panose="02020603050405020304" pitchFamily="18" charset="0"/>
                <a:cs typeface="Times New Roman" panose="02020603050405020304" pitchFamily="18" charset="0"/>
              </a:rPr>
              <a:t>        3. The position with the highest similarity score (or lowest dissimilarity score) is identified as</a:t>
            </a:r>
          </a:p>
          <a:p>
            <a:pPr marL="0" indent="0">
              <a:buNone/>
            </a:pPr>
            <a:r>
              <a:rPr lang="en-US" sz="2000" dirty="0">
                <a:latin typeface="Times New Roman" panose="02020603050405020304" pitchFamily="18" charset="0"/>
                <a:cs typeface="Times New Roman" panose="02020603050405020304" pitchFamily="18" charset="0"/>
              </a:rPr>
              <a:t>             the best match.</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When it's Used:</a:t>
            </a:r>
            <a:r>
              <a:rPr lang="en-US" sz="2000" dirty="0">
                <a:latin typeface="Times New Roman" panose="02020603050405020304" pitchFamily="18" charset="0"/>
                <a:cs typeface="Times New Roman" panose="02020603050405020304" pitchFamily="18" charset="0"/>
              </a:rPr>
              <a:t> Particularly useful when images lack very distinct features, and the important information is in subtle intensity patterns.</a:t>
            </a:r>
          </a:p>
        </p:txBody>
      </p:sp>
    </p:spTree>
    <p:extLst>
      <p:ext uri="{BB962C8B-B14F-4D97-AF65-F5344CB8AC3E}">
        <p14:creationId xmlns:p14="http://schemas.microsoft.com/office/powerpoint/2010/main" val="530466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9790-CCF2-391A-A475-A3E3A3CB5F74}"/>
              </a:ext>
            </a:extLst>
          </p:cNvPr>
          <p:cNvSpPr>
            <a:spLocks noGrp="1"/>
          </p:cNvSpPr>
          <p:nvPr>
            <p:ph type="title"/>
          </p:nvPr>
        </p:nvSpPr>
        <p:spPr>
          <a:xfrm>
            <a:off x="1069848" y="484632"/>
            <a:ext cx="10058400" cy="705071"/>
          </a:xfrm>
        </p:spPr>
        <p:txBody>
          <a:bodyPr>
            <a:normAutofit/>
          </a:bodyPr>
          <a:lstStyle/>
          <a:p>
            <a:r>
              <a:rPr lang="en-IN" b="1" dirty="0"/>
              <a:t>Key Traditional Methods</a:t>
            </a:r>
            <a:endParaRPr lang="en-IN" dirty="0"/>
          </a:p>
        </p:txBody>
      </p:sp>
      <p:sp>
        <p:nvSpPr>
          <p:cNvPr id="3" name="Content Placeholder 2">
            <a:extLst>
              <a:ext uri="{FF2B5EF4-FFF2-40B4-BE49-F238E27FC236}">
                <a16:creationId xmlns:a16="http://schemas.microsoft.com/office/drawing/2014/main" id="{09A87D12-3495-8A2D-5369-70C63F7FE19C}"/>
              </a:ext>
            </a:extLst>
          </p:cNvPr>
          <p:cNvSpPr>
            <a:spLocks noGrp="1"/>
          </p:cNvSpPr>
          <p:nvPr>
            <p:ph idx="1"/>
          </p:nvPr>
        </p:nvSpPr>
        <p:spPr>
          <a:xfrm>
            <a:off x="1069848" y="1573161"/>
            <a:ext cx="10058400" cy="4599039"/>
          </a:xfrm>
        </p:spPr>
        <p:txBody>
          <a:bodyPr/>
          <a:lstStyle/>
          <a:p>
            <a:pPr marL="0" indent="0">
              <a:buNone/>
            </a:pPr>
            <a:r>
              <a:rPr lang="en-US" dirty="0">
                <a:latin typeface="Times New Roman" panose="02020603050405020304" pitchFamily="18" charset="0"/>
                <a:cs typeface="Times New Roman" panose="02020603050405020304" pitchFamily="18" charset="0"/>
              </a:rPr>
              <a:t>These methods quantify how "similar" two image regions are.</a:t>
            </a:r>
            <a:endParaRPr lang="en-IN" dirty="0"/>
          </a:p>
          <a:p>
            <a:pPr marL="0" indent="0">
              <a:buNone/>
            </a:pPr>
            <a:endParaRPr lang="en-IN" dirty="0"/>
          </a:p>
          <a:p>
            <a:pPr marL="0" indent="0">
              <a:buNone/>
            </a:pPr>
            <a:endParaRPr lang="en-IN" dirty="0"/>
          </a:p>
        </p:txBody>
      </p:sp>
      <p:graphicFrame>
        <p:nvGraphicFramePr>
          <p:cNvPr id="3177" name="Content Placeholder 3176">
            <a:extLst>
              <a:ext uri="{FF2B5EF4-FFF2-40B4-BE49-F238E27FC236}">
                <a16:creationId xmlns:a16="http://schemas.microsoft.com/office/drawing/2014/main" id="{3D129D8E-CCDD-E1AF-AEE8-E79E72EE5F36}"/>
              </a:ext>
            </a:extLst>
          </p:cNvPr>
          <p:cNvGraphicFramePr>
            <a:graphicFrameLocks/>
          </p:cNvGraphicFramePr>
          <p:nvPr>
            <p:extLst>
              <p:ext uri="{D42A27DB-BD31-4B8C-83A1-F6EECF244321}">
                <p14:modId xmlns:p14="http://schemas.microsoft.com/office/powerpoint/2010/main" val="1613500896"/>
              </p:ext>
            </p:extLst>
          </p:nvPr>
        </p:nvGraphicFramePr>
        <p:xfrm>
          <a:off x="1066801" y="2445365"/>
          <a:ext cx="10058397" cy="3116828"/>
        </p:xfrm>
        <a:graphic>
          <a:graphicData uri="http://schemas.openxmlformats.org/drawingml/2006/table">
            <a:tbl>
              <a:tblPr/>
              <a:tblGrid>
                <a:gridCol w="862887">
                  <a:extLst>
                    <a:ext uri="{9D8B030D-6E8A-4147-A177-3AD203B41FA5}">
                      <a16:colId xmlns:a16="http://schemas.microsoft.com/office/drawing/2014/main" val="1831060677"/>
                    </a:ext>
                  </a:extLst>
                </a:gridCol>
                <a:gridCol w="2069048">
                  <a:extLst>
                    <a:ext uri="{9D8B030D-6E8A-4147-A177-3AD203B41FA5}">
                      <a16:colId xmlns:a16="http://schemas.microsoft.com/office/drawing/2014/main" val="3348875031"/>
                    </a:ext>
                  </a:extLst>
                </a:gridCol>
                <a:gridCol w="1514168">
                  <a:extLst>
                    <a:ext uri="{9D8B030D-6E8A-4147-A177-3AD203B41FA5}">
                      <a16:colId xmlns:a16="http://schemas.microsoft.com/office/drawing/2014/main" val="2468813089"/>
                    </a:ext>
                  </a:extLst>
                </a:gridCol>
                <a:gridCol w="1833929">
                  <a:extLst>
                    <a:ext uri="{9D8B030D-6E8A-4147-A177-3AD203B41FA5}">
                      <a16:colId xmlns:a16="http://schemas.microsoft.com/office/drawing/2014/main" val="1862221907"/>
                    </a:ext>
                  </a:extLst>
                </a:gridCol>
                <a:gridCol w="2069049">
                  <a:extLst>
                    <a:ext uri="{9D8B030D-6E8A-4147-A177-3AD203B41FA5}">
                      <a16:colId xmlns:a16="http://schemas.microsoft.com/office/drawing/2014/main" val="1748597085"/>
                    </a:ext>
                  </a:extLst>
                </a:gridCol>
                <a:gridCol w="1709316">
                  <a:extLst>
                    <a:ext uri="{9D8B030D-6E8A-4147-A177-3AD203B41FA5}">
                      <a16:colId xmlns:a16="http://schemas.microsoft.com/office/drawing/2014/main" val="3905957214"/>
                    </a:ext>
                  </a:extLst>
                </a:gridCol>
              </a:tblGrid>
              <a:tr h="779207">
                <a:tc>
                  <a:txBody>
                    <a:bodyPr/>
                    <a:lstStyle/>
                    <a:p>
                      <a:r>
                        <a:rPr lang="en-IN" b="1" dirty="0">
                          <a:latin typeface="Times New Roman" panose="02020603050405020304" pitchFamily="18" charset="0"/>
                          <a:cs typeface="Times New Roman" panose="02020603050405020304" pitchFamily="18" charset="0"/>
                        </a:rPr>
                        <a:t>Metric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latin typeface="Times New Roman" panose="02020603050405020304" pitchFamily="18" charset="0"/>
                          <a:cs typeface="Times New Roman" panose="02020603050405020304" pitchFamily="18" charset="0"/>
                        </a:rPr>
                        <a:t>Principle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latin typeface="Times New Roman" panose="02020603050405020304" pitchFamily="18" charset="0"/>
                          <a:cs typeface="Times New Roman" panose="02020603050405020304" pitchFamily="18" charset="0"/>
                        </a:rPr>
                        <a:t>Output Range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latin typeface="Times New Roman" panose="02020603050405020304" pitchFamily="18" charset="0"/>
                          <a:cs typeface="Times New Roman" panose="02020603050405020304" pitchFamily="18" charset="0"/>
                        </a:rPr>
                        <a:t>Perfect Match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latin typeface="Times New Roman" panose="02020603050405020304" pitchFamily="18" charset="0"/>
                          <a:cs typeface="Times New Roman" panose="02020603050405020304" pitchFamily="18" charset="0"/>
                        </a:rPr>
                        <a:t>Sensitivity to Illumination/Noise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latin typeface="Times New Roman" panose="02020603050405020304" pitchFamily="18" charset="0"/>
                          <a:cs typeface="Times New Roman" panose="02020603050405020304" pitchFamily="18" charset="0"/>
                        </a:rPr>
                        <a:t>Computational 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89133"/>
                  </a:ext>
                </a:extLst>
              </a:tr>
              <a:tr h="779207">
                <a:tc>
                  <a:txBody>
                    <a:bodyPr/>
                    <a:lstStyle/>
                    <a:p>
                      <a:r>
                        <a:rPr lang="en-IN">
                          <a:latin typeface="Times New Roman" panose="02020603050405020304" pitchFamily="18" charset="0"/>
                          <a:cs typeface="Times New Roman" panose="02020603050405020304" pitchFamily="18" charset="0"/>
                        </a:rPr>
                        <a:t>SAD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Times New Roman" panose="02020603050405020304" pitchFamily="18" charset="0"/>
                          <a:cs typeface="Times New Roman" panose="02020603050405020304" pitchFamily="18" charset="0"/>
                        </a:rPr>
                        <a:t>Sum of absolute pixel differences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Times New Roman" panose="02020603050405020304" pitchFamily="18" charset="0"/>
                          <a:cs typeface="Times New Roman" panose="02020603050405020304" pitchFamily="18" charset="0"/>
                        </a:rPr>
                        <a:t>[0,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Times New Roman" panose="02020603050405020304" pitchFamily="18" charset="0"/>
                          <a:cs typeface="Times New Roman" panose="02020603050405020304" pitchFamily="18" charset="0"/>
                        </a:rPr>
                        <a:t>0 (minimum)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dirty="0">
                          <a:latin typeface="Times New Roman" panose="02020603050405020304" pitchFamily="18" charset="0"/>
                          <a:cs typeface="Times New Roman" panose="02020603050405020304" pitchFamily="18" charset="0"/>
                        </a:rPr>
                        <a:t>High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latin typeface="Times New Roman" panose="02020603050405020304" pitchFamily="18" charset="0"/>
                          <a:cs typeface="Times New Roman" panose="02020603050405020304" pitchFamily="18" charset="0"/>
                        </a:rPr>
                        <a:t>Low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0675235"/>
                  </a:ext>
                </a:extLst>
              </a:tr>
              <a:tr h="779207">
                <a:tc>
                  <a:txBody>
                    <a:bodyPr/>
                    <a:lstStyle/>
                    <a:p>
                      <a:r>
                        <a:rPr lang="en-IN">
                          <a:latin typeface="Times New Roman" panose="02020603050405020304" pitchFamily="18" charset="0"/>
                          <a:cs typeface="Times New Roman" panose="02020603050405020304" pitchFamily="18" charset="0"/>
                        </a:rPr>
                        <a:t>SSD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Times New Roman" panose="02020603050405020304" pitchFamily="18" charset="0"/>
                          <a:cs typeface="Times New Roman" panose="02020603050405020304" pitchFamily="18" charset="0"/>
                        </a:rPr>
                        <a:t>Sum of squared pixel differences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Times New Roman" panose="02020603050405020304" pitchFamily="18" charset="0"/>
                          <a:cs typeface="Times New Roman" panose="02020603050405020304" pitchFamily="18" charset="0"/>
                        </a:rPr>
                        <a:t>[0,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latin typeface="Times New Roman" panose="02020603050405020304" pitchFamily="18" charset="0"/>
                          <a:cs typeface="Times New Roman" panose="02020603050405020304" pitchFamily="18" charset="0"/>
                        </a:rPr>
                        <a:t>0 (minimum)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latin typeface="Times New Roman" panose="02020603050405020304" pitchFamily="18" charset="0"/>
                          <a:cs typeface="Times New Roman" panose="02020603050405020304" pitchFamily="18" charset="0"/>
                        </a:rPr>
                        <a:t>High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latin typeface="Times New Roman" panose="02020603050405020304" pitchFamily="18" charset="0"/>
                          <a:cs typeface="Times New Roman" panose="02020603050405020304" pitchFamily="18" charset="0"/>
                        </a:rPr>
                        <a:t>Medium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53427"/>
                  </a:ext>
                </a:extLst>
              </a:tr>
              <a:tr h="779207">
                <a:tc>
                  <a:txBody>
                    <a:bodyPr/>
                    <a:lstStyle/>
                    <a:p>
                      <a:r>
                        <a:rPr lang="en-IN">
                          <a:latin typeface="Times New Roman" panose="02020603050405020304" pitchFamily="18" charset="0"/>
                          <a:cs typeface="Times New Roman" panose="02020603050405020304" pitchFamily="18" charset="0"/>
                        </a:rPr>
                        <a:t>NCC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Times New Roman" panose="02020603050405020304" pitchFamily="18" charset="0"/>
                          <a:cs typeface="Times New Roman" panose="02020603050405020304" pitchFamily="18" charset="0"/>
                        </a:rPr>
                        <a:t>Normalized cross-correlation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Times New Roman" panose="02020603050405020304" pitchFamily="18" charset="0"/>
                          <a:cs typeface="Times New Roman" panose="02020603050405020304" pitchFamily="18" charset="0"/>
                        </a:rPr>
                        <a:t>[-1,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Times New Roman" panose="02020603050405020304" pitchFamily="18" charset="0"/>
                          <a:cs typeface="Times New Roman" panose="02020603050405020304" pitchFamily="18" charset="0"/>
                        </a:rPr>
                        <a:t>+1 (maximum)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dirty="0">
                          <a:latin typeface="Times New Roman" panose="02020603050405020304" pitchFamily="18" charset="0"/>
                          <a:cs typeface="Times New Roman" panose="02020603050405020304" pitchFamily="18" charset="0"/>
                        </a:rPr>
                        <a:t>Low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dirty="0">
                          <a:latin typeface="Times New Roman" panose="02020603050405020304" pitchFamily="18" charset="0"/>
                          <a:cs typeface="Times New Roman" panose="02020603050405020304" pitchFamily="18" charset="0"/>
                        </a:rPr>
                        <a:t>High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8609785"/>
                  </a:ext>
                </a:extLst>
              </a:tr>
            </a:tbl>
          </a:graphicData>
        </a:graphic>
      </p:graphicFrame>
    </p:spTree>
    <p:extLst>
      <p:ext uri="{BB962C8B-B14F-4D97-AF65-F5344CB8AC3E}">
        <p14:creationId xmlns:p14="http://schemas.microsoft.com/office/powerpoint/2010/main" val="3551139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C209-5310-FB1A-60F1-81DD0D47C0C8}"/>
              </a:ext>
            </a:extLst>
          </p:cNvPr>
          <p:cNvSpPr>
            <a:spLocks noGrp="1"/>
          </p:cNvSpPr>
          <p:nvPr>
            <p:ph type="title"/>
          </p:nvPr>
        </p:nvSpPr>
        <p:spPr>
          <a:xfrm>
            <a:off x="1069848" y="176982"/>
            <a:ext cx="10058400" cy="1012722"/>
          </a:xfrm>
        </p:spPr>
        <p:txBody>
          <a:bodyPr/>
          <a:lstStyle/>
          <a:p>
            <a:r>
              <a:rPr lang="en-IN" b="1" dirty="0"/>
              <a:t>Newer approaches</a:t>
            </a:r>
          </a:p>
        </p:txBody>
      </p:sp>
      <p:sp>
        <p:nvSpPr>
          <p:cNvPr id="3" name="Content Placeholder 2">
            <a:extLst>
              <a:ext uri="{FF2B5EF4-FFF2-40B4-BE49-F238E27FC236}">
                <a16:creationId xmlns:a16="http://schemas.microsoft.com/office/drawing/2014/main" id="{9C5C970C-9215-BD8F-B3B2-8E4DF1DB274A}"/>
              </a:ext>
            </a:extLst>
          </p:cNvPr>
          <p:cNvSpPr>
            <a:spLocks noGrp="1"/>
          </p:cNvSpPr>
          <p:nvPr>
            <p:ph idx="1"/>
          </p:nvPr>
        </p:nvSpPr>
        <p:spPr>
          <a:xfrm>
            <a:off x="1069848" y="1327355"/>
            <a:ext cx="10058400" cy="5191432"/>
          </a:xfrm>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Feature-Based Matching:</a:t>
            </a:r>
          </a:p>
          <a:p>
            <a:pPr marL="0" indent="0">
              <a:buNone/>
            </a:pPr>
            <a:endParaRPr lang="en-US" b="1"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Idea:</a:t>
            </a:r>
            <a:r>
              <a:rPr lang="en-US" dirty="0">
                <a:latin typeface="Times New Roman" panose="02020603050405020304" pitchFamily="18" charset="0"/>
                <a:cs typeface="Times New Roman" panose="02020603050405020304" pitchFamily="18" charset="0"/>
              </a:rPr>
              <a:t> Instead of comparing raw pixel areas, this approach extracts and matches distinctive "key points" (like corners, edges) and their unique "descriptors".   </a:t>
            </a:r>
          </a:p>
          <a:p>
            <a:pPr marL="0" indent="0">
              <a:buNone/>
            </a:pP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Algorithms: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SIFT (Scale-Invariant Feature Transform): A pioneering algorithm known for its robustness to scale, rotation, translation, illumination changes, and blur.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SURF (Speeded-Up Robust Features): Similar to SIFT but generally faster, also robust to various transformations.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ORB (Oriented FAST and Rotated BRIEF): </a:t>
            </a:r>
            <a:r>
              <a:rPr lang="en-IN" dirty="0">
                <a:latin typeface="Times New Roman" panose="02020603050405020304" pitchFamily="18" charset="0"/>
                <a:cs typeface="Times New Roman" panose="02020603050405020304" pitchFamily="18" charset="0"/>
              </a:rPr>
              <a:t>Free, fast, and efficient alternative to SIFT/SURF. </a:t>
            </a:r>
          </a:p>
          <a:p>
            <a:pPr marL="0" indent="0">
              <a:buNone/>
            </a:pPr>
            <a:r>
              <a:rPr lang="en-IN" dirty="0">
                <a:latin typeface="Times New Roman" panose="02020603050405020304" pitchFamily="18" charset="0"/>
                <a:cs typeface="Times New Roman" panose="02020603050405020304" pitchFamily="18" charset="0"/>
              </a:rPr>
              <a:t>     Combines:</a:t>
            </a:r>
          </a:p>
          <a:p>
            <a:pPr marL="0" indent="0">
              <a:buNone/>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 FAST (Features from Accelerated Segment Test) for key point detection.</a:t>
            </a:r>
          </a:p>
          <a:p>
            <a:pPr marL="0" indent="0">
              <a:buNone/>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 BRIEF (Binary Robust Independent Elementary Features) for descriptors.</a:t>
            </a:r>
          </a:p>
          <a:p>
            <a:pPr marL="0" indent="0">
              <a:buNone/>
            </a:pPr>
            <a:r>
              <a:rPr lang="en-IN" dirty="0">
                <a:latin typeface="Times New Roman" panose="02020603050405020304" pitchFamily="18" charset="0"/>
                <a:cs typeface="Times New Roman" panose="02020603050405020304" pitchFamily="18" charset="0"/>
              </a:rPr>
              <a:t>      3. Adds rotation invariance &amp; noise resistance.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10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AAFB-BD32-CC5F-97DB-006B31149743}"/>
              </a:ext>
            </a:extLst>
          </p:cNvPr>
          <p:cNvSpPr>
            <a:spLocks noGrp="1"/>
          </p:cNvSpPr>
          <p:nvPr>
            <p:ph type="title"/>
          </p:nvPr>
        </p:nvSpPr>
        <p:spPr>
          <a:xfrm>
            <a:off x="838200" y="365125"/>
            <a:ext cx="10419736" cy="873740"/>
          </a:xfrm>
        </p:spPr>
        <p:txBody>
          <a:bodyPr>
            <a:noAutofit/>
          </a:bodyPr>
          <a:lstStyle/>
          <a:p>
            <a:r>
              <a:rPr lang="en-US" b="1" dirty="0"/>
              <a:t>Literature Survey</a:t>
            </a:r>
            <a:endParaRPr lang="en-IN" b="1" dirty="0"/>
          </a:p>
        </p:txBody>
      </p:sp>
      <p:sp>
        <p:nvSpPr>
          <p:cNvPr id="3" name="Content Placeholder 2">
            <a:extLst>
              <a:ext uri="{FF2B5EF4-FFF2-40B4-BE49-F238E27FC236}">
                <a16:creationId xmlns:a16="http://schemas.microsoft.com/office/drawing/2014/main" id="{3D160342-BF60-1081-B761-48A626D26AA5}"/>
              </a:ext>
            </a:extLst>
          </p:cNvPr>
          <p:cNvSpPr>
            <a:spLocks noGrp="1"/>
          </p:cNvSpPr>
          <p:nvPr>
            <p:ph idx="1"/>
          </p:nvPr>
        </p:nvSpPr>
        <p:spPr>
          <a:xfrm>
            <a:off x="838200" y="1415845"/>
            <a:ext cx="10515600" cy="5260257"/>
          </a:xfrm>
        </p:spPr>
        <p:txBody>
          <a:bodyPr>
            <a:noAutofit/>
          </a:bodyPr>
          <a:lstStyle/>
          <a:p>
            <a:r>
              <a:rPr lang="en-US" sz="2000" b="1" dirty="0">
                <a:latin typeface="Times New Roman" panose="02020603050405020304" pitchFamily="18" charset="0"/>
                <a:cs typeface="Times New Roman" panose="02020603050405020304" pitchFamily="18" charset="0"/>
              </a:rPr>
              <a:t>Evolution of DSMAC: </a:t>
            </a:r>
            <a:r>
              <a:rPr lang="en-US" sz="2000" dirty="0">
                <a:latin typeface="Times New Roman" panose="02020603050405020304" pitchFamily="18" charset="0"/>
                <a:cs typeface="Times New Roman" panose="02020603050405020304" pitchFamily="18" charset="0"/>
              </a:rPr>
              <a:t>Early Block II systems used analog preprocessing and “voting” methods, while Block IIA introduced all-digital processing, inertial-aided shifting, and correlation addition for higher reliability.</a:t>
            </a:r>
          </a:p>
          <a:p>
            <a:r>
              <a:rPr lang="en-US" sz="2000" b="1" dirty="0">
                <a:latin typeface="Times New Roman" panose="02020603050405020304" pitchFamily="18" charset="0"/>
                <a:cs typeface="Times New Roman" panose="02020603050405020304" pitchFamily="18" charset="0"/>
              </a:rPr>
              <a:t>Reference Map Preparation: </a:t>
            </a:r>
            <a:r>
              <a:rPr lang="en-US" sz="2000" dirty="0">
                <a:latin typeface="Times New Roman" panose="02020603050405020304" pitchFamily="18" charset="0"/>
                <a:cs typeface="Times New Roman" panose="02020603050405020304" pitchFamily="18" charset="0"/>
              </a:rPr>
              <a:t>Geodetic control, warping, resolution reduction, filtering, and binarization were applied to generate stable, low-resolution binary reference maps.</a:t>
            </a:r>
          </a:p>
          <a:p>
            <a:r>
              <a:rPr lang="en-US" sz="2000" b="1" dirty="0">
                <a:latin typeface="Times New Roman" panose="02020603050405020304" pitchFamily="18" charset="0"/>
                <a:cs typeface="Times New Roman" panose="02020603050405020304" pitchFamily="18" charset="0"/>
              </a:rPr>
              <a:t>In-flight Processing: </a:t>
            </a:r>
            <a:r>
              <a:rPr lang="en-US" sz="2000" dirty="0">
                <a:latin typeface="Times New Roman" panose="02020603050405020304" pitchFamily="18" charset="0"/>
                <a:cs typeface="Times New Roman" panose="02020603050405020304" pitchFamily="18" charset="0"/>
              </a:rPr>
              <a:t>Sensed frames were filtered, resolution-reduced, and binarized to produce correlation surfaces, with short exposures minimizing motion blur.</a:t>
            </a:r>
          </a:p>
          <a:p>
            <a:r>
              <a:rPr lang="en-US" sz="2000" b="1" dirty="0">
                <a:latin typeface="Times New Roman" panose="02020603050405020304" pitchFamily="18" charset="0"/>
                <a:cs typeface="Times New Roman" panose="02020603050405020304" pitchFamily="18" charset="0"/>
              </a:rPr>
              <a:t>Forecast Modeling: </a:t>
            </a:r>
            <a:r>
              <a:rPr lang="en-US" sz="2000" dirty="0">
                <a:latin typeface="Times New Roman" panose="02020603050405020304" pitchFamily="18" charset="0"/>
                <a:cs typeface="Times New Roman" panose="02020603050405020304" pitchFamily="18" charset="0"/>
              </a:rPr>
              <a:t>Analytical models (Mostafavi &amp; Smith, Criss, Jordan) predicted correlation loss due to geometry, noise, and perspective; tools like Analyst and Compare supported shadow suppression, stability checks, and map maintenance.</a:t>
            </a:r>
          </a:p>
          <a:p>
            <a:r>
              <a:rPr lang="en-US" sz="2000" b="1" dirty="0">
                <a:latin typeface="Times New Roman" panose="02020603050405020304" pitchFamily="18" charset="0"/>
                <a:cs typeface="Times New Roman" panose="02020603050405020304" pitchFamily="18" charset="0"/>
              </a:rPr>
              <a:t>Limitations &amp; Future Scope: </a:t>
            </a:r>
            <a:r>
              <a:rPr lang="en-US" sz="2000" dirty="0">
                <a:latin typeface="Times New Roman" panose="02020603050405020304" pitchFamily="18" charset="0"/>
                <a:cs typeface="Times New Roman" panose="02020603050405020304" pitchFamily="18" charset="0"/>
              </a:rPr>
              <a:t>Forecast models often underestimated geometric/perspective losses, pointing to the need for refined modeling and adaptive algorithms for challenging conditions.</a:t>
            </a:r>
          </a:p>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Reference: </a:t>
            </a:r>
            <a:r>
              <a:rPr lang="en-IN" sz="2000" dirty="0"/>
              <a:t>G. B. Irani and J. P. Christ, </a:t>
            </a:r>
            <a:r>
              <a:rPr lang="en-IN" sz="2000" i="1" dirty="0"/>
              <a:t>“Image Processing for Tomahawk Scene Matching,”</a:t>
            </a:r>
            <a:r>
              <a:rPr lang="en-IN" sz="2000" dirty="0"/>
              <a:t> Johns Hopkins APL Technical Digest, vol. 15, no. 2, pp. 141–155, Apr.–Jun. 1994.</a:t>
            </a: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5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575</TotalTime>
  <Words>916</Words>
  <Application>Microsoft Office PowerPoint</Application>
  <PresentationFormat>Widescreen</PresentationFormat>
  <Paragraphs>103</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Bahnschrift Condensed</vt:lpstr>
      <vt:lpstr>Bahnschrift Light</vt:lpstr>
      <vt:lpstr>Calibri</vt:lpstr>
      <vt:lpstr>Calibri Light</vt:lpstr>
      <vt:lpstr>Courier New</vt:lpstr>
      <vt:lpstr>Times New Roman</vt:lpstr>
      <vt:lpstr>Wingdings</vt:lpstr>
      <vt:lpstr>Office Theme</vt:lpstr>
      <vt:lpstr>Digital Scene Matching Area Correlator(DSMAC)</vt:lpstr>
      <vt:lpstr>Problem Statement</vt:lpstr>
      <vt:lpstr>What is DSMAC?</vt:lpstr>
      <vt:lpstr>Working of a DSMAC</vt:lpstr>
      <vt:lpstr>Working of a DSMAC</vt:lpstr>
      <vt:lpstr>How Area Correlation Works?</vt:lpstr>
      <vt:lpstr>Key Traditional Methods</vt:lpstr>
      <vt:lpstr>Newer approaches</vt:lpstr>
      <vt:lpstr>Literature Survey</vt:lpstr>
      <vt:lpstr>Progress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MADHURIMA DE</dc:creator>
  <cp:lastModifiedBy>MADHURIMA DE</cp:lastModifiedBy>
  <cp:revision>21</cp:revision>
  <dcterms:created xsi:type="dcterms:W3CDTF">2025-07-25T11:26:31Z</dcterms:created>
  <dcterms:modified xsi:type="dcterms:W3CDTF">2025-08-20T11:11:53Z</dcterms:modified>
</cp:coreProperties>
</file>