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70" r:id="rId5"/>
    <p:sldId id="260" r:id="rId6"/>
    <p:sldId id="268" r:id="rId7"/>
    <p:sldId id="271" r:id="rId8"/>
    <p:sldId id="272" r:id="rId9"/>
    <p:sldId id="265" r:id="rId10"/>
    <p:sldId id="274" r:id="rId11"/>
    <p:sldId id="261" r:id="rId12"/>
    <p:sldId id="273" r:id="rId13"/>
    <p:sldId id="266" r:id="rId14"/>
    <p:sldId id="275" r:id="rId15"/>
    <p:sldId id="276" r:id="rId16"/>
    <p:sldId id="264" r:id="rId17"/>
    <p:sldId id="267"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162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82D9B8-9DFF-80A7-470B-12B1713908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IN"/>
          </a:p>
        </p:txBody>
      </p:sp>
      <p:sp>
        <p:nvSpPr>
          <p:cNvPr id="3" name="Date Placeholder 2">
            <a:extLst>
              <a:ext uri="{FF2B5EF4-FFF2-40B4-BE49-F238E27FC236}">
                <a16:creationId xmlns:a16="http://schemas.microsoft.com/office/drawing/2014/main" id="{2A5361AC-173B-A6A8-AC43-D4B6AF3408F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26435ACF-F4D6-4358-999F-02D51B67EFC4}" type="datetimeFigureOut">
              <a:rPr lang="en-IN"/>
              <a:pPr>
                <a:defRPr/>
              </a:pPr>
              <a:t>29-09-2024</a:t>
            </a:fld>
            <a:endParaRPr lang="en-IN"/>
          </a:p>
        </p:txBody>
      </p:sp>
      <p:sp>
        <p:nvSpPr>
          <p:cNvPr id="4" name="Slide Image Placeholder 3">
            <a:extLst>
              <a:ext uri="{FF2B5EF4-FFF2-40B4-BE49-F238E27FC236}">
                <a16:creationId xmlns:a16="http://schemas.microsoft.com/office/drawing/2014/main" id="{BFBC5A17-583E-8A66-3516-A9F72C7CBDF9}"/>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86F61F6-F086-2A21-7C2A-0BC3FA6C34E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BB4014F8-817B-4FE8-C8E2-E749226A469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IN"/>
          </a:p>
        </p:txBody>
      </p:sp>
      <p:sp>
        <p:nvSpPr>
          <p:cNvPr id="7" name="Slide Number Placeholder 6">
            <a:extLst>
              <a:ext uri="{FF2B5EF4-FFF2-40B4-BE49-F238E27FC236}">
                <a16:creationId xmlns:a16="http://schemas.microsoft.com/office/drawing/2014/main" id="{05EFDF20-B31F-6245-EA69-84F5425E043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3F20A2E-192D-4BF1-89A0-73053791A30D}"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3C887E0-1E76-E11D-2FBA-CB9C9B54F4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BF72DEE6-56C6-E821-D7A7-D22D37CBFA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8196" name="Slide Number Placeholder 3">
            <a:extLst>
              <a:ext uri="{FF2B5EF4-FFF2-40B4-BE49-F238E27FC236}">
                <a16:creationId xmlns:a16="http://schemas.microsoft.com/office/drawing/2014/main" id="{56742D15-2EBE-F019-2B8D-BFDEB0514D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E98E0C-07C2-43CC-8EC5-A4A2881345F5}" type="slidenum">
              <a:rPr lang="en-IN" altLang="en-US"/>
              <a:pPr/>
              <a:t>5</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F5016A95-021D-A3D6-D1AF-C6BD1D4405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3758CFE3-E274-17CD-424B-643E6662ED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18436" name="Slide Number Placeholder 3">
            <a:extLst>
              <a:ext uri="{FF2B5EF4-FFF2-40B4-BE49-F238E27FC236}">
                <a16:creationId xmlns:a16="http://schemas.microsoft.com/office/drawing/2014/main" id="{64110E1F-D24F-25C3-032A-148E6EB06B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39C381-476E-4906-B332-66E2BBB78A05}" type="slidenum">
              <a:rPr lang="en-IN" altLang="en-US"/>
              <a:pPr/>
              <a:t>14</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0F2AE48-30FF-0B0B-7E2F-3BD79CF893E0}"/>
              </a:ext>
            </a:extLst>
          </p:cNvPr>
          <p:cNvSpPr>
            <a:spLocks noGrp="1"/>
          </p:cNvSpPr>
          <p:nvPr>
            <p:ph type="dt" sz="half" idx="10"/>
          </p:nvPr>
        </p:nvSpPr>
        <p:spPr/>
        <p:txBody>
          <a:bodyPr/>
          <a:lstStyle>
            <a:lvl1pPr>
              <a:defRPr/>
            </a:lvl1pPr>
          </a:lstStyle>
          <a:p>
            <a:pPr>
              <a:defRPr/>
            </a:pPr>
            <a:fld id="{7589E3F5-81A8-47D4-8F15-8EF50D48C4B7}" type="datetimeFigureOut">
              <a:rPr lang="en-US"/>
              <a:pPr>
                <a:defRPr/>
              </a:pPr>
              <a:t>9/29/2024</a:t>
            </a:fld>
            <a:endParaRPr lang="en-US"/>
          </a:p>
        </p:txBody>
      </p:sp>
      <p:sp>
        <p:nvSpPr>
          <p:cNvPr id="5" name="Footer Placeholder 4">
            <a:extLst>
              <a:ext uri="{FF2B5EF4-FFF2-40B4-BE49-F238E27FC236}">
                <a16:creationId xmlns:a16="http://schemas.microsoft.com/office/drawing/2014/main" id="{35D07C9A-744A-C663-95AA-7B1E705EC8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401BE0-C252-206F-09C2-EE73FD5069BC}"/>
              </a:ext>
            </a:extLst>
          </p:cNvPr>
          <p:cNvSpPr>
            <a:spLocks noGrp="1"/>
          </p:cNvSpPr>
          <p:nvPr>
            <p:ph type="sldNum" sz="quarter" idx="12"/>
          </p:nvPr>
        </p:nvSpPr>
        <p:spPr/>
        <p:txBody>
          <a:bodyPr/>
          <a:lstStyle>
            <a:lvl1pPr>
              <a:defRPr/>
            </a:lvl1pPr>
          </a:lstStyle>
          <a:p>
            <a:pPr>
              <a:defRPr/>
            </a:pPr>
            <a:fld id="{9CF65873-2495-4372-B813-9D09823EB80D}" type="slidenum">
              <a:rPr lang="en-US" altLang="en-US"/>
              <a:pPr>
                <a:defRPr/>
              </a:pPr>
              <a:t>‹#›</a:t>
            </a:fld>
            <a:endParaRPr lang="en-US" altLang="en-US"/>
          </a:p>
        </p:txBody>
      </p:sp>
    </p:spTree>
    <p:extLst>
      <p:ext uri="{BB962C8B-B14F-4D97-AF65-F5344CB8AC3E}">
        <p14:creationId xmlns:p14="http://schemas.microsoft.com/office/powerpoint/2010/main" val="334362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19913-4CC4-C6A1-97D8-9CE389506042}"/>
              </a:ext>
            </a:extLst>
          </p:cNvPr>
          <p:cNvSpPr>
            <a:spLocks noGrp="1"/>
          </p:cNvSpPr>
          <p:nvPr>
            <p:ph type="dt" sz="half" idx="10"/>
          </p:nvPr>
        </p:nvSpPr>
        <p:spPr/>
        <p:txBody>
          <a:bodyPr/>
          <a:lstStyle>
            <a:lvl1pPr>
              <a:defRPr/>
            </a:lvl1pPr>
          </a:lstStyle>
          <a:p>
            <a:pPr>
              <a:defRPr/>
            </a:pPr>
            <a:fld id="{86E5913F-B640-4042-93D9-88D42BA81137}" type="datetimeFigureOut">
              <a:rPr lang="en-US"/>
              <a:pPr>
                <a:defRPr/>
              </a:pPr>
              <a:t>9/29/2024</a:t>
            </a:fld>
            <a:endParaRPr lang="en-US"/>
          </a:p>
        </p:txBody>
      </p:sp>
      <p:sp>
        <p:nvSpPr>
          <p:cNvPr id="5" name="Footer Placeholder 4">
            <a:extLst>
              <a:ext uri="{FF2B5EF4-FFF2-40B4-BE49-F238E27FC236}">
                <a16:creationId xmlns:a16="http://schemas.microsoft.com/office/drawing/2014/main" id="{7E599A8D-7CBD-15D4-CBF1-2A2741FB4E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208CFB5-427D-3301-1FE1-6EB5E828852C}"/>
              </a:ext>
            </a:extLst>
          </p:cNvPr>
          <p:cNvSpPr>
            <a:spLocks noGrp="1"/>
          </p:cNvSpPr>
          <p:nvPr>
            <p:ph type="sldNum" sz="quarter" idx="12"/>
          </p:nvPr>
        </p:nvSpPr>
        <p:spPr/>
        <p:txBody>
          <a:bodyPr/>
          <a:lstStyle>
            <a:lvl1pPr>
              <a:defRPr/>
            </a:lvl1pPr>
          </a:lstStyle>
          <a:p>
            <a:pPr>
              <a:defRPr/>
            </a:pPr>
            <a:fld id="{0CB3ABCB-5198-4B2E-A659-3B562EB7C8C8}" type="slidenum">
              <a:rPr lang="en-US" altLang="en-US"/>
              <a:pPr>
                <a:defRPr/>
              </a:pPr>
              <a:t>‹#›</a:t>
            </a:fld>
            <a:endParaRPr lang="en-US" altLang="en-US"/>
          </a:p>
        </p:txBody>
      </p:sp>
    </p:spTree>
    <p:extLst>
      <p:ext uri="{BB962C8B-B14F-4D97-AF65-F5344CB8AC3E}">
        <p14:creationId xmlns:p14="http://schemas.microsoft.com/office/powerpoint/2010/main" val="141535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15B44-BB42-9146-667A-963F5F71F1C4}"/>
              </a:ext>
            </a:extLst>
          </p:cNvPr>
          <p:cNvSpPr>
            <a:spLocks noGrp="1"/>
          </p:cNvSpPr>
          <p:nvPr>
            <p:ph type="dt" sz="half" idx="10"/>
          </p:nvPr>
        </p:nvSpPr>
        <p:spPr/>
        <p:txBody>
          <a:bodyPr/>
          <a:lstStyle>
            <a:lvl1pPr>
              <a:defRPr/>
            </a:lvl1pPr>
          </a:lstStyle>
          <a:p>
            <a:pPr>
              <a:defRPr/>
            </a:pPr>
            <a:fld id="{0E262413-0944-4FC6-9984-72D1CEDC8C37}" type="datetimeFigureOut">
              <a:rPr lang="en-US"/>
              <a:pPr>
                <a:defRPr/>
              </a:pPr>
              <a:t>9/29/2024</a:t>
            </a:fld>
            <a:endParaRPr lang="en-US"/>
          </a:p>
        </p:txBody>
      </p:sp>
      <p:sp>
        <p:nvSpPr>
          <p:cNvPr id="5" name="Footer Placeholder 4">
            <a:extLst>
              <a:ext uri="{FF2B5EF4-FFF2-40B4-BE49-F238E27FC236}">
                <a16:creationId xmlns:a16="http://schemas.microsoft.com/office/drawing/2014/main" id="{38A1E3A5-453B-F58F-1468-35B9B0D2C6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F6820A7-2E55-884D-C91E-CA9F624E054E}"/>
              </a:ext>
            </a:extLst>
          </p:cNvPr>
          <p:cNvSpPr>
            <a:spLocks noGrp="1"/>
          </p:cNvSpPr>
          <p:nvPr>
            <p:ph type="sldNum" sz="quarter" idx="12"/>
          </p:nvPr>
        </p:nvSpPr>
        <p:spPr/>
        <p:txBody>
          <a:bodyPr/>
          <a:lstStyle>
            <a:lvl1pPr>
              <a:defRPr/>
            </a:lvl1pPr>
          </a:lstStyle>
          <a:p>
            <a:pPr>
              <a:defRPr/>
            </a:pPr>
            <a:fld id="{46653C3C-DD83-429E-8676-4C3D620624FA}" type="slidenum">
              <a:rPr lang="en-US" altLang="en-US"/>
              <a:pPr>
                <a:defRPr/>
              </a:pPr>
              <a:t>‹#›</a:t>
            </a:fld>
            <a:endParaRPr lang="en-US" altLang="en-US"/>
          </a:p>
        </p:txBody>
      </p:sp>
    </p:spTree>
    <p:extLst>
      <p:ext uri="{BB962C8B-B14F-4D97-AF65-F5344CB8AC3E}">
        <p14:creationId xmlns:p14="http://schemas.microsoft.com/office/powerpoint/2010/main" val="84480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E2EBD0-B410-AB6B-8D5A-75DFF669D73E}"/>
              </a:ext>
            </a:extLst>
          </p:cNvPr>
          <p:cNvSpPr>
            <a:spLocks noGrp="1"/>
          </p:cNvSpPr>
          <p:nvPr>
            <p:ph type="dt" sz="half" idx="10"/>
          </p:nvPr>
        </p:nvSpPr>
        <p:spPr/>
        <p:txBody>
          <a:bodyPr/>
          <a:lstStyle>
            <a:lvl1pPr>
              <a:defRPr/>
            </a:lvl1pPr>
          </a:lstStyle>
          <a:p>
            <a:pPr>
              <a:defRPr/>
            </a:pPr>
            <a:fld id="{C816FDBF-18E4-482E-A365-DADF24ABFEC0}" type="datetimeFigureOut">
              <a:rPr lang="en-US"/>
              <a:pPr>
                <a:defRPr/>
              </a:pPr>
              <a:t>9/29/2024</a:t>
            </a:fld>
            <a:endParaRPr lang="en-US"/>
          </a:p>
        </p:txBody>
      </p:sp>
      <p:sp>
        <p:nvSpPr>
          <p:cNvPr id="5" name="Footer Placeholder 4">
            <a:extLst>
              <a:ext uri="{FF2B5EF4-FFF2-40B4-BE49-F238E27FC236}">
                <a16:creationId xmlns:a16="http://schemas.microsoft.com/office/drawing/2014/main" id="{9BE3C790-2167-C1A3-D56B-E665E56D2B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4889C4-2060-6DE6-CA73-9383343588D4}"/>
              </a:ext>
            </a:extLst>
          </p:cNvPr>
          <p:cNvSpPr>
            <a:spLocks noGrp="1"/>
          </p:cNvSpPr>
          <p:nvPr>
            <p:ph type="sldNum" sz="quarter" idx="12"/>
          </p:nvPr>
        </p:nvSpPr>
        <p:spPr/>
        <p:txBody>
          <a:bodyPr/>
          <a:lstStyle>
            <a:lvl1pPr>
              <a:defRPr/>
            </a:lvl1pPr>
          </a:lstStyle>
          <a:p>
            <a:pPr>
              <a:defRPr/>
            </a:pPr>
            <a:fld id="{6B8AD8BD-AEE7-4B14-8FC6-2D072EE2334E}" type="slidenum">
              <a:rPr lang="en-US" altLang="en-US"/>
              <a:pPr>
                <a:defRPr/>
              </a:pPr>
              <a:t>‹#›</a:t>
            </a:fld>
            <a:endParaRPr lang="en-US" altLang="en-US"/>
          </a:p>
        </p:txBody>
      </p:sp>
    </p:spTree>
    <p:extLst>
      <p:ext uri="{BB962C8B-B14F-4D97-AF65-F5344CB8AC3E}">
        <p14:creationId xmlns:p14="http://schemas.microsoft.com/office/powerpoint/2010/main" val="337666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9BFF83-1486-AC01-41D5-C7BA2F7AA0F3}"/>
              </a:ext>
            </a:extLst>
          </p:cNvPr>
          <p:cNvSpPr>
            <a:spLocks noGrp="1"/>
          </p:cNvSpPr>
          <p:nvPr>
            <p:ph type="dt" sz="half" idx="10"/>
          </p:nvPr>
        </p:nvSpPr>
        <p:spPr/>
        <p:txBody>
          <a:bodyPr/>
          <a:lstStyle>
            <a:lvl1pPr>
              <a:defRPr/>
            </a:lvl1pPr>
          </a:lstStyle>
          <a:p>
            <a:pPr>
              <a:defRPr/>
            </a:pPr>
            <a:fld id="{E5F28D3B-443B-4305-B291-2DD0B1B28CD2}" type="datetimeFigureOut">
              <a:rPr lang="en-US"/>
              <a:pPr>
                <a:defRPr/>
              </a:pPr>
              <a:t>9/29/2024</a:t>
            </a:fld>
            <a:endParaRPr lang="en-US"/>
          </a:p>
        </p:txBody>
      </p:sp>
      <p:sp>
        <p:nvSpPr>
          <p:cNvPr id="5" name="Footer Placeholder 4">
            <a:extLst>
              <a:ext uri="{FF2B5EF4-FFF2-40B4-BE49-F238E27FC236}">
                <a16:creationId xmlns:a16="http://schemas.microsoft.com/office/drawing/2014/main" id="{C9F7579D-3059-3F00-9AE5-B918664659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89E0FC2-5796-2FE2-9C68-F8589A593FCB}"/>
              </a:ext>
            </a:extLst>
          </p:cNvPr>
          <p:cNvSpPr>
            <a:spLocks noGrp="1"/>
          </p:cNvSpPr>
          <p:nvPr>
            <p:ph type="sldNum" sz="quarter" idx="12"/>
          </p:nvPr>
        </p:nvSpPr>
        <p:spPr/>
        <p:txBody>
          <a:bodyPr/>
          <a:lstStyle>
            <a:lvl1pPr>
              <a:defRPr/>
            </a:lvl1pPr>
          </a:lstStyle>
          <a:p>
            <a:pPr>
              <a:defRPr/>
            </a:pPr>
            <a:fld id="{C4F1921E-FFBF-43FC-AC4C-BF1051B2154E}" type="slidenum">
              <a:rPr lang="en-US" altLang="en-US"/>
              <a:pPr>
                <a:defRPr/>
              </a:pPr>
              <a:t>‹#›</a:t>
            </a:fld>
            <a:endParaRPr lang="en-US" altLang="en-US"/>
          </a:p>
        </p:txBody>
      </p:sp>
    </p:spTree>
    <p:extLst>
      <p:ext uri="{BB962C8B-B14F-4D97-AF65-F5344CB8AC3E}">
        <p14:creationId xmlns:p14="http://schemas.microsoft.com/office/powerpoint/2010/main" val="141139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24E30ED-D04D-F38F-9D69-198C509BD55A}"/>
              </a:ext>
            </a:extLst>
          </p:cNvPr>
          <p:cNvSpPr>
            <a:spLocks noGrp="1"/>
          </p:cNvSpPr>
          <p:nvPr>
            <p:ph type="dt" sz="half" idx="10"/>
          </p:nvPr>
        </p:nvSpPr>
        <p:spPr/>
        <p:txBody>
          <a:bodyPr/>
          <a:lstStyle>
            <a:lvl1pPr>
              <a:defRPr/>
            </a:lvl1pPr>
          </a:lstStyle>
          <a:p>
            <a:pPr>
              <a:defRPr/>
            </a:pPr>
            <a:fld id="{20F21635-AD02-4AE4-ACD1-B08D034FDED3}" type="datetimeFigureOut">
              <a:rPr lang="en-US"/>
              <a:pPr>
                <a:defRPr/>
              </a:pPr>
              <a:t>9/29/2024</a:t>
            </a:fld>
            <a:endParaRPr lang="en-US"/>
          </a:p>
        </p:txBody>
      </p:sp>
      <p:sp>
        <p:nvSpPr>
          <p:cNvPr id="6" name="Footer Placeholder 4">
            <a:extLst>
              <a:ext uri="{FF2B5EF4-FFF2-40B4-BE49-F238E27FC236}">
                <a16:creationId xmlns:a16="http://schemas.microsoft.com/office/drawing/2014/main" id="{E0BA2596-EFD0-0BB8-180C-73F411B3138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28AF4F-F406-3F0F-34D8-E51D06AA2B51}"/>
              </a:ext>
            </a:extLst>
          </p:cNvPr>
          <p:cNvSpPr>
            <a:spLocks noGrp="1"/>
          </p:cNvSpPr>
          <p:nvPr>
            <p:ph type="sldNum" sz="quarter" idx="12"/>
          </p:nvPr>
        </p:nvSpPr>
        <p:spPr/>
        <p:txBody>
          <a:bodyPr/>
          <a:lstStyle>
            <a:lvl1pPr>
              <a:defRPr/>
            </a:lvl1pPr>
          </a:lstStyle>
          <a:p>
            <a:pPr>
              <a:defRPr/>
            </a:pPr>
            <a:fld id="{EC5F3617-0D86-4852-9400-E18E13C17D3B}" type="slidenum">
              <a:rPr lang="en-US" altLang="en-US"/>
              <a:pPr>
                <a:defRPr/>
              </a:pPr>
              <a:t>‹#›</a:t>
            </a:fld>
            <a:endParaRPr lang="en-US" altLang="en-US"/>
          </a:p>
        </p:txBody>
      </p:sp>
    </p:spTree>
    <p:extLst>
      <p:ext uri="{BB962C8B-B14F-4D97-AF65-F5344CB8AC3E}">
        <p14:creationId xmlns:p14="http://schemas.microsoft.com/office/powerpoint/2010/main" val="419394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960F756-BC81-F919-431D-2AAF56686AF5}"/>
              </a:ext>
            </a:extLst>
          </p:cNvPr>
          <p:cNvSpPr>
            <a:spLocks noGrp="1"/>
          </p:cNvSpPr>
          <p:nvPr>
            <p:ph type="dt" sz="half" idx="10"/>
          </p:nvPr>
        </p:nvSpPr>
        <p:spPr/>
        <p:txBody>
          <a:bodyPr/>
          <a:lstStyle>
            <a:lvl1pPr>
              <a:defRPr/>
            </a:lvl1pPr>
          </a:lstStyle>
          <a:p>
            <a:pPr>
              <a:defRPr/>
            </a:pPr>
            <a:fld id="{BADF05DD-C21C-48EF-98A8-F3A9CA0A0C02}" type="datetimeFigureOut">
              <a:rPr lang="en-US"/>
              <a:pPr>
                <a:defRPr/>
              </a:pPr>
              <a:t>9/29/2024</a:t>
            </a:fld>
            <a:endParaRPr lang="en-US"/>
          </a:p>
        </p:txBody>
      </p:sp>
      <p:sp>
        <p:nvSpPr>
          <p:cNvPr id="8" name="Footer Placeholder 4">
            <a:extLst>
              <a:ext uri="{FF2B5EF4-FFF2-40B4-BE49-F238E27FC236}">
                <a16:creationId xmlns:a16="http://schemas.microsoft.com/office/drawing/2014/main" id="{3728BB34-5353-DE61-0879-804763AD59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2941EBD-B316-9FB1-937B-FC71E3579E03}"/>
              </a:ext>
            </a:extLst>
          </p:cNvPr>
          <p:cNvSpPr>
            <a:spLocks noGrp="1"/>
          </p:cNvSpPr>
          <p:nvPr>
            <p:ph type="sldNum" sz="quarter" idx="12"/>
          </p:nvPr>
        </p:nvSpPr>
        <p:spPr/>
        <p:txBody>
          <a:bodyPr/>
          <a:lstStyle>
            <a:lvl1pPr>
              <a:defRPr/>
            </a:lvl1pPr>
          </a:lstStyle>
          <a:p>
            <a:pPr>
              <a:defRPr/>
            </a:pPr>
            <a:fld id="{69057713-1231-4479-8F62-123DD6072538}" type="slidenum">
              <a:rPr lang="en-US" altLang="en-US"/>
              <a:pPr>
                <a:defRPr/>
              </a:pPr>
              <a:t>‹#›</a:t>
            </a:fld>
            <a:endParaRPr lang="en-US" altLang="en-US"/>
          </a:p>
        </p:txBody>
      </p:sp>
    </p:spTree>
    <p:extLst>
      <p:ext uri="{BB962C8B-B14F-4D97-AF65-F5344CB8AC3E}">
        <p14:creationId xmlns:p14="http://schemas.microsoft.com/office/powerpoint/2010/main" val="203627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5DB3ECD-12A6-C2A3-9380-347429F5166E}"/>
              </a:ext>
            </a:extLst>
          </p:cNvPr>
          <p:cNvSpPr>
            <a:spLocks noGrp="1"/>
          </p:cNvSpPr>
          <p:nvPr>
            <p:ph type="dt" sz="half" idx="10"/>
          </p:nvPr>
        </p:nvSpPr>
        <p:spPr/>
        <p:txBody>
          <a:bodyPr/>
          <a:lstStyle>
            <a:lvl1pPr>
              <a:defRPr/>
            </a:lvl1pPr>
          </a:lstStyle>
          <a:p>
            <a:pPr>
              <a:defRPr/>
            </a:pPr>
            <a:fld id="{309C38ED-CA2F-40AE-8E7C-1F4D5F0F5E8D}" type="datetimeFigureOut">
              <a:rPr lang="en-US"/>
              <a:pPr>
                <a:defRPr/>
              </a:pPr>
              <a:t>9/29/2024</a:t>
            </a:fld>
            <a:endParaRPr lang="en-US"/>
          </a:p>
        </p:txBody>
      </p:sp>
      <p:sp>
        <p:nvSpPr>
          <p:cNvPr id="4" name="Footer Placeholder 4">
            <a:extLst>
              <a:ext uri="{FF2B5EF4-FFF2-40B4-BE49-F238E27FC236}">
                <a16:creationId xmlns:a16="http://schemas.microsoft.com/office/drawing/2014/main" id="{A7F91DE1-18DE-D179-3FBD-A7C07509EC4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41D13A1-6769-8413-3824-E259CB50547E}"/>
              </a:ext>
            </a:extLst>
          </p:cNvPr>
          <p:cNvSpPr>
            <a:spLocks noGrp="1"/>
          </p:cNvSpPr>
          <p:nvPr>
            <p:ph type="sldNum" sz="quarter" idx="12"/>
          </p:nvPr>
        </p:nvSpPr>
        <p:spPr/>
        <p:txBody>
          <a:bodyPr/>
          <a:lstStyle>
            <a:lvl1pPr>
              <a:defRPr/>
            </a:lvl1pPr>
          </a:lstStyle>
          <a:p>
            <a:pPr>
              <a:defRPr/>
            </a:pPr>
            <a:fld id="{6B29AA0E-AC5F-45A8-AD79-8A717B26A8A2}" type="slidenum">
              <a:rPr lang="en-US" altLang="en-US"/>
              <a:pPr>
                <a:defRPr/>
              </a:pPr>
              <a:t>‹#›</a:t>
            </a:fld>
            <a:endParaRPr lang="en-US" altLang="en-US"/>
          </a:p>
        </p:txBody>
      </p:sp>
    </p:spTree>
    <p:extLst>
      <p:ext uri="{BB962C8B-B14F-4D97-AF65-F5344CB8AC3E}">
        <p14:creationId xmlns:p14="http://schemas.microsoft.com/office/powerpoint/2010/main" val="34341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F12EFBC-CF5F-8029-90F1-3F10A7D66CF7}"/>
              </a:ext>
            </a:extLst>
          </p:cNvPr>
          <p:cNvSpPr>
            <a:spLocks noGrp="1"/>
          </p:cNvSpPr>
          <p:nvPr>
            <p:ph type="dt" sz="half" idx="10"/>
          </p:nvPr>
        </p:nvSpPr>
        <p:spPr/>
        <p:txBody>
          <a:bodyPr/>
          <a:lstStyle>
            <a:lvl1pPr>
              <a:defRPr/>
            </a:lvl1pPr>
          </a:lstStyle>
          <a:p>
            <a:pPr>
              <a:defRPr/>
            </a:pPr>
            <a:fld id="{88002D6B-6C18-4AF8-9E36-1D72D3CF84DE}" type="datetimeFigureOut">
              <a:rPr lang="en-US"/>
              <a:pPr>
                <a:defRPr/>
              </a:pPr>
              <a:t>9/29/2024</a:t>
            </a:fld>
            <a:endParaRPr lang="en-US"/>
          </a:p>
        </p:txBody>
      </p:sp>
      <p:sp>
        <p:nvSpPr>
          <p:cNvPr id="3" name="Footer Placeholder 4">
            <a:extLst>
              <a:ext uri="{FF2B5EF4-FFF2-40B4-BE49-F238E27FC236}">
                <a16:creationId xmlns:a16="http://schemas.microsoft.com/office/drawing/2014/main" id="{A32BDC37-EEAB-9809-99AA-673BA6C2114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D6096F2-2662-F4A5-96BA-29606BF158C7}"/>
              </a:ext>
            </a:extLst>
          </p:cNvPr>
          <p:cNvSpPr>
            <a:spLocks noGrp="1"/>
          </p:cNvSpPr>
          <p:nvPr>
            <p:ph type="sldNum" sz="quarter" idx="12"/>
          </p:nvPr>
        </p:nvSpPr>
        <p:spPr/>
        <p:txBody>
          <a:bodyPr/>
          <a:lstStyle>
            <a:lvl1pPr>
              <a:defRPr/>
            </a:lvl1pPr>
          </a:lstStyle>
          <a:p>
            <a:pPr>
              <a:defRPr/>
            </a:pPr>
            <a:fld id="{284A7B3C-F64C-4E0C-BC0A-0512BA00658F}" type="slidenum">
              <a:rPr lang="en-US" altLang="en-US"/>
              <a:pPr>
                <a:defRPr/>
              </a:pPr>
              <a:t>‹#›</a:t>
            </a:fld>
            <a:endParaRPr lang="en-US" altLang="en-US"/>
          </a:p>
        </p:txBody>
      </p:sp>
    </p:spTree>
    <p:extLst>
      <p:ext uri="{BB962C8B-B14F-4D97-AF65-F5344CB8AC3E}">
        <p14:creationId xmlns:p14="http://schemas.microsoft.com/office/powerpoint/2010/main" val="129488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045C7F-6632-96B7-D776-981B58A40BA9}"/>
              </a:ext>
            </a:extLst>
          </p:cNvPr>
          <p:cNvSpPr>
            <a:spLocks noGrp="1"/>
          </p:cNvSpPr>
          <p:nvPr>
            <p:ph type="dt" sz="half" idx="10"/>
          </p:nvPr>
        </p:nvSpPr>
        <p:spPr/>
        <p:txBody>
          <a:bodyPr/>
          <a:lstStyle>
            <a:lvl1pPr>
              <a:defRPr/>
            </a:lvl1pPr>
          </a:lstStyle>
          <a:p>
            <a:pPr>
              <a:defRPr/>
            </a:pPr>
            <a:fld id="{7E8B099B-4C10-4254-837B-F79F06925375}" type="datetimeFigureOut">
              <a:rPr lang="en-US"/>
              <a:pPr>
                <a:defRPr/>
              </a:pPr>
              <a:t>9/29/2024</a:t>
            </a:fld>
            <a:endParaRPr lang="en-US"/>
          </a:p>
        </p:txBody>
      </p:sp>
      <p:sp>
        <p:nvSpPr>
          <p:cNvPr id="6" name="Footer Placeholder 4">
            <a:extLst>
              <a:ext uri="{FF2B5EF4-FFF2-40B4-BE49-F238E27FC236}">
                <a16:creationId xmlns:a16="http://schemas.microsoft.com/office/drawing/2014/main" id="{7596FB1A-BF76-76B3-64F2-B15E162A0D5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43F53F5-BFF6-6248-B9B3-D6F63BDFC7CC}"/>
              </a:ext>
            </a:extLst>
          </p:cNvPr>
          <p:cNvSpPr>
            <a:spLocks noGrp="1"/>
          </p:cNvSpPr>
          <p:nvPr>
            <p:ph type="sldNum" sz="quarter" idx="12"/>
          </p:nvPr>
        </p:nvSpPr>
        <p:spPr/>
        <p:txBody>
          <a:bodyPr/>
          <a:lstStyle>
            <a:lvl1pPr>
              <a:defRPr/>
            </a:lvl1pPr>
          </a:lstStyle>
          <a:p>
            <a:pPr>
              <a:defRPr/>
            </a:pPr>
            <a:fld id="{4099A01D-5571-423B-B514-83DB412811D4}" type="slidenum">
              <a:rPr lang="en-US" altLang="en-US"/>
              <a:pPr>
                <a:defRPr/>
              </a:pPr>
              <a:t>‹#›</a:t>
            </a:fld>
            <a:endParaRPr lang="en-US" altLang="en-US"/>
          </a:p>
        </p:txBody>
      </p:sp>
    </p:spTree>
    <p:extLst>
      <p:ext uri="{BB962C8B-B14F-4D97-AF65-F5344CB8AC3E}">
        <p14:creationId xmlns:p14="http://schemas.microsoft.com/office/powerpoint/2010/main" val="382218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CDF1864-0274-8BF3-2284-3BB7221E361F}"/>
              </a:ext>
            </a:extLst>
          </p:cNvPr>
          <p:cNvSpPr>
            <a:spLocks noGrp="1"/>
          </p:cNvSpPr>
          <p:nvPr>
            <p:ph type="dt" sz="half" idx="10"/>
          </p:nvPr>
        </p:nvSpPr>
        <p:spPr/>
        <p:txBody>
          <a:bodyPr/>
          <a:lstStyle>
            <a:lvl1pPr>
              <a:defRPr/>
            </a:lvl1pPr>
          </a:lstStyle>
          <a:p>
            <a:pPr>
              <a:defRPr/>
            </a:pPr>
            <a:fld id="{ED9AB65B-9F68-4F0E-9FC7-26E34410537E}" type="datetimeFigureOut">
              <a:rPr lang="en-US"/>
              <a:pPr>
                <a:defRPr/>
              </a:pPr>
              <a:t>9/29/2024</a:t>
            </a:fld>
            <a:endParaRPr lang="en-US"/>
          </a:p>
        </p:txBody>
      </p:sp>
      <p:sp>
        <p:nvSpPr>
          <p:cNvPr id="6" name="Footer Placeholder 4">
            <a:extLst>
              <a:ext uri="{FF2B5EF4-FFF2-40B4-BE49-F238E27FC236}">
                <a16:creationId xmlns:a16="http://schemas.microsoft.com/office/drawing/2014/main" id="{E3FD000F-E233-6AC6-ABB9-78011992DCD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D93A5A-92DE-81BB-E529-5714ADED24ED}"/>
              </a:ext>
            </a:extLst>
          </p:cNvPr>
          <p:cNvSpPr>
            <a:spLocks noGrp="1"/>
          </p:cNvSpPr>
          <p:nvPr>
            <p:ph type="sldNum" sz="quarter" idx="12"/>
          </p:nvPr>
        </p:nvSpPr>
        <p:spPr/>
        <p:txBody>
          <a:bodyPr/>
          <a:lstStyle>
            <a:lvl1pPr>
              <a:defRPr/>
            </a:lvl1pPr>
          </a:lstStyle>
          <a:p>
            <a:pPr>
              <a:defRPr/>
            </a:pPr>
            <a:fld id="{859457C1-15D3-4725-8632-B2F8E7059787}" type="slidenum">
              <a:rPr lang="en-US" altLang="en-US"/>
              <a:pPr>
                <a:defRPr/>
              </a:pPr>
              <a:t>‹#›</a:t>
            </a:fld>
            <a:endParaRPr lang="en-US" altLang="en-US"/>
          </a:p>
        </p:txBody>
      </p:sp>
    </p:spTree>
    <p:extLst>
      <p:ext uri="{BB962C8B-B14F-4D97-AF65-F5344CB8AC3E}">
        <p14:creationId xmlns:p14="http://schemas.microsoft.com/office/powerpoint/2010/main" val="287085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D38DEB2-1E48-C567-6EB2-A41198860B3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1F9E230-F8A5-6E76-27C3-64D30930FEA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095D51D-C805-9FF0-FDEC-5D926EFD5FC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04E9B84-04C5-4879-87DB-BE7A5DBA4823}" type="datetimeFigureOut">
              <a:rPr lang="en-US"/>
              <a:pPr>
                <a:defRPr/>
              </a:pPr>
              <a:t>9/29/2024</a:t>
            </a:fld>
            <a:endParaRPr lang="en-US"/>
          </a:p>
        </p:txBody>
      </p:sp>
      <p:sp>
        <p:nvSpPr>
          <p:cNvPr id="5" name="Footer Placeholder 4">
            <a:extLst>
              <a:ext uri="{FF2B5EF4-FFF2-40B4-BE49-F238E27FC236}">
                <a16:creationId xmlns:a16="http://schemas.microsoft.com/office/drawing/2014/main" id="{49A84B4A-45BC-22E4-482B-645EC1DF436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880D220-B2B9-A485-9C57-92A8D4F396C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9407BA96-4DB3-42B1-B506-2474F454435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div-tag-html/" TargetMode="External"/><Relationship Id="rId7" Type="http://schemas.openxmlformats.org/officeDocument/2006/relationships/hyperlink" Target="https://www.geeksforgeeks.org/javascript/" TargetMode="External"/><Relationship Id="rId2" Type="http://schemas.openxmlformats.org/officeDocument/2006/relationships/hyperlink" Target="https://www.geeksforgeeks.org/html-introduction/" TargetMode="External"/><Relationship Id="rId1" Type="http://schemas.openxmlformats.org/officeDocument/2006/relationships/slideLayout" Target="../slideLayouts/slideLayout2.xml"/><Relationship Id="rId6" Type="http://schemas.openxmlformats.org/officeDocument/2006/relationships/hyperlink" Target="https://www.geeksforgeeks.org/html-button-tag/" TargetMode="External"/><Relationship Id="rId5" Type="http://schemas.openxmlformats.org/officeDocument/2006/relationships/hyperlink" Target="https://www.geeksforgeeks.org/html-input-tag/" TargetMode="External"/><Relationship Id="rId4" Type="http://schemas.openxmlformats.org/officeDocument/2006/relationships/hyperlink" Target="https://www.geeksforgeeks.org/html-h1-to-h6-align-attribut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1drv.ms/f/c/dd8a0b9fadfad057/Egox9EBkFrRPtV47K8h_pDcBJMsURa9lsjbCA_qhGCXRZw?e=4zV8Xv" TargetMode="External"/><Relationship Id="rId2" Type="http://schemas.openxmlformats.org/officeDocument/2006/relationships/hyperlink" Target="https://1drv.ms/f/c/dd8a0b9fadfad057/EuTZoIYDXUlJkNSKaGr1sisBTCe8RZEcGsgRXUliyCeoug?e=Ac9q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A0ACE2C-7DA7-E338-1B71-E863B5B43FF0}"/>
              </a:ext>
            </a:extLst>
          </p:cNvPr>
          <p:cNvSpPr>
            <a:spLocks noGrp="1"/>
          </p:cNvSpPr>
          <p:nvPr>
            <p:ph type="ctrTitle"/>
          </p:nvPr>
        </p:nvSpPr>
        <p:spPr>
          <a:xfrm>
            <a:off x="685800" y="2530475"/>
            <a:ext cx="7772400" cy="611188"/>
          </a:xfrm>
        </p:spPr>
        <p:txBody>
          <a:bodyPr/>
          <a:lstStyle/>
          <a:p>
            <a:pPr eaLnBrk="1" hangingPunct="1"/>
            <a:r>
              <a:rPr lang="en-US" altLang="en-US" sz="3200">
                <a:solidFill>
                  <a:srgbClr val="FF0000"/>
                </a:solidFill>
              </a:rPr>
              <a:t>To  Implement  Wind  speed tracking</a:t>
            </a:r>
            <a:endParaRPr lang="en-US" altLang="en-US" sz="3200"/>
          </a:p>
        </p:txBody>
      </p:sp>
      <p:sp>
        <p:nvSpPr>
          <p:cNvPr id="3075" name="Subtitle 2">
            <a:extLst>
              <a:ext uri="{FF2B5EF4-FFF2-40B4-BE49-F238E27FC236}">
                <a16:creationId xmlns:a16="http://schemas.microsoft.com/office/drawing/2014/main" id="{43C34815-51DB-9258-C7F7-1BBE3CD27DA8}"/>
              </a:ext>
            </a:extLst>
          </p:cNvPr>
          <p:cNvSpPr>
            <a:spLocks noGrp="1"/>
          </p:cNvSpPr>
          <p:nvPr>
            <p:ph type="subTitle" idx="1"/>
          </p:nvPr>
        </p:nvSpPr>
        <p:spPr>
          <a:xfrm>
            <a:off x="1371600" y="3429000"/>
            <a:ext cx="6400800" cy="1643063"/>
          </a:xfrm>
        </p:spPr>
        <p:txBody>
          <a:bodyPr/>
          <a:lstStyle/>
          <a:p>
            <a:pPr algn="just" eaLnBrk="1" hangingPunct="1"/>
            <a:r>
              <a:rPr lang="en-US" altLang="en-US" sz="1800">
                <a:solidFill>
                  <a:schemeClr val="tx1"/>
                </a:solidFill>
              </a:rPr>
              <a:t>                               NAME: MADHUMITHA.B</a:t>
            </a:r>
          </a:p>
          <a:p>
            <a:pPr algn="just" eaLnBrk="1" hangingPunct="1"/>
            <a:r>
              <a:rPr lang="en-US" altLang="en-US" sz="1800">
                <a:solidFill>
                  <a:schemeClr val="tx1"/>
                </a:solidFill>
              </a:rPr>
              <a:t>                                SUB: OOSE </a:t>
            </a:r>
          </a:p>
          <a:p>
            <a:pPr algn="just" eaLnBrk="1" hangingPunct="1"/>
            <a:r>
              <a:rPr lang="en-US" altLang="en-US" sz="1800">
                <a:solidFill>
                  <a:schemeClr val="tx1"/>
                </a:solidFill>
              </a:rPr>
              <a:t>                                ROLLNO:48</a:t>
            </a:r>
          </a:p>
          <a:p>
            <a:pPr algn="just" eaLnBrk="1" hangingPunct="1"/>
            <a:r>
              <a:rPr lang="en-US" altLang="en-US" sz="1800">
                <a:solidFill>
                  <a:schemeClr val="tx1"/>
                </a:solidFill>
              </a:rPr>
              <a:t>                                SUBCODE:21IT204T</a:t>
            </a:r>
          </a:p>
          <a:p>
            <a:pPr algn="just" eaLnBrk="1" hangingPunct="1"/>
            <a:r>
              <a:rPr lang="en-US" altLang="en-US" sz="1800">
                <a:solidFill>
                  <a:schemeClr val="tx1"/>
                </a:solidFill>
              </a:rPr>
              <a:t>                                REGNO:113222072055</a:t>
            </a:r>
          </a:p>
          <a:p>
            <a:pPr eaLnBrk="1" hangingPunct="1"/>
            <a:endParaRPr lang="en-US" altLang="en-US">
              <a:solidFill>
                <a:schemeClr val="tx1"/>
              </a:solidFill>
            </a:endParaRPr>
          </a:p>
        </p:txBody>
      </p:sp>
      <p:pic>
        <p:nvPicPr>
          <p:cNvPr id="3076" name="Picture 5">
            <a:extLst>
              <a:ext uri="{FF2B5EF4-FFF2-40B4-BE49-F238E27FC236}">
                <a16:creationId xmlns:a16="http://schemas.microsoft.com/office/drawing/2014/main" id="{EE18815A-42CA-4327-A593-39F33E8B0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57188"/>
            <a:ext cx="2000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94429304-472A-FCBA-485F-89852D016313}"/>
              </a:ext>
            </a:extLst>
          </p:cNvPr>
          <p:cNvGraphicFramePr>
            <a:graphicFrameLocks noGrp="1"/>
          </p:cNvGraphicFramePr>
          <p:nvPr/>
        </p:nvGraphicFramePr>
        <p:xfrm>
          <a:off x="428625" y="5357813"/>
          <a:ext cx="8286750" cy="1085850"/>
        </p:xfrm>
        <a:graphic>
          <a:graphicData uri="http://schemas.openxmlformats.org/drawingml/2006/table">
            <a:tbl>
              <a:tblPr/>
              <a:tblGrid>
                <a:gridCol w="1290659">
                  <a:extLst>
                    <a:ext uri="{9D8B030D-6E8A-4147-A177-3AD203B41FA5}">
                      <a16:colId xmlns:a16="http://schemas.microsoft.com/office/drawing/2014/main" val="20000"/>
                    </a:ext>
                  </a:extLst>
                </a:gridCol>
                <a:gridCol w="1363031">
                  <a:extLst>
                    <a:ext uri="{9D8B030D-6E8A-4147-A177-3AD203B41FA5}">
                      <a16:colId xmlns:a16="http://schemas.microsoft.com/office/drawing/2014/main" val="20001"/>
                    </a:ext>
                  </a:extLst>
                </a:gridCol>
                <a:gridCol w="1700774">
                  <a:extLst>
                    <a:ext uri="{9D8B030D-6E8A-4147-A177-3AD203B41FA5}">
                      <a16:colId xmlns:a16="http://schemas.microsoft.com/office/drawing/2014/main" val="20002"/>
                    </a:ext>
                  </a:extLst>
                </a:gridCol>
                <a:gridCol w="1363031">
                  <a:extLst>
                    <a:ext uri="{9D8B030D-6E8A-4147-A177-3AD203B41FA5}">
                      <a16:colId xmlns:a16="http://schemas.microsoft.com/office/drawing/2014/main" val="20003"/>
                    </a:ext>
                  </a:extLst>
                </a:gridCol>
                <a:gridCol w="1556028">
                  <a:extLst>
                    <a:ext uri="{9D8B030D-6E8A-4147-A177-3AD203B41FA5}">
                      <a16:colId xmlns:a16="http://schemas.microsoft.com/office/drawing/2014/main" val="20004"/>
                    </a:ext>
                  </a:extLst>
                </a:gridCol>
                <a:gridCol w="1013227">
                  <a:extLst>
                    <a:ext uri="{9D8B030D-6E8A-4147-A177-3AD203B41FA5}">
                      <a16:colId xmlns:a16="http://schemas.microsoft.com/office/drawing/2014/main" val="20005"/>
                    </a:ext>
                  </a:extLst>
                </a:gridCol>
              </a:tblGrid>
              <a:tr h="619272">
                <a:tc>
                  <a:txBody>
                    <a:bodyPr/>
                    <a:lstStyle/>
                    <a:p>
                      <a:pPr algn="ctr">
                        <a:lnSpc>
                          <a:spcPct val="115000"/>
                        </a:lnSpc>
                        <a:spcAft>
                          <a:spcPts val="1000"/>
                        </a:spcAft>
                      </a:pPr>
                      <a:r>
                        <a:rPr lang="en-US" sz="1600" b="1" dirty="0">
                          <a:latin typeface="Calibri"/>
                          <a:ea typeface="Calibri"/>
                          <a:cs typeface="Times New Roman"/>
                        </a:rPr>
                        <a:t>Objective / Scope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Plan of Execution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Implementation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Presentation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Insight on project area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Total (10)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6578">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dirty="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36AFEF2-F195-914A-6F42-CABB92E050A3}"/>
              </a:ext>
            </a:extLst>
          </p:cNvPr>
          <p:cNvSpPr>
            <a:spLocks noGrp="1"/>
          </p:cNvSpPr>
          <p:nvPr>
            <p:ph type="title"/>
          </p:nvPr>
        </p:nvSpPr>
        <p:spPr>
          <a:xfrm>
            <a:off x="457200" y="274638"/>
            <a:ext cx="8229600" cy="457200"/>
          </a:xfrm>
        </p:spPr>
        <p:txBody>
          <a:bodyPr/>
          <a:lstStyle/>
          <a:p>
            <a:r>
              <a:rPr lang="en-IN" altLang="en-US" sz="2400">
                <a:solidFill>
                  <a:srgbClr val="FF0000"/>
                </a:solidFill>
              </a:rPr>
              <a:t>Module 1 output</a:t>
            </a:r>
          </a:p>
        </p:txBody>
      </p:sp>
      <p:sp>
        <p:nvSpPr>
          <p:cNvPr id="13315" name="Content Placeholder 2">
            <a:extLst>
              <a:ext uri="{FF2B5EF4-FFF2-40B4-BE49-F238E27FC236}">
                <a16:creationId xmlns:a16="http://schemas.microsoft.com/office/drawing/2014/main" id="{BF4BA688-A07B-9683-F2B9-F1D0EE12DD01}"/>
              </a:ext>
            </a:extLst>
          </p:cNvPr>
          <p:cNvSpPr>
            <a:spLocks noGrp="1"/>
          </p:cNvSpPr>
          <p:nvPr>
            <p:ph idx="1"/>
          </p:nvPr>
        </p:nvSpPr>
        <p:spPr>
          <a:xfrm>
            <a:off x="457200" y="836613"/>
            <a:ext cx="8229600" cy="5746750"/>
          </a:xfrm>
        </p:spPr>
        <p:txBody>
          <a:bodyPr/>
          <a:lstStyle/>
          <a:p>
            <a:pPr marL="0" indent="0">
              <a:buFont typeface="Arial" panose="020B0604020202020204" pitchFamily="34" charset="0"/>
              <a:buNone/>
            </a:pPr>
            <a:r>
              <a:rPr lang="en-IN" altLang="en-US"/>
              <a:t>ER DIAGRAM</a:t>
            </a:r>
          </a:p>
        </p:txBody>
      </p:sp>
      <p:sp>
        <p:nvSpPr>
          <p:cNvPr id="4" name="Rectangle 3">
            <a:extLst>
              <a:ext uri="{FF2B5EF4-FFF2-40B4-BE49-F238E27FC236}">
                <a16:creationId xmlns:a16="http://schemas.microsoft.com/office/drawing/2014/main" id="{EFF3D30A-6D53-94D9-0647-3AC478A885E9}"/>
              </a:ext>
            </a:extLst>
          </p:cNvPr>
          <p:cNvSpPr/>
          <p:nvPr/>
        </p:nvSpPr>
        <p:spPr>
          <a:xfrm>
            <a:off x="611188" y="1484313"/>
            <a:ext cx="7921625" cy="46085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IN" dirty="0"/>
          </a:p>
        </p:txBody>
      </p:sp>
      <p:pic>
        <p:nvPicPr>
          <p:cNvPr id="13317" name="Picture 4">
            <a:extLst>
              <a:ext uri="{FF2B5EF4-FFF2-40B4-BE49-F238E27FC236}">
                <a16:creationId xmlns:a16="http://schemas.microsoft.com/office/drawing/2014/main" id="{E1A94F1D-9294-DB06-7ABD-10035AFA3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31963"/>
            <a:ext cx="70580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6058088-F90D-95E7-E6D6-BE59062EB505}"/>
              </a:ext>
            </a:extLst>
          </p:cNvPr>
          <p:cNvSpPr>
            <a:spLocks noGrp="1"/>
          </p:cNvSpPr>
          <p:nvPr>
            <p:ph type="title"/>
          </p:nvPr>
        </p:nvSpPr>
        <p:spPr>
          <a:xfrm>
            <a:off x="250825" y="188913"/>
            <a:ext cx="8229600" cy="431800"/>
          </a:xfrm>
        </p:spPr>
        <p:txBody>
          <a:bodyPr/>
          <a:lstStyle/>
          <a:p>
            <a:pPr eaLnBrk="1" hangingPunct="1"/>
            <a:r>
              <a:rPr lang="en-US" altLang="en-US" sz="2800">
                <a:solidFill>
                  <a:srgbClr val="FF0000"/>
                </a:solidFill>
              </a:rPr>
              <a:t>Module 2</a:t>
            </a:r>
          </a:p>
        </p:txBody>
      </p:sp>
      <p:sp>
        <p:nvSpPr>
          <p:cNvPr id="7171" name="Content Placeholder 2">
            <a:extLst>
              <a:ext uri="{FF2B5EF4-FFF2-40B4-BE49-F238E27FC236}">
                <a16:creationId xmlns:a16="http://schemas.microsoft.com/office/drawing/2014/main" id="{E84999A7-63FC-12BF-EFCB-7F2CD68006C7}"/>
              </a:ext>
            </a:extLst>
          </p:cNvPr>
          <p:cNvSpPr>
            <a:spLocks noGrp="1"/>
          </p:cNvSpPr>
          <p:nvPr>
            <p:ph idx="1"/>
          </p:nvPr>
        </p:nvSpPr>
        <p:spPr>
          <a:xfrm>
            <a:off x="457200" y="765175"/>
            <a:ext cx="8229600" cy="5688013"/>
          </a:xfrm>
        </p:spPr>
        <p:txBody>
          <a:bodyPr/>
          <a:lstStyle/>
          <a:p>
            <a:pPr marL="0" indent="0" eaLnBrk="1" hangingPunct="1">
              <a:buFont typeface="Arial" panose="020B0604020202020204" pitchFamily="34" charset="0"/>
              <a:buNone/>
              <a:defRPr/>
            </a:pPr>
            <a:r>
              <a:rPr lang="en-US" altLang="en-US" sz="1800" dirty="0"/>
              <a:t>In module one going to create simple html page with enhancing </a:t>
            </a:r>
            <a:r>
              <a:rPr lang="en-US" altLang="en-US" sz="1800" dirty="0" err="1"/>
              <a:t>css</a:t>
            </a:r>
            <a:r>
              <a:rPr lang="en-US" altLang="en-US" sz="1800" dirty="0"/>
              <a:t> application for 2 website </a:t>
            </a:r>
          </a:p>
          <a:p>
            <a:pPr>
              <a:defRPr/>
            </a:pPr>
            <a:r>
              <a:rPr lang="en-US" sz="1800" dirty="0">
                <a:solidFill>
                  <a:srgbClr val="273239"/>
                </a:solidFill>
                <a:latin typeface="Nunito" panose="020F0502020204030204" pitchFamily="2" charset="0"/>
              </a:rPr>
              <a:t>Create the Weather App UI Structure using the </a:t>
            </a:r>
            <a:r>
              <a:rPr lang="en-US" sz="1800" b="1" u="sng" dirty="0">
                <a:solidFill>
                  <a:srgbClr val="273239"/>
                </a:solidFill>
                <a:latin typeface="Nunito" panose="020F0502020204030204" pitchFamily="2" charset="0"/>
                <a:hlinkClick r:id="rId2"/>
              </a:rPr>
              <a:t>HTML</a:t>
            </a:r>
            <a:r>
              <a:rPr lang="en-US" sz="1800" dirty="0">
                <a:solidFill>
                  <a:srgbClr val="273239"/>
                </a:solidFill>
                <a:latin typeface="Nunito" panose="020F0502020204030204" pitchFamily="2" charset="0"/>
              </a:rPr>
              <a:t> elements like </a:t>
            </a:r>
            <a:r>
              <a:rPr lang="en-US" sz="1800" b="1" u="sng" dirty="0">
                <a:solidFill>
                  <a:srgbClr val="273239"/>
                </a:solidFill>
                <a:latin typeface="Nunito" panose="020F0502020204030204" pitchFamily="2" charset="0"/>
                <a:hlinkClick r:id="rId3"/>
              </a:rPr>
              <a:t>&lt;div&gt;</a:t>
            </a:r>
            <a:r>
              <a:rPr lang="en-US" sz="1800" dirty="0">
                <a:solidFill>
                  <a:srgbClr val="273239"/>
                </a:solidFill>
                <a:latin typeface="Nunito" panose="020F0502020204030204" pitchFamily="2" charset="0"/>
              </a:rPr>
              <a:t>, </a:t>
            </a:r>
            <a:r>
              <a:rPr lang="en-US" sz="1800" b="1" u="sng" dirty="0">
                <a:solidFill>
                  <a:srgbClr val="273239"/>
                </a:solidFill>
                <a:latin typeface="Nunito" panose="020F0502020204030204" pitchFamily="2" charset="0"/>
                <a:hlinkClick r:id="rId4"/>
              </a:rPr>
              <a:t>&lt;h1&gt;</a:t>
            </a:r>
            <a:r>
              <a:rPr lang="en-US" sz="1800" dirty="0">
                <a:solidFill>
                  <a:srgbClr val="273239"/>
                </a:solidFill>
                <a:latin typeface="Nunito" panose="020F0502020204030204" pitchFamily="2" charset="0"/>
              </a:rPr>
              <a:t>, </a:t>
            </a:r>
            <a:r>
              <a:rPr lang="en-US" sz="1800" b="1" u="sng" dirty="0">
                <a:solidFill>
                  <a:srgbClr val="273239"/>
                </a:solidFill>
                <a:latin typeface="Nunito" panose="020F0502020204030204" pitchFamily="2" charset="0"/>
                <a:hlinkClick r:id="rId5"/>
              </a:rPr>
              <a:t>&lt;input&gt;</a:t>
            </a:r>
            <a:r>
              <a:rPr lang="en-US" sz="1800" dirty="0">
                <a:solidFill>
                  <a:srgbClr val="273239"/>
                </a:solidFill>
                <a:latin typeface="Nunito" panose="020F0502020204030204" pitchFamily="2" charset="0"/>
              </a:rPr>
              <a:t> and </a:t>
            </a:r>
            <a:r>
              <a:rPr lang="en-US" sz="1800" b="1" u="sng" dirty="0">
                <a:solidFill>
                  <a:srgbClr val="273239"/>
                </a:solidFill>
                <a:latin typeface="Nunito" panose="020F0502020204030204" pitchFamily="2" charset="0"/>
                <a:hlinkClick r:id="rId6"/>
              </a:rPr>
              <a:t>&lt;button&gt;</a:t>
            </a:r>
            <a:r>
              <a:rPr lang="en-US" sz="1800" dirty="0">
                <a:solidFill>
                  <a:srgbClr val="273239"/>
                </a:solidFill>
                <a:latin typeface="Nunito" panose="020F0502020204030204" pitchFamily="2" charset="0"/>
              </a:rPr>
              <a:t>. Embed all the essential CDN links for Icons, Fonts, etc.</a:t>
            </a:r>
          </a:p>
          <a:p>
            <a:pPr>
              <a:defRPr/>
            </a:pPr>
            <a:r>
              <a:rPr lang="en-US" sz="1800" dirty="0">
                <a:solidFill>
                  <a:srgbClr val="273239"/>
                </a:solidFill>
                <a:latin typeface="Nunito" panose="020F0502020204030204" pitchFamily="2" charset="0"/>
              </a:rPr>
              <a:t>Once the structure is created, the styling properties for each element like padding, box-shadow, transition, attractive effects like hovering, </a:t>
            </a:r>
            <a:r>
              <a:rPr lang="en-US" sz="1800" dirty="0" err="1">
                <a:solidFill>
                  <a:srgbClr val="273239"/>
                </a:solidFill>
                <a:latin typeface="Nunito" panose="020F0502020204030204" pitchFamily="2" charset="0"/>
              </a:rPr>
              <a:t>etc</a:t>
            </a:r>
            <a:r>
              <a:rPr lang="en-US" sz="1800" dirty="0">
                <a:solidFill>
                  <a:srgbClr val="273239"/>
                </a:solidFill>
                <a:latin typeface="Nunito" panose="020F0502020204030204" pitchFamily="2" charset="0"/>
              </a:rPr>
              <a:t> are been applied.</a:t>
            </a:r>
          </a:p>
          <a:p>
            <a:pPr>
              <a:defRPr/>
            </a:pPr>
            <a:r>
              <a:rPr lang="en-US" sz="1800" dirty="0">
                <a:solidFill>
                  <a:srgbClr val="273239"/>
                </a:solidFill>
                <a:latin typeface="Nunito" panose="020F0502020204030204" pitchFamily="2" charset="0"/>
              </a:rPr>
              <a:t>In the main </a:t>
            </a:r>
            <a:r>
              <a:rPr lang="en-US" sz="1800" b="1" u="sng" dirty="0">
                <a:solidFill>
                  <a:srgbClr val="273239"/>
                </a:solidFill>
                <a:latin typeface="Nunito" panose="020F0502020204030204" pitchFamily="2" charset="0"/>
                <a:hlinkClick r:id="rId7"/>
              </a:rPr>
              <a:t>JavaScript</a:t>
            </a:r>
            <a:r>
              <a:rPr lang="en-US" sz="1800" dirty="0">
                <a:solidFill>
                  <a:srgbClr val="273239"/>
                </a:solidFill>
                <a:latin typeface="Nunito" panose="020F0502020204030204" pitchFamily="2" charset="0"/>
              </a:rPr>
              <a:t> file, the overall behavior of the application is been defined.</a:t>
            </a:r>
          </a:p>
          <a:p>
            <a:pPr>
              <a:defRPr/>
            </a:pPr>
            <a:r>
              <a:rPr lang="en-US" sz="1800" dirty="0">
                <a:solidFill>
                  <a:srgbClr val="273239"/>
                </a:solidFill>
                <a:latin typeface="Nunito" panose="020F0502020204030204" pitchFamily="2" charset="0"/>
              </a:rPr>
              <a:t>Firstly, we are specifying the API URL of </a:t>
            </a:r>
            <a:r>
              <a:rPr lang="en-US" sz="1800" dirty="0" err="1">
                <a:solidFill>
                  <a:srgbClr val="273239"/>
                </a:solidFill>
                <a:latin typeface="Nunito" panose="020F0502020204030204" pitchFamily="2" charset="0"/>
              </a:rPr>
              <a:t>OpenWeatherMap</a:t>
            </a:r>
            <a:r>
              <a:rPr lang="en-US" sz="1800" dirty="0">
                <a:solidFill>
                  <a:srgbClr val="273239"/>
                </a:solidFill>
                <a:latin typeface="Nunito" panose="020F0502020204030204" pitchFamily="2" charset="0"/>
              </a:rPr>
              <a:t>. Then we are specifying the unique API key. By </a:t>
            </a:r>
            <a:r>
              <a:rPr lang="en-US" sz="1800" dirty="0" err="1">
                <a:solidFill>
                  <a:srgbClr val="273239"/>
                </a:solidFill>
                <a:latin typeface="Nunito" panose="020F0502020204030204" pitchFamily="2" charset="0"/>
              </a:rPr>
              <a:t>defaul,t</a:t>
            </a:r>
            <a:r>
              <a:rPr lang="en-US" sz="1800" dirty="0">
                <a:solidFill>
                  <a:srgbClr val="273239"/>
                </a:solidFill>
                <a:latin typeface="Nunito" panose="020F0502020204030204" pitchFamily="2" charset="0"/>
              </a:rPr>
              <a:t> the Weather of the Pune location is been shown when the application is loaded.</a:t>
            </a:r>
          </a:p>
          <a:p>
            <a:pPr>
              <a:defRPr/>
            </a:pPr>
            <a:r>
              <a:rPr lang="en-US" sz="1800" dirty="0">
                <a:solidFill>
                  <a:srgbClr val="273239"/>
                </a:solidFill>
                <a:latin typeface="Nunito" panose="020F0502020204030204" pitchFamily="2" charset="0"/>
              </a:rPr>
              <a:t>Then by using the async function, we are returning the </a:t>
            </a:r>
            <a:r>
              <a:rPr lang="en-US" sz="1800" dirty="0" err="1">
                <a:solidFill>
                  <a:srgbClr val="273239"/>
                </a:solidFill>
                <a:latin typeface="Nunito" panose="020F0502020204030204" pitchFamily="2" charset="0"/>
              </a:rPr>
              <a:t>wwather</a:t>
            </a:r>
            <a:r>
              <a:rPr lang="en-US" sz="1800" dirty="0">
                <a:solidFill>
                  <a:srgbClr val="273239"/>
                </a:solidFill>
                <a:latin typeface="Nunito" panose="020F0502020204030204" pitchFamily="2" charset="0"/>
              </a:rPr>
              <a:t> of the city which is entered by the user. If the city is not valid, then an error message is been shown to the user.</a:t>
            </a:r>
          </a:p>
          <a:p>
            <a:pPr>
              <a:defRPr/>
            </a:pPr>
            <a:r>
              <a:rPr lang="en-US" sz="1800" dirty="0">
                <a:solidFill>
                  <a:srgbClr val="273239"/>
                </a:solidFill>
                <a:latin typeface="Nunito" panose="020F0502020204030204" pitchFamily="2" charset="0"/>
              </a:rPr>
              <a:t>Once the details are fetched, then these details are been represented in the </a:t>
            </a:r>
            <a:r>
              <a:rPr lang="en-US" sz="1800" dirty="0" err="1">
                <a:solidFill>
                  <a:srgbClr val="273239"/>
                </a:solidFill>
                <a:latin typeface="Nunito" panose="020F0502020204030204" pitchFamily="2" charset="0"/>
              </a:rPr>
              <a:t>weatherShowFn</a:t>
            </a:r>
            <a:r>
              <a:rPr lang="en-US" sz="1800" dirty="0">
                <a:solidFill>
                  <a:srgbClr val="273239"/>
                </a:solidFill>
                <a:latin typeface="Nunito" panose="020F0502020204030204" pitchFamily="2" charset="0"/>
              </a:rPr>
              <a:t>().</a:t>
            </a:r>
          </a:p>
          <a:p>
            <a:pPr marL="0" indent="0" eaLnBrk="1" hangingPunct="1">
              <a:buFont typeface="Arial" panose="020B0604020202020204" pitchFamily="34" charset="0"/>
              <a:buNone/>
              <a:defRPr/>
            </a:pPr>
            <a:endParaRPr lang="en-US" altLang="en-US" sz="1800" dirty="0"/>
          </a:p>
          <a:p>
            <a:pPr eaLnBrk="1" hangingPunct="1">
              <a:defRPr/>
            </a:pPr>
            <a:endParaRPr lang="en-US" altLang="en-US" sz="1800" dirty="0"/>
          </a:p>
          <a:p>
            <a:pPr eaLnBrk="1" hangingPunct="1">
              <a:defRPr/>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2E60934-5D82-D485-9851-402D2586EFE4}"/>
              </a:ext>
            </a:extLst>
          </p:cNvPr>
          <p:cNvSpPr>
            <a:spLocks noGrp="1"/>
          </p:cNvSpPr>
          <p:nvPr>
            <p:ph type="title"/>
          </p:nvPr>
        </p:nvSpPr>
        <p:spPr>
          <a:xfrm>
            <a:off x="457200" y="44450"/>
            <a:ext cx="8229600" cy="431800"/>
          </a:xfrm>
        </p:spPr>
        <p:txBody>
          <a:bodyPr/>
          <a:lstStyle/>
          <a:p>
            <a:r>
              <a:rPr lang="en-IN" altLang="en-US" sz="2400">
                <a:solidFill>
                  <a:srgbClr val="FF0000"/>
                </a:solidFill>
              </a:rPr>
              <a:t>Module 2 implementation/output</a:t>
            </a:r>
          </a:p>
        </p:txBody>
      </p:sp>
      <p:pic>
        <p:nvPicPr>
          <p:cNvPr id="15363" name="Content Placeholder 8">
            <a:extLst>
              <a:ext uri="{FF2B5EF4-FFF2-40B4-BE49-F238E27FC236}">
                <a16:creationId xmlns:a16="http://schemas.microsoft.com/office/drawing/2014/main" id="{B26ACB0B-808A-492D-B860-468B1508CC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908050"/>
            <a:ext cx="3395663" cy="5810250"/>
          </a:xfrm>
        </p:spPr>
      </p:pic>
      <p:pic>
        <p:nvPicPr>
          <p:cNvPr id="15364" name="Picture 10">
            <a:extLst>
              <a:ext uri="{FF2B5EF4-FFF2-40B4-BE49-F238E27FC236}">
                <a16:creationId xmlns:a16="http://schemas.microsoft.com/office/drawing/2014/main" id="{10D3B5F9-1668-49E1-FE5F-A0B64064B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3" y="974725"/>
            <a:ext cx="3690937"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11">
            <a:extLst>
              <a:ext uri="{FF2B5EF4-FFF2-40B4-BE49-F238E27FC236}">
                <a16:creationId xmlns:a16="http://schemas.microsoft.com/office/drawing/2014/main" id="{FB86A906-5223-DE32-CAB4-C1ABC308F43B}"/>
              </a:ext>
            </a:extLst>
          </p:cNvPr>
          <p:cNvSpPr txBox="1">
            <a:spLocks noChangeArrowheads="1"/>
          </p:cNvSpPr>
          <p:nvPr/>
        </p:nvSpPr>
        <p:spPr bwMode="auto">
          <a:xfrm>
            <a:off x="684213" y="539750"/>
            <a:ext cx="1979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a:t>1</a:t>
            </a:r>
            <a:r>
              <a:rPr lang="en-IN" altLang="en-US" baseline="30000"/>
              <a:t>st</a:t>
            </a:r>
            <a:r>
              <a:rPr lang="en-IN" altLang="en-US"/>
              <a:t>  website page</a:t>
            </a:r>
          </a:p>
        </p:txBody>
      </p:sp>
      <p:sp>
        <p:nvSpPr>
          <p:cNvPr id="15366" name="TextBox 14">
            <a:extLst>
              <a:ext uri="{FF2B5EF4-FFF2-40B4-BE49-F238E27FC236}">
                <a16:creationId xmlns:a16="http://schemas.microsoft.com/office/drawing/2014/main" id="{98693CE2-72BC-ADDB-C5B4-264EE28532F2}"/>
              </a:ext>
            </a:extLst>
          </p:cNvPr>
          <p:cNvSpPr txBox="1">
            <a:spLocks noChangeArrowheads="1"/>
          </p:cNvSpPr>
          <p:nvPr/>
        </p:nvSpPr>
        <p:spPr bwMode="auto">
          <a:xfrm>
            <a:off x="6084888" y="604838"/>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a:t>2</a:t>
            </a:r>
            <a:r>
              <a:rPr lang="en-IN" altLang="en-US" baseline="30000"/>
              <a:t>nd</a:t>
            </a:r>
            <a:r>
              <a:rPr lang="en-IN" altLang="en-US"/>
              <a:t> website page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1438461-FE71-9BDF-EFD6-6A586306F451}"/>
              </a:ext>
            </a:extLst>
          </p:cNvPr>
          <p:cNvSpPr>
            <a:spLocks noGrp="1"/>
          </p:cNvSpPr>
          <p:nvPr>
            <p:ph type="title"/>
          </p:nvPr>
        </p:nvSpPr>
        <p:spPr>
          <a:xfrm>
            <a:off x="457200" y="44450"/>
            <a:ext cx="8229600" cy="576263"/>
          </a:xfrm>
        </p:spPr>
        <p:txBody>
          <a:bodyPr/>
          <a:lstStyle/>
          <a:p>
            <a:pPr eaLnBrk="1" hangingPunct="1"/>
            <a:r>
              <a:rPr lang="en-US" altLang="en-US" sz="2400">
                <a:solidFill>
                  <a:srgbClr val="FF0000"/>
                </a:solidFill>
              </a:rPr>
              <a:t>Module 3</a:t>
            </a:r>
          </a:p>
        </p:txBody>
      </p:sp>
      <p:sp>
        <p:nvSpPr>
          <p:cNvPr id="9219" name="Content Placeholder 2">
            <a:extLst>
              <a:ext uri="{FF2B5EF4-FFF2-40B4-BE49-F238E27FC236}">
                <a16:creationId xmlns:a16="http://schemas.microsoft.com/office/drawing/2014/main" id="{BF7ADACD-7E53-6065-2407-BFD61E4C42F4}"/>
              </a:ext>
            </a:extLst>
          </p:cNvPr>
          <p:cNvSpPr>
            <a:spLocks noGrp="1"/>
          </p:cNvSpPr>
          <p:nvPr>
            <p:ph idx="1"/>
          </p:nvPr>
        </p:nvSpPr>
        <p:spPr>
          <a:xfrm>
            <a:off x="457200" y="765175"/>
            <a:ext cx="8229600" cy="5616575"/>
          </a:xfrm>
        </p:spPr>
        <p:txBody>
          <a:bodyPr/>
          <a:lstStyle/>
          <a:p>
            <a:pPr marL="0" indent="0" algn="just" eaLnBrk="1" hangingPunct="1">
              <a:buFont typeface="Arial" panose="020B0604020202020204" pitchFamily="34" charset="0"/>
              <a:buNone/>
              <a:defRPr/>
            </a:pPr>
            <a:r>
              <a:rPr lang="en-US" altLang="en-US" sz="2000" dirty="0"/>
              <a:t>The entire  2 different website is created for tracking wind speed but it also provide other weathercasting details.</a:t>
            </a:r>
          </a:p>
          <a:p>
            <a:pPr algn="just">
              <a:defRPr/>
            </a:pPr>
            <a:r>
              <a:rPr lang="en-US" sz="2000" b="1" dirty="0">
                <a:solidFill>
                  <a:schemeClr val="tx2">
                    <a:lumMod val="60000"/>
                    <a:lumOff val="40000"/>
                  </a:schemeClr>
                </a:solidFill>
                <a:latin typeface="Nunito" pitchFamily="2" charset="0"/>
              </a:rPr>
              <a:t>Functionalities of this page:</a:t>
            </a:r>
            <a:endParaRPr lang="en-US" sz="2000" dirty="0">
              <a:solidFill>
                <a:schemeClr val="tx2">
                  <a:lumMod val="60000"/>
                  <a:lumOff val="40000"/>
                </a:schemeClr>
              </a:solidFill>
              <a:latin typeface="Nunito" pitchFamily="2" charset="0"/>
            </a:endParaRPr>
          </a:p>
          <a:p>
            <a:pPr algn="just">
              <a:defRPr/>
            </a:pPr>
            <a:r>
              <a:rPr lang="en-US" sz="2000" dirty="0">
                <a:solidFill>
                  <a:srgbClr val="273239"/>
                </a:solidFill>
                <a:latin typeface="Nunito" pitchFamily="2" charset="0"/>
              </a:rPr>
              <a:t>User can put the City name and get the weather details:</a:t>
            </a:r>
          </a:p>
          <a:p>
            <a:pPr lvl="1" algn="just">
              <a:buFont typeface="Arial" panose="020B0604020202020204" pitchFamily="34" charset="0"/>
              <a:buChar char="•"/>
              <a:defRPr/>
            </a:pPr>
            <a:r>
              <a:rPr lang="en-US" sz="2000" dirty="0">
                <a:solidFill>
                  <a:srgbClr val="273239"/>
                </a:solidFill>
                <a:latin typeface="Nunito" pitchFamily="2" charset="0"/>
              </a:rPr>
              <a:t>Temperature</a:t>
            </a:r>
          </a:p>
          <a:p>
            <a:pPr lvl="1" algn="just">
              <a:buFont typeface="Arial" panose="020B0604020202020204" pitchFamily="34" charset="0"/>
              <a:buChar char="•"/>
              <a:defRPr/>
            </a:pPr>
            <a:r>
              <a:rPr lang="en-US" sz="2000" dirty="0">
                <a:solidFill>
                  <a:srgbClr val="273239"/>
                </a:solidFill>
                <a:latin typeface="Nunito" pitchFamily="2" charset="0"/>
              </a:rPr>
              <a:t>Humidity</a:t>
            </a:r>
          </a:p>
          <a:p>
            <a:pPr lvl="1" algn="just">
              <a:buFont typeface="Arial" panose="020B0604020202020204" pitchFamily="34" charset="0"/>
              <a:buChar char="•"/>
              <a:defRPr/>
            </a:pPr>
            <a:r>
              <a:rPr lang="en-US" sz="2000" dirty="0">
                <a:solidFill>
                  <a:srgbClr val="273239"/>
                </a:solidFill>
                <a:latin typeface="Nunito" pitchFamily="2" charset="0"/>
              </a:rPr>
              <a:t>Wind Speed</a:t>
            </a:r>
          </a:p>
          <a:p>
            <a:pPr lvl="1" algn="just">
              <a:buFont typeface="Arial" panose="020B0604020202020204" pitchFamily="34" charset="0"/>
              <a:buChar char="•"/>
              <a:defRPr/>
            </a:pPr>
            <a:r>
              <a:rPr lang="en-US" sz="2000" dirty="0">
                <a:solidFill>
                  <a:srgbClr val="273239"/>
                </a:solidFill>
                <a:latin typeface="Nunito" pitchFamily="2" charset="0"/>
              </a:rPr>
              <a:t>Weather Description</a:t>
            </a:r>
          </a:p>
          <a:p>
            <a:pPr lvl="1" algn="just">
              <a:buFont typeface="Arial" panose="020B0604020202020204" pitchFamily="34" charset="0"/>
              <a:buChar char="•"/>
              <a:defRPr/>
            </a:pPr>
            <a:r>
              <a:rPr lang="en-US" sz="2000" dirty="0">
                <a:solidFill>
                  <a:srgbClr val="273239"/>
                </a:solidFill>
                <a:latin typeface="Nunito" pitchFamily="2" charset="0"/>
              </a:rPr>
              <a:t> Easy User Interface</a:t>
            </a:r>
          </a:p>
          <a:p>
            <a:pPr marL="0" indent="0" algn="just">
              <a:buFont typeface="Arial" panose="020B0604020202020204" pitchFamily="34" charset="0"/>
              <a:buNone/>
              <a:defRPr/>
            </a:pPr>
            <a:r>
              <a:rPr lang="en-US" sz="2000" dirty="0"/>
              <a:t>The final module involves creating the front-end of your application using HTML, CSS, and JavaScript. This is where users can interact with the wind speed tracker. Design an intuitive interface that displays real-time wind speed, historical data, and visualizations. Consider adding features like user alerts for specific wind conditions, search functionality for different locations, and a responsive design for mobile users.</a:t>
            </a:r>
            <a:endParaRPr lang="en-US" sz="2000" dirty="0">
              <a:solidFill>
                <a:srgbClr val="273239"/>
              </a:solidFill>
              <a:latin typeface="Nunito" pitchFamily="2" charset="0"/>
            </a:endParaRPr>
          </a:p>
          <a:p>
            <a:pPr marL="0" indent="0" eaLnBrk="1" hangingPunct="1">
              <a:buFont typeface="Arial" panose="020B0604020202020204" pitchFamily="34" charset="0"/>
              <a:buNone/>
              <a:defRPr/>
            </a:pP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22C1F80-BE81-C50C-DDAA-5BE9E73A6E5A}"/>
              </a:ext>
            </a:extLst>
          </p:cNvPr>
          <p:cNvSpPr>
            <a:spLocks noGrp="1"/>
          </p:cNvSpPr>
          <p:nvPr>
            <p:ph type="title"/>
          </p:nvPr>
        </p:nvSpPr>
        <p:spPr>
          <a:xfrm>
            <a:off x="457200" y="188913"/>
            <a:ext cx="8229600" cy="542925"/>
          </a:xfrm>
        </p:spPr>
        <p:txBody>
          <a:bodyPr/>
          <a:lstStyle/>
          <a:p>
            <a:r>
              <a:rPr lang="en-IN" altLang="en-US" sz="2400">
                <a:solidFill>
                  <a:srgbClr val="FF0000"/>
                </a:solidFill>
              </a:rPr>
              <a:t>Module 3 output</a:t>
            </a:r>
          </a:p>
        </p:txBody>
      </p:sp>
      <p:sp>
        <p:nvSpPr>
          <p:cNvPr id="17411" name="Content Placeholder 2">
            <a:extLst>
              <a:ext uri="{FF2B5EF4-FFF2-40B4-BE49-F238E27FC236}">
                <a16:creationId xmlns:a16="http://schemas.microsoft.com/office/drawing/2014/main" id="{C6C55288-C404-9878-E31C-50AD2B178AA6}"/>
              </a:ext>
            </a:extLst>
          </p:cNvPr>
          <p:cNvSpPr>
            <a:spLocks noGrp="1"/>
          </p:cNvSpPr>
          <p:nvPr>
            <p:ph idx="1"/>
          </p:nvPr>
        </p:nvSpPr>
        <p:spPr>
          <a:xfrm>
            <a:off x="457200" y="836613"/>
            <a:ext cx="8229600" cy="5761037"/>
          </a:xfrm>
        </p:spPr>
        <p:txBody>
          <a:bodyPr/>
          <a:lstStyle/>
          <a:p>
            <a:r>
              <a:rPr lang="en-IN" altLang="en-US"/>
              <a:t>The entire output for 1 st website.</a:t>
            </a:r>
          </a:p>
        </p:txBody>
      </p:sp>
      <p:sp>
        <p:nvSpPr>
          <p:cNvPr id="4" name="Rectangle 3">
            <a:extLst>
              <a:ext uri="{FF2B5EF4-FFF2-40B4-BE49-F238E27FC236}">
                <a16:creationId xmlns:a16="http://schemas.microsoft.com/office/drawing/2014/main" id="{16266EFB-F94E-4CEF-8D24-0FCDE0E964A3}"/>
              </a:ext>
            </a:extLst>
          </p:cNvPr>
          <p:cNvSpPr/>
          <p:nvPr/>
        </p:nvSpPr>
        <p:spPr>
          <a:xfrm>
            <a:off x="1258888" y="1736725"/>
            <a:ext cx="6913562" cy="3960813"/>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endParaRPr lang="en-IN" dirty="0"/>
          </a:p>
        </p:txBody>
      </p:sp>
      <p:pic>
        <p:nvPicPr>
          <p:cNvPr id="17413" name="Picture 5">
            <a:extLst>
              <a:ext uri="{FF2B5EF4-FFF2-40B4-BE49-F238E27FC236}">
                <a16:creationId xmlns:a16="http://schemas.microsoft.com/office/drawing/2014/main" id="{D222F71E-3652-00C5-56B7-74F09B98D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03413"/>
            <a:ext cx="5113338"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77D88A0-7753-67CA-033D-F09367BF987D}"/>
              </a:ext>
            </a:extLst>
          </p:cNvPr>
          <p:cNvSpPr>
            <a:spLocks noGrp="1"/>
          </p:cNvSpPr>
          <p:nvPr>
            <p:ph type="title"/>
          </p:nvPr>
        </p:nvSpPr>
        <p:spPr/>
        <p:txBody>
          <a:bodyPr/>
          <a:lstStyle/>
          <a:p>
            <a:r>
              <a:rPr lang="en-IN" altLang="en-US" sz="2400">
                <a:solidFill>
                  <a:srgbClr val="FF0000"/>
                </a:solidFill>
              </a:rPr>
              <a:t>Module 3 output</a:t>
            </a:r>
          </a:p>
        </p:txBody>
      </p:sp>
      <p:sp>
        <p:nvSpPr>
          <p:cNvPr id="19459" name="Content Placeholder 2">
            <a:extLst>
              <a:ext uri="{FF2B5EF4-FFF2-40B4-BE49-F238E27FC236}">
                <a16:creationId xmlns:a16="http://schemas.microsoft.com/office/drawing/2014/main" id="{06FE1553-8FEE-ED97-4DCB-49C5B4524322}"/>
              </a:ext>
            </a:extLst>
          </p:cNvPr>
          <p:cNvSpPr>
            <a:spLocks noGrp="1"/>
          </p:cNvSpPr>
          <p:nvPr>
            <p:ph idx="1"/>
          </p:nvPr>
        </p:nvSpPr>
        <p:spPr>
          <a:xfrm>
            <a:off x="457200" y="1125538"/>
            <a:ext cx="8229600" cy="5327650"/>
          </a:xfrm>
        </p:spPr>
        <p:txBody>
          <a:bodyPr/>
          <a:lstStyle/>
          <a:p>
            <a:r>
              <a:rPr lang="en-IN" altLang="en-US"/>
              <a:t>The entire output for second website.</a:t>
            </a:r>
          </a:p>
        </p:txBody>
      </p:sp>
      <p:sp>
        <p:nvSpPr>
          <p:cNvPr id="4" name="Rectangle 3">
            <a:extLst>
              <a:ext uri="{FF2B5EF4-FFF2-40B4-BE49-F238E27FC236}">
                <a16:creationId xmlns:a16="http://schemas.microsoft.com/office/drawing/2014/main" id="{509B5A91-5444-E27B-54EE-3EAF431525F0}"/>
              </a:ext>
            </a:extLst>
          </p:cNvPr>
          <p:cNvSpPr/>
          <p:nvPr/>
        </p:nvSpPr>
        <p:spPr>
          <a:xfrm>
            <a:off x="971550" y="1989138"/>
            <a:ext cx="7200900" cy="431958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IN" dirty="0"/>
          </a:p>
        </p:txBody>
      </p:sp>
      <p:pic>
        <p:nvPicPr>
          <p:cNvPr id="19461" name="Picture 5">
            <a:extLst>
              <a:ext uri="{FF2B5EF4-FFF2-40B4-BE49-F238E27FC236}">
                <a16:creationId xmlns:a16="http://schemas.microsoft.com/office/drawing/2014/main" id="{3E2D78A6-23A2-19AC-59E3-EFE38E222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133600"/>
            <a:ext cx="67691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672C5FA-B973-864D-D26F-FD9A1BAD0B6B}"/>
              </a:ext>
            </a:extLst>
          </p:cNvPr>
          <p:cNvSpPr>
            <a:spLocks noGrp="1"/>
          </p:cNvSpPr>
          <p:nvPr>
            <p:ph type="title"/>
          </p:nvPr>
        </p:nvSpPr>
        <p:spPr>
          <a:xfrm>
            <a:off x="457200" y="115888"/>
            <a:ext cx="8229600" cy="576262"/>
          </a:xfrm>
        </p:spPr>
        <p:txBody>
          <a:bodyPr/>
          <a:lstStyle/>
          <a:p>
            <a:pPr eaLnBrk="1" hangingPunct="1"/>
            <a:r>
              <a:rPr lang="en-US" altLang="en-US" sz="2400">
                <a:solidFill>
                  <a:srgbClr val="FF0000"/>
                </a:solidFill>
              </a:rPr>
              <a:t>Conclusion</a:t>
            </a:r>
          </a:p>
        </p:txBody>
      </p:sp>
      <p:sp>
        <p:nvSpPr>
          <p:cNvPr id="10243" name="Content Placeholder 2">
            <a:extLst>
              <a:ext uri="{FF2B5EF4-FFF2-40B4-BE49-F238E27FC236}">
                <a16:creationId xmlns:a16="http://schemas.microsoft.com/office/drawing/2014/main" id="{30584E3D-2422-95F9-336D-3EBB25EDEE33}"/>
              </a:ext>
            </a:extLst>
          </p:cNvPr>
          <p:cNvSpPr>
            <a:spLocks noGrp="1"/>
          </p:cNvSpPr>
          <p:nvPr>
            <p:ph idx="1"/>
          </p:nvPr>
        </p:nvSpPr>
        <p:spPr>
          <a:xfrm>
            <a:off x="250825" y="692150"/>
            <a:ext cx="8642350" cy="5832475"/>
          </a:xfrm>
        </p:spPr>
        <p:txBody>
          <a:bodyPr/>
          <a:lstStyle/>
          <a:p>
            <a:pPr>
              <a:defRPr/>
            </a:pPr>
            <a:r>
              <a:rPr lang="en-US" sz="1600" dirty="0"/>
              <a:t>The weather application you’ve built is a comprehensive example of how to create an interactive web app using HTML, CSS, and JavaScript. By integrating external libraries like jQuery for easier DOM manipulation and Moment.js for date formatting, you’ve enhanced the functionality and user experience of the app.</a:t>
            </a:r>
          </a:p>
          <a:p>
            <a:pPr>
              <a:defRPr/>
            </a:pPr>
            <a:r>
              <a:rPr lang="en-US" sz="1600" b="1" dirty="0">
                <a:solidFill>
                  <a:schemeClr val="tx2">
                    <a:lumMod val="60000"/>
                    <a:lumOff val="40000"/>
                  </a:schemeClr>
                </a:solidFill>
              </a:rPr>
              <a:t>Key Features:</a:t>
            </a:r>
          </a:p>
          <a:p>
            <a:pPr>
              <a:defRPr/>
            </a:pPr>
            <a:r>
              <a:rPr lang="en-US" sz="1600" b="1" dirty="0"/>
              <a:t>User Input</a:t>
            </a:r>
            <a:r>
              <a:rPr lang="en-US" sz="1600" dirty="0"/>
              <a:t>: Users can enter a city name to fetch real-time weather data.</a:t>
            </a:r>
          </a:p>
          <a:p>
            <a:pPr>
              <a:defRPr/>
            </a:pPr>
            <a:r>
              <a:rPr lang="en-US" sz="1600" b="1" dirty="0"/>
              <a:t>Dynamic Display</a:t>
            </a:r>
            <a:r>
              <a:rPr lang="en-US" sz="1600" dirty="0"/>
              <a:t>: The app updates the weather information dynamically based on user input, showcasing temperature, weather description, wind speed, and an icon representing the weather conditions.</a:t>
            </a:r>
          </a:p>
          <a:p>
            <a:pPr>
              <a:defRPr/>
            </a:pPr>
            <a:r>
              <a:rPr lang="en-US" sz="1600" b="1" dirty="0"/>
              <a:t>Responsive Design</a:t>
            </a:r>
            <a:r>
              <a:rPr lang="en-US" sz="1600" dirty="0"/>
              <a:t>: The CSS styles ensure that the app is visually appealing and maintains usability across various devices.</a:t>
            </a:r>
          </a:p>
          <a:p>
            <a:pPr>
              <a:defRPr/>
            </a:pPr>
            <a:r>
              <a:rPr lang="en-US" sz="1600" b="1" dirty="0"/>
              <a:t>Error Handling</a:t>
            </a:r>
            <a:r>
              <a:rPr lang="en-US" sz="1600" dirty="0"/>
              <a:t>: The application includes basic error handling to inform users when a city cannot be found.</a:t>
            </a:r>
          </a:p>
          <a:p>
            <a:pPr>
              <a:defRPr/>
            </a:pPr>
            <a:r>
              <a:rPr lang="en-US" sz="1600" b="1" dirty="0">
                <a:solidFill>
                  <a:schemeClr val="tx2">
                    <a:lumMod val="60000"/>
                    <a:lumOff val="40000"/>
                  </a:schemeClr>
                </a:solidFill>
              </a:rPr>
              <a:t>Future Enhancements:</a:t>
            </a:r>
          </a:p>
          <a:p>
            <a:pPr>
              <a:buFont typeface="+mj-lt"/>
              <a:buAutoNum type="arabicPeriod"/>
              <a:defRPr/>
            </a:pPr>
            <a:r>
              <a:rPr lang="en-US" sz="1600" b="1" dirty="0"/>
              <a:t>API Key Security</a:t>
            </a:r>
            <a:r>
              <a:rPr lang="en-US" sz="1600" dirty="0"/>
              <a:t>: Consider implementing server-side logic to keep your API key secure.</a:t>
            </a:r>
          </a:p>
          <a:p>
            <a:pPr>
              <a:buFont typeface="+mj-lt"/>
              <a:buAutoNum type="arabicPeriod"/>
              <a:defRPr/>
            </a:pPr>
            <a:r>
              <a:rPr lang="en-US" sz="1600" b="1" dirty="0"/>
              <a:t>Additional Features</a:t>
            </a:r>
            <a:r>
              <a:rPr lang="en-US" sz="1600" dirty="0"/>
              <a:t>: You could expand the app to include forecasts, additional weather metrics, or location-based services.</a:t>
            </a:r>
          </a:p>
          <a:p>
            <a:pPr>
              <a:buFont typeface="+mj-lt"/>
              <a:buAutoNum type="arabicPeriod"/>
              <a:defRPr/>
            </a:pPr>
            <a:r>
              <a:rPr lang="en-US" sz="1600" b="1" dirty="0"/>
              <a:t>Accessibility Improvements</a:t>
            </a:r>
            <a:r>
              <a:rPr lang="en-US" sz="1600" dirty="0"/>
              <a:t>: Enhance accessibility features to make the app usable for all individuals.</a:t>
            </a:r>
          </a:p>
          <a:p>
            <a:pPr>
              <a:buFont typeface="+mj-lt"/>
              <a:buAutoNum type="arabicPeriod"/>
              <a:defRPr/>
            </a:pPr>
            <a:r>
              <a:rPr lang="en-US" sz="1600" b="1" dirty="0"/>
              <a:t>Styling Improvements</a:t>
            </a:r>
            <a:r>
              <a:rPr lang="en-US" sz="1600" dirty="0"/>
              <a:t>: Continue refining the CSS for a more polished and modern look.</a:t>
            </a:r>
          </a:p>
          <a:p>
            <a:pPr eaLnBrk="1" hangingPunct="1">
              <a:defRPr/>
            </a:pPr>
            <a:endParaRPr lang="en-US"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A4B3A25-C67F-FEDC-89CE-6DC17523585E}"/>
              </a:ext>
            </a:extLst>
          </p:cNvPr>
          <p:cNvSpPr>
            <a:spLocks noGrp="1"/>
          </p:cNvSpPr>
          <p:nvPr>
            <p:ph type="title"/>
          </p:nvPr>
        </p:nvSpPr>
        <p:spPr/>
        <p:txBody>
          <a:bodyPr/>
          <a:lstStyle/>
          <a:p>
            <a:pPr eaLnBrk="1" hangingPunct="1"/>
            <a:r>
              <a:rPr lang="en-US" altLang="en-US">
                <a:solidFill>
                  <a:srgbClr val="FF0000"/>
                </a:solidFill>
              </a:rPr>
              <a:t>Reference</a:t>
            </a:r>
          </a:p>
        </p:txBody>
      </p:sp>
      <p:sp>
        <p:nvSpPr>
          <p:cNvPr id="11267" name="Content Placeholder 2">
            <a:extLst>
              <a:ext uri="{FF2B5EF4-FFF2-40B4-BE49-F238E27FC236}">
                <a16:creationId xmlns:a16="http://schemas.microsoft.com/office/drawing/2014/main" id="{9B00F7B0-FE7C-35BD-F42E-6006A6FD007E}"/>
              </a:ext>
            </a:extLst>
          </p:cNvPr>
          <p:cNvSpPr>
            <a:spLocks noGrp="1"/>
          </p:cNvSpPr>
          <p:nvPr>
            <p:ph idx="1"/>
          </p:nvPr>
        </p:nvSpPr>
        <p:spPr/>
        <p:txBody>
          <a:bodyPr/>
          <a:lstStyle/>
          <a:p>
            <a:pPr eaLnBrk="1" hangingPunct="1">
              <a:defRPr/>
            </a:pPr>
            <a:r>
              <a:rPr lang="en-US" altLang="en-US" dirty="0"/>
              <a:t>Link for my own website 1</a:t>
            </a:r>
          </a:p>
          <a:p>
            <a:pPr marL="0" indent="0" eaLnBrk="1" hangingPunct="1">
              <a:buFont typeface="Arial" panose="020B0604020202020204" pitchFamily="34" charset="0"/>
              <a:buNone/>
              <a:defRPr/>
            </a:pPr>
            <a:r>
              <a:rPr lang="en-US" altLang="en-US" sz="2400" dirty="0">
                <a:hlinkClick r:id="rId2"/>
              </a:rPr>
              <a:t>https://1drv.ms/f/c/dd8a0b9fadfad057/EuTZoIYDXUlJkNSKaGr1sisBTCe8RZEcGsgRXUliyCeoug?e=Ac9qAN</a:t>
            </a:r>
            <a:r>
              <a:rPr lang="en-US" altLang="en-US" sz="2400" dirty="0"/>
              <a:t>.</a:t>
            </a:r>
          </a:p>
          <a:p>
            <a:pPr marL="0" indent="0" eaLnBrk="1" hangingPunct="1">
              <a:buFont typeface="Arial" panose="020B0604020202020204" pitchFamily="34" charset="0"/>
              <a:buNone/>
              <a:defRPr/>
            </a:pPr>
            <a:r>
              <a:rPr lang="en-US" altLang="en-US" sz="2400" dirty="0"/>
              <a:t> </a:t>
            </a:r>
          </a:p>
          <a:p>
            <a:pPr eaLnBrk="1" hangingPunct="1">
              <a:defRPr/>
            </a:pPr>
            <a:r>
              <a:rPr lang="en-US" altLang="en-US" dirty="0"/>
              <a:t>Link for my own website 2</a:t>
            </a:r>
          </a:p>
          <a:p>
            <a:pPr marL="0" indent="0" eaLnBrk="1" hangingPunct="1">
              <a:buFont typeface="Arial" panose="020B0604020202020204" pitchFamily="34" charset="0"/>
              <a:buNone/>
              <a:defRPr/>
            </a:pPr>
            <a:r>
              <a:rPr lang="en-US" altLang="en-US" sz="2400" dirty="0">
                <a:hlinkClick r:id="rId3"/>
              </a:rPr>
              <a:t>https://1drv.ms/f/c/dd8a0b9fadfad057/Egox9EBkFrRPtV47K8h_pDcBJMsURa9lsjbCA_qhGCXRZw?e=4zV8Xv</a:t>
            </a:r>
            <a:r>
              <a:rPr lang="en-US" altLang="en-US" sz="2400" dirty="0"/>
              <a:t>.</a:t>
            </a:r>
          </a:p>
          <a:p>
            <a:pPr marL="0" indent="0" eaLnBrk="1" hangingPunct="1">
              <a:buFont typeface="Arial" panose="020B0604020202020204" pitchFamily="34" charset="0"/>
              <a:buNone/>
              <a:defRPr/>
            </a:pPr>
            <a:endParaRPr lang="en-US" altLang="en-US" sz="2400" dirty="0"/>
          </a:p>
        </p:txBody>
      </p:sp>
      <p:cxnSp>
        <p:nvCxnSpPr>
          <p:cNvPr id="3" name="Straight Connector 2">
            <a:extLst>
              <a:ext uri="{FF2B5EF4-FFF2-40B4-BE49-F238E27FC236}">
                <a16:creationId xmlns:a16="http://schemas.microsoft.com/office/drawing/2014/main" id="{BA868BC5-0661-AA70-6BFE-A3F9761C467A}"/>
              </a:ext>
            </a:extLst>
          </p:cNvPr>
          <p:cNvCxnSpPr>
            <a:cxnSpLocks/>
          </p:cNvCxnSpPr>
          <p:nvPr/>
        </p:nvCxnSpPr>
        <p:spPr>
          <a:xfrm>
            <a:off x="971550" y="2492375"/>
            <a:ext cx="74882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F0EF6EB-7C95-4A2F-7B73-2C8862D7E804}"/>
              </a:ext>
            </a:extLst>
          </p:cNvPr>
          <p:cNvCxnSpPr>
            <a:cxnSpLocks/>
          </p:cNvCxnSpPr>
          <p:nvPr/>
        </p:nvCxnSpPr>
        <p:spPr>
          <a:xfrm>
            <a:off x="971550" y="2852738"/>
            <a:ext cx="4608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1DF161-A921-8D0E-DAE0-EA73B3B6768D}"/>
              </a:ext>
            </a:extLst>
          </p:cNvPr>
          <p:cNvCxnSpPr/>
          <p:nvPr/>
        </p:nvCxnSpPr>
        <p:spPr>
          <a:xfrm>
            <a:off x="611188" y="4292600"/>
            <a:ext cx="784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144DE2-38B1-1C31-D259-7409EEC2AAE5}"/>
              </a:ext>
            </a:extLst>
          </p:cNvPr>
          <p:cNvCxnSpPr/>
          <p:nvPr/>
        </p:nvCxnSpPr>
        <p:spPr>
          <a:xfrm>
            <a:off x="611188" y="4724400"/>
            <a:ext cx="52562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9C68B86-11A6-E55D-F72F-4C418E6AA719}"/>
              </a:ext>
            </a:extLst>
          </p:cNvPr>
          <p:cNvSpPr>
            <a:spLocks noGrp="1"/>
          </p:cNvSpPr>
          <p:nvPr>
            <p:ph type="title"/>
          </p:nvPr>
        </p:nvSpPr>
        <p:spPr/>
        <p:txBody>
          <a:bodyPr/>
          <a:lstStyle/>
          <a:p>
            <a:pPr eaLnBrk="1" hangingPunct="1"/>
            <a:r>
              <a:rPr lang="en-US" altLang="en-US">
                <a:solidFill>
                  <a:srgbClr val="FF0000"/>
                </a:solidFill>
              </a:rPr>
              <a:t>Module Details</a:t>
            </a:r>
          </a:p>
        </p:txBody>
      </p:sp>
      <p:sp>
        <p:nvSpPr>
          <p:cNvPr id="4099" name="Content Placeholder 2">
            <a:extLst>
              <a:ext uri="{FF2B5EF4-FFF2-40B4-BE49-F238E27FC236}">
                <a16:creationId xmlns:a16="http://schemas.microsoft.com/office/drawing/2014/main" id="{43B2116C-06D0-9F95-BF0D-65883E7FFA1F}"/>
              </a:ext>
            </a:extLst>
          </p:cNvPr>
          <p:cNvSpPr>
            <a:spLocks noGrp="1"/>
          </p:cNvSpPr>
          <p:nvPr>
            <p:ph idx="1"/>
          </p:nvPr>
        </p:nvSpPr>
        <p:spPr/>
        <p:txBody>
          <a:bodyPr/>
          <a:lstStyle/>
          <a:p>
            <a:pPr eaLnBrk="1" hangingPunct="1"/>
            <a:r>
              <a:rPr lang="en-US" altLang="en-US"/>
              <a:t>Objective &amp; Scope</a:t>
            </a:r>
          </a:p>
          <a:p>
            <a:pPr eaLnBrk="1" hangingPunct="1"/>
            <a:r>
              <a:rPr lang="en-US" altLang="en-US"/>
              <a:t>Problem Statement</a:t>
            </a:r>
          </a:p>
          <a:p>
            <a:pPr eaLnBrk="1" hangingPunct="1"/>
            <a:r>
              <a:rPr lang="en-US" altLang="en-US"/>
              <a:t>Plan of Execution </a:t>
            </a:r>
          </a:p>
          <a:p>
            <a:pPr eaLnBrk="1" hangingPunct="1"/>
            <a:r>
              <a:rPr lang="en-US" altLang="en-US"/>
              <a:t>Module 1</a:t>
            </a:r>
          </a:p>
          <a:p>
            <a:pPr eaLnBrk="1" hangingPunct="1"/>
            <a:r>
              <a:rPr lang="en-US" altLang="en-US"/>
              <a:t>Module 2</a:t>
            </a:r>
          </a:p>
          <a:p>
            <a:pPr eaLnBrk="1" hangingPunct="1"/>
            <a:r>
              <a:rPr lang="en-US" altLang="en-US"/>
              <a:t>Module 3</a:t>
            </a:r>
          </a:p>
          <a:p>
            <a:pPr eaLnBrk="1" hangingPunct="1"/>
            <a:r>
              <a:rPr lang="en-US" altLang="en-US"/>
              <a:t>Conclusion</a:t>
            </a:r>
          </a:p>
          <a:p>
            <a:pPr eaLnBrk="1" hangingPunct="1"/>
            <a:r>
              <a:rPr lang="en-US" altLang="en-US"/>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4528A76-B12E-CE9D-48E5-6E02842FBA79}"/>
              </a:ext>
            </a:extLst>
          </p:cNvPr>
          <p:cNvSpPr>
            <a:spLocks noGrp="1"/>
          </p:cNvSpPr>
          <p:nvPr>
            <p:ph type="title"/>
          </p:nvPr>
        </p:nvSpPr>
        <p:spPr>
          <a:xfrm>
            <a:off x="457200" y="274638"/>
            <a:ext cx="8229600" cy="633412"/>
          </a:xfrm>
        </p:spPr>
        <p:txBody>
          <a:bodyPr/>
          <a:lstStyle/>
          <a:p>
            <a:pPr eaLnBrk="1" hangingPunct="1"/>
            <a:r>
              <a:rPr lang="en-US" altLang="en-US" sz="2800">
                <a:solidFill>
                  <a:srgbClr val="FF0000"/>
                </a:solidFill>
              </a:rPr>
              <a:t>Objective </a:t>
            </a:r>
          </a:p>
        </p:txBody>
      </p:sp>
      <p:sp>
        <p:nvSpPr>
          <p:cNvPr id="5123" name="Content Placeholder 2">
            <a:extLst>
              <a:ext uri="{FF2B5EF4-FFF2-40B4-BE49-F238E27FC236}">
                <a16:creationId xmlns:a16="http://schemas.microsoft.com/office/drawing/2014/main" id="{F6C1D4EE-B737-D9F9-BC9F-4A86AAFBA326}"/>
              </a:ext>
            </a:extLst>
          </p:cNvPr>
          <p:cNvSpPr>
            <a:spLocks noGrp="1"/>
          </p:cNvSpPr>
          <p:nvPr>
            <p:ph idx="1"/>
          </p:nvPr>
        </p:nvSpPr>
        <p:spPr>
          <a:xfrm>
            <a:off x="457200" y="908050"/>
            <a:ext cx="8229600" cy="5218113"/>
          </a:xfrm>
        </p:spPr>
        <p:txBody>
          <a:bodyPr/>
          <a:lstStyle/>
          <a:p>
            <a:r>
              <a:rPr lang="en-US" altLang="en-US" sz="2400"/>
              <a:t>The primary objective of a Wind Speed Tracker is to provide accurate, real-time data on wind speed and direction to support various applications, such as:</a:t>
            </a:r>
          </a:p>
          <a:p>
            <a:pPr>
              <a:buFont typeface="Calibri" panose="020F0502020204030204" pitchFamily="34" charset="0"/>
              <a:buAutoNum type="arabicPeriod"/>
            </a:pPr>
            <a:r>
              <a:rPr lang="en-US" altLang="en-US" sz="2400" b="1"/>
              <a:t>Weather Monitoring</a:t>
            </a:r>
            <a:r>
              <a:rPr lang="en-US" altLang="en-US" sz="2400"/>
              <a:t>: Enhance meteorological accuracy for forecasting and research.</a:t>
            </a:r>
          </a:p>
          <a:p>
            <a:pPr>
              <a:buFont typeface="Calibri" panose="020F0502020204030204" pitchFamily="34" charset="0"/>
              <a:buAutoNum type="arabicPeriod"/>
            </a:pPr>
            <a:r>
              <a:rPr lang="en-US" altLang="en-US" sz="2400" b="1"/>
              <a:t>Aviation Safety</a:t>
            </a:r>
            <a:r>
              <a:rPr lang="en-US" altLang="en-US" sz="2400"/>
              <a:t>: Assist pilots in flight planning and operations, especially during takeoff and landing.</a:t>
            </a:r>
          </a:p>
          <a:p>
            <a:pPr>
              <a:buFont typeface="Calibri" panose="020F0502020204030204" pitchFamily="34" charset="0"/>
              <a:buAutoNum type="arabicPeriod"/>
            </a:pPr>
            <a:r>
              <a:rPr lang="en-US" altLang="en-US" sz="2400" b="1"/>
              <a:t>Marine Navigation</a:t>
            </a:r>
            <a:r>
              <a:rPr lang="en-US" altLang="en-US" sz="2400"/>
              <a:t>: Aid in the safety of maritime operations by providing crucial wind data for navigation.</a:t>
            </a:r>
          </a:p>
          <a:p>
            <a:pPr>
              <a:buFont typeface="Calibri" panose="020F0502020204030204" pitchFamily="34" charset="0"/>
              <a:buAutoNum type="arabicPeriod"/>
            </a:pPr>
            <a:r>
              <a:rPr lang="en-US" altLang="en-US" sz="2400" b="1"/>
              <a:t>Renewable Energy Management</a:t>
            </a:r>
            <a:r>
              <a:rPr lang="en-US" altLang="en-US" sz="2400"/>
              <a:t>: Optimize wind turbine operations and assess site viability for wind energy projects.</a:t>
            </a:r>
          </a:p>
          <a:p>
            <a:pPr>
              <a:buFont typeface="Calibri" panose="020F0502020204030204" pitchFamily="34" charset="0"/>
              <a:buAutoNum type="arabicPeriod"/>
            </a:pPr>
            <a:r>
              <a:rPr lang="en-US" altLang="en-US" sz="2400" b="1"/>
              <a:t>Environmental Studies</a:t>
            </a:r>
            <a:r>
              <a:rPr lang="en-US" altLang="en-US" sz="2400"/>
              <a:t>: Support research in ecology and climate science by monitoring wind patterns and their effects.</a:t>
            </a:r>
          </a:p>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9CACA7E-5532-8476-52BE-3E4DF8B75D2F}"/>
              </a:ext>
            </a:extLst>
          </p:cNvPr>
          <p:cNvSpPr>
            <a:spLocks noGrp="1"/>
          </p:cNvSpPr>
          <p:nvPr>
            <p:ph type="title"/>
          </p:nvPr>
        </p:nvSpPr>
        <p:spPr>
          <a:xfrm>
            <a:off x="457200" y="333375"/>
            <a:ext cx="8229600" cy="574675"/>
          </a:xfrm>
        </p:spPr>
        <p:txBody>
          <a:bodyPr/>
          <a:lstStyle/>
          <a:p>
            <a:r>
              <a:rPr lang="en-IN" altLang="en-US" sz="2800">
                <a:solidFill>
                  <a:srgbClr val="FF0000"/>
                </a:solidFill>
              </a:rPr>
              <a:t>scope</a:t>
            </a:r>
          </a:p>
        </p:txBody>
      </p:sp>
      <p:sp>
        <p:nvSpPr>
          <p:cNvPr id="3" name="Content Placeholder 2">
            <a:extLst>
              <a:ext uri="{FF2B5EF4-FFF2-40B4-BE49-F238E27FC236}">
                <a16:creationId xmlns:a16="http://schemas.microsoft.com/office/drawing/2014/main" id="{465CD69E-CFFC-B5BE-6718-3A50F19EFFD7}"/>
              </a:ext>
            </a:extLst>
          </p:cNvPr>
          <p:cNvSpPr>
            <a:spLocks noGrp="1"/>
          </p:cNvSpPr>
          <p:nvPr>
            <p:ph idx="1"/>
          </p:nvPr>
        </p:nvSpPr>
        <p:spPr>
          <a:xfrm>
            <a:off x="457200" y="908050"/>
            <a:ext cx="8229600" cy="5616575"/>
          </a:xfrm>
        </p:spPr>
        <p:txBody>
          <a:bodyPr/>
          <a:lstStyle/>
          <a:p>
            <a:pPr>
              <a:defRPr/>
            </a:pPr>
            <a:r>
              <a:rPr lang="en-US" sz="2400" b="1" dirty="0">
                <a:solidFill>
                  <a:schemeClr val="tx2">
                    <a:lumMod val="60000"/>
                    <a:lumOff val="40000"/>
                  </a:schemeClr>
                </a:solidFill>
              </a:rPr>
              <a:t>Scope of Wind Speed Tracker</a:t>
            </a:r>
          </a:p>
          <a:p>
            <a:pPr>
              <a:buFont typeface="+mj-lt"/>
              <a:buAutoNum type="arabicPeriod"/>
              <a:defRPr/>
            </a:pPr>
            <a:r>
              <a:rPr lang="en-US" sz="2000" b="1" dirty="0"/>
              <a:t>Data Collection</a:t>
            </a:r>
            <a:r>
              <a:rPr lang="en-US" sz="2000" dirty="0"/>
              <a:t>: Utilize anemometers and other sensors to gather wind speed and direction data from various geographical locations.</a:t>
            </a:r>
          </a:p>
          <a:p>
            <a:pPr>
              <a:buFont typeface="+mj-lt"/>
              <a:buAutoNum type="arabicPeriod"/>
              <a:defRPr/>
            </a:pPr>
            <a:r>
              <a:rPr lang="en-US" sz="2000" b="1" dirty="0"/>
              <a:t>Data Analysis</a:t>
            </a:r>
            <a:r>
              <a:rPr lang="en-US" sz="2000" dirty="0"/>
              <a:t>: Implement algorithms to process and analyze the collected data, identifying trends and anomalies.</a:t>
            </a:r>
          </a:p>
          <a:p>
            <a:pPr>
              <a:buFont typeface="+mj-lt"/>
              <a:buAutoNum type="arabicPeriod"/>
              <a:defRPr/>
            </a:pPr>
            <a:r>
              <a:rPr lang="en-US" sz="2000" b="1" dirty="0"/>
              <a:t>User Interface</a:t>
            </a:r>
            <a:r>
              <a:rPr lang="en-US" sz="2000" dirty="0"/>
              <a:t>: Develop an intuitive user interface (web/mobile) for users to access real-time data, historical records, and forecasts.</a:t>
            </a:r>
          </a:p>
          <a:p>
            <a:pPr>
              <a:buFont typeface="+mj-lt"/>
              <a:buAutoNum type="arabicPeriod"/>
              <a:defRPr/>
            </a:pPr>
            <a:r>
              <a:rPr lang="en-US" sz="2000" b="1" dirty="0"/>
              <a:t>Integration</a:t>
            </a:r>
            <a:r>
              <a:rPr lang="en-US" sz="2000" dirty="0"/>
              <a:t>: Enable integration with other meteorological systems and platforms, including APIs for third-party applications.</a:t>
            </a:r>
          </a:p>
          <a:p>
            <a:pPr>
              <a:buFont typeface="+mj-lt"/>
              <a:buAutoNum type="arabicPeriod"/>
              <a:defRPr/>
            </a:pPr>
            <a:r>
              <a:rPr lang="en-US" sz="2000" b="1" dirty="0"/>
              <a:t>Alert System</a:t>
            </a:r>
            <a:r>
              <a:rPr lang="en-US" sz="2000" dirty="0"/>
              <a:t>: Establish a notification system to alert users about significant changes in wind conditions that may affect safety and operations.</a:t>
            </a:r>
          </a:p>
          <a:p>
            <a:pPr>
              <a:buFont typeface="+mj-lt"/>
              <a:buAutoNum type="arabicPeriod"/>
              <a:defRPr/>
            </a:pPr>
            <a:r>
              <a:rPr lang="en-US" sz="2000" b="1" dirty="0"/>
              <a:t>Reporting</a:t>
            </a:r>
            <a:r>
              <a:rPr lang="en-US" sz="2000" dirty="0"/>
              <a:t>: Generate comprehensive reports and visualizations for various stakeholders, including researchers, engineers, and emergency services.</a:t>
            </a:r>
          </a:p>
          <a:p>
            <a:pPr>
              <a:buFont typeface="+mj-lt"/>
              <a:buAutoNum type="arabicPeriod"/>
              <a:defRPr/>
            </a:pPr>
            <a:r>
              <a:rPr lang="en-US" sz="2000" b="1" dirty="0"/>
              <a:t>Field Testing</a:t>
            </a:r>
            <a:r>
              <a:rPr lang="en-US" sz="2000" dirty="0"/>
              <a:t>: Conduct field tests in different environments to ensure the reliability and accuracy of the tracking system.</a:t>
            </a:r>
          </a:p>
          <a:p>
            <a:pPr marL="0" indent="0">
              <a:buFont typeface="Arial" panose="020B0604020202020204" pitchFamily="34" charset="0"/>
              <a:buNone/>
              <a:defRPr/>
            </a:pPr>
            <a:endParaRPr lang="en-US" sz="2000" dirty="0"/>
          </a:p>
          <a:p>
            <a:pPr marL="0" indent="0">
              <a:buFont typeface="Arial" panose="020B0604020202020204" pitchFamily="34" charset="0"/>
              <a:buNone/>
              <a:defRPr/>
            </a:pPr>
            <a:endParaRPr lang="en-US" sz="2000" dirty="0"/>
          </a:p>
          <a:p>
            <a:pPr>
              <a:defRP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A450A88-1226-AAC3-CF07-3501F2003F9F}"/>
              </a:ext>
            </a:extLst>
          </p:cNvPr>
          <p:cNvSpPr>
            <a:spLocks noGrp="1"/>
          </p:cNvSpPr>
          <p:nvPr>
            <p:ph type="title"/>
          </p:nvPr>
        </p:nvSpPr>
        <p:spPr>
          <a:xfrm>
            <a:off x="457200" y="274638"/>
            <a:ext cx="8229600" cy="457200"/>
          </a:xfrm>
        </p:spPr>
        <p:txBody>
          <a:bodyPr/>
          <a:lstStyle/>
          <a:p>
            <a:pPr eaLnBrk="1" hangingPunct="1"/>
            <a:r>
              <a:rPr lang="en-US" altLang="en-US" sz="2400">
                <a:solidFill>
                  <a:srgbClr val="FF0000"/>
                </a:solidFill>
              </a:rPr>
              <a:t>Problem Statement</a:t>
            </a:r>
          </a:p>
        </p:txBody>
      </p:sp>
      <p:sp>
        <p:nvSpPr>
          <p:cNvPr id="5123" name="Content Placeholder 2">
            <a:extLst>
              <a:ext uri="{FF2B5EF4-FFF2-40B4-BE49-F238E27FC236}">
                <a16:creationId xmlns:a16="http://schemas.microsoft.com/office/drawing/2014/main" id="{16F97BA8-799C-BC88-5D0C-D0CD54C47C87}"/>
              </a:ext>
            </a:extLst>
          </p:cNvPr>
          <p:cNvSpPr>
            <a:spLocks noGrp="1"/>
          </p:cNvSpPr>
          <p:nvPr>
            <p:ph idx="1"/>
          </p:nvPr>
        </p:nvSpPr>
        <p:spPr>
          <a:xfrm>
            <a:off x="457200" y="731838"/>
            <a:ext cx="8229600" cy="5851525"/>
          </a:xfrm>
        </p:spPr>
        <p:txBody>
          <a:bodyPr/>
          <a:lstStyle/>
          <a:p>
            <a:pPr marL="0" indent="0" eaLnBrk="1" hangingPunct="1">
              <a:buFont typeface="Arial" panose="020B0604020202020204" pitchFamily="34" charset="0"/>
              <a:buNone/>
              <a:defRPr/>
            </a:pPr>
            <a:r>
              <a:rPr lang="en-US" altLang="en-US" sz="2400" dirty="0">
                <a:solidFill>
                  <a:schemeClr val="tx2">
                    <a:lumMod val="60000"/>
                    <a:lumOff val="40000"/>
                  </a:schemeClr>
                </a:solidFill>
              </a:rPr>
              <a:t>TO IMPLEMENT A WIND SPEED TRACKER</a:t>
            </a:r>
          </a:p>
          <a:p>
            <a:pPr algn="just" eaLnBrk="1" hangingPunct="1">
              <a:defRPr/>
            </a:pPr>
            <a:r>
              <a:rPr lang="en-US" sz="2000" dirty="0"/>
              <a:t>Implementing a Wind Speed Tracker using HTML, CSS, and JavaScript involves several steps, including data collection, processing, and visualization. Below is a simple algorithm outline for creating such a tracker, along with an example implementation.</a:t>
            </a:r>
          </a:p>
          <a:p>
            <a:pPr marL="0" indent="0" algn="just" eaLnBrk="1" hangingPunct="1">
              <a:buFont typeface="Arial" panose="020B0604020202020204" pitchFamily="34" charset="0"/>
              <a:buNone/>
              <a:defRPr/>
            </a:pPr>
            <a:r>
              <a:rPr lang="en-US" altLang="en-US" sz="2400" dirty="0">
                <a:solidFill>
                  <a:schemeClr val="tx2">
                    <a:lumMod val="60000"/>
                    <a:lumOff val="40000"/>
                  </a:schemeClr>
                </a:solidFill>
              </a:rPr>
              <a:t>ALGORITHM FOR WIND SPEED TRACKING WEBSITE</a:t>
            </a:r>
          </a:p>
          <a:p>
            <a:pPr eaLnBrk="1" hangingPunct="1">
              <a:buFont typeface="Wingdings" panose="05000000000000000000" pitchFamily="2" charset="2"/>
              <a:buChar char="Ø"/>
              <a:defRPr/>
            </a:pPr>
            <a:r>
              <a:rPr lang="en-IN" sz="2000" dirty="0"/>
              <a:t>Define Requirements</a:t>
            </a:r>
          </a:p>
          <a:p>
            <a:pPr eaLnBrk="1" hangingPunct="1">
              <a:buFont typeface="Wingdings" panose="05000000000000000000" pitchFamily="2" charset="2"/>
              <a:buChar char="Ø"/>
              <a:defRPr/>
            </a:pPr>
            <a:r>
              <a:rPr lang="en-IN" sz="2000" dirty="0"/>
              <a:t>Set Up the Environment</a:t>
            </a:r>
          </a:p>
          <a:p>
            <a:pPr eaLnBrk="1" hangingPunct="1">
              <a:buFont typeface="Wingdings" panose="05000000000000000000" pitchFamily="2" charset="2"/>
              <a:buChar char="Ø"/>
              <a:defRPr/>
            </a:pPr>
            <a:r>
              <a:rPr lang="en-IN" sz="2000" dirty="0"/>
              <a:t>Design the User Interface</a:t>
            </a:r>
          </a:p>
          <a:p>
            <a:pPr eaLnBrk="1" hangingPunct="1">
              <a:buFont typeface="Wingdings" panose="05000000000000000000" pitchFamily="2" charset="2"/>
              <a:buChar char="Ø"/>
              <a:defRPr/>
            </a:pPr>
            <a:r>
              <a:rPr lang="en-IN" sz="2000" dirty="0"/>
              <a:t>Fetch Wind Data</a:t>
            </a:r>
          </a:p>
          <a:p>
            <a:pPr eaLnBrk="1" hangingPunct="1">
              <a:buFont typeface="Wingdings" panose="05000000000000000000" pitchFamily="2" charset="2"/>
              <a:buChar char="Ø"/>
              <a:defRPr/>
            </a:pPr>
            <a:r>
              <a:rPr lang="en-IN" sz="2000" dirty="0"/>
              <a:t>Process the Data</a:t>
            </a:r>
          </a:p>
          <a:p>
            <a:pPr eaLnBrk="1" hangingPunct="1">
              <a:buFont typeface="Wingdings" panose="05000000000000000000" pitchFamily="2" charset="2"/>
              <a:buChar char="Ø"/>
              <a:defRPr/>
            </a:pPr>
            <a:r>
              <a:rPr lang="en-IN" sz="2000" dirty="0"/>
              <a:t>Update the User Interface</a:t>
            </a:r>
          </a:p>
          <a:p>
            <a:pPr eaLnBrk="1" hangingPunct="1">
              <a:buFont typeface="Wingdings" panose="05000000000000000000" pitchFamily="2" charset="2"/>
              <a:buChar char="Ø"/>
              <a:defRPr/>
            </a:pPr>
            <a:r>
              <a:rPr lang="en-IN" sz="2000" dirty="0"/>
              <a:t>Add Visualization (Optional)</a:t>
            </a:r>
          </a:p>
          <a:p>
            <a:pPr eaLnBrk="1" hangingPunct="1">
              <a:buFont typeface="Wingdings" panose="05000000000000000000" pitchFamily="2" charset="2"/>
              <a:buChar char="Ø"/>
              <a:defRPr/>
            </a:pPr>
            <a:r>
              <a:rPr lang="en-IN" sz="2000" dirty="0"/>
              <a:t>Test the Application</a:t>
            </a:r>
          </a:p>
          <a:p>
            <a:pPr eaLnBrk="1" hangingPunct="1">
              <a:buFont typeface="Wingdings" panose="05000000000000000000" pitchFamily="2" charset="2"/>
              <a:buChar char="Ø"/>
              <a:defRPr/>
            </a:pPr>
            <a:r>
              <a:rPr lang="en-IN" sz="2000" dirty="0"/>
              <a:t>Deploy the Website</a:t>
            </a:r>
          </a:p>
          <a:p>
            <a:pPr eaLnBrk="1" hangingPunct="1">
              <a:buFont typeface="Wingdings" panose="05000000000000000000" pitchFamily="2" charset="2"/>
              <a:buChar char="Ø"/>
              <a:defRPr/>
            </a:pPr>
            <a:r>
              <a:rPr lang="en-IN" sz="2000" dirty="0"/>
              <a:t>Monitor and Maintain</a:t>
            </a:r>
            <a:endParaRPr lang="en-US" altLang="en-US" sz="2000" dirty="0">
              <a:solidFill>
                <a:schemeClr val="tx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21B3B93-B8BE-6F6B-906A-4843E8443141}"/>
              </a:ext>
            </a:extLst>
          </p:cNvPr>
          <p:cNvSpPr>
            <a:spLocks noGrp="1"/>
          </p:cNvSpPr>
          <p:nvPr>
            <p:ph type="title"/>
          </p:nvPr>
        </p:nvSpPr>
        <p:spPr>
          <a:xfrm>
            <a:off x="457200" y="274638"/>
            <a:ext cx="8229600" cy="457200"/>
          </a:xfrm>
        </p:spPr>
        <p:txBody>
          <a:bodyPr/>
          <a:lstStyle/>
          <a:p>
            <a:pPr eaLnBrk="1" hangingPunct="1"/>
            <a:r>
              <a:rPr lang="en-US" altLang="en-US" sz="2400">
                <a:solidFill>
                  <a:srgbClr val="FF0000"/>
                </a:solidFill>
              </a:rPr>
              <a:t>Plan of Execution</a:t>
            </a:r>
          </a:p>
        </p:txBody>
      </p:sp>
      <p:sp>
        <p:nvSpPr>
          <p:cNvPr id="6147" name="Content Placeholder 2">
            <a:extLst>
              <a:ext uri="{FF2B5EF4-FFF2-40B4-BE49-F238E27FC236}">
                <a16:creationId xmlns:a16="http://schemas.microsoft.com/office/drawing/2014/main" id="{2558868A-6E3C-5ED5-73E2-0CD1A48F6B80}"/>
              </a:ext>
            </a:extLst>
          </p:cNvPr>
          <p:cNvSpPr>
            <a:spLocks noGrp="1"/>
          </p:cNvSpPr>
          <p:nvPr>
            <p:ph idx="1"/>
          </p:nvPr>
        </p:nvSpPr>
        <p:spPr>
          <a:xfrm>
            <a:off x="457200" y="836613"/>
            <a:ext cx="8229600" cy="5746750"/>
          </a:xfrm>
        </p:spPr>
        <p:txBody>
          <a:bodyPr/>
          <a:lstStyle/>
          <a:p>
            <a:pPr>
              <a:defRPr/>
            </a:pPr>
            <a:r>
              <a:rPr lang="en-US" sz="1400" b="1" dirty="0">
                <a:solidFill>
                  <a:schemeClr val="tx2">
                    <a:lumMod val="60000"/>
                    <a:lumOff val="40000"/>
                  </a:schemeClr>
                </a:solidFill>
              </a:rPr>
              <a:t>Phase 1: Planning and Research</a:t>
            </a:r>
          </a:p>
          <a:p>
            <a:pPr>
              <a:buFont typeface="+mj-lt"/>
              <a:buAutoNum type="arabicPeriod"/>
              <a:defRPr/>
            </a:pPr>
            <a:r>
              <a:rPr lang="en-US" sz="1400" b="1" dirty="0"/>
              <a:t>Define Objectives</a:t>
            </a:r>
            <a:endParaRPr lang="en-US" sz="1400" dirty="0"/>
          </a:p>
          <a:p>
            <a:pPr lvl="1">
              <a:buFont typeface="+mj-lt"/>
              <a:buAutoNum type="arabicPeriod"/>
              <a:defRPr/>
            </a:pPr>
            <a:r>
              <a:rPr lang="en-US" sz="1400" dirty="0"/>
              <a:t>Identify primary goals (e.g., provide real-time wind data, user-friendly interface).</a:t>
            </a:r>
          </a:p>
          <a:p>
            <a:pPr>
              <a:buFont typeface="+mj-lt"/>
              <a:buAutoNum type="arabicPeriod"/>
              <a:defRPr/>
            </a:pPr>
            <a:r>
              <a:rPr lang="en-US" sz="1400" b="1" dirty="0"/>
              <a:t>Research APIs</a:t>
            </a:r>
            <a:endParaRPr lang="en-US" sz="1400" dirty="0"/>
          </a:p>
          <a:p>
            <a:pPr lvl="1">
              <a:buFont typeface="+mj-lt"/>
              <a:buAutoNum type="arabicPeriod"/>
              <a:defRPr/>
            </a:pPr>
            <a:r>
              <a:rPr lang="en-US" sz="1400" dirty="0"/>
              <a:t>Evaluate and select a weather API that provides wind data (e.g., </a:t>
            </a:r>
            <a:r>
              <a:rPr lang="en-US" sz="1400" dirty="0" err="1"/>
              <a:t>OpenWeatherMap</a:t>
            </a:r>
            <a:r>
              <a:rPr lang="en-US" sz="1400" dirty="0"/>
              <a:t>, </a:t>
            </a:r>
            <a:r>
              <a:rPr lang="en-US" sz="1400" dirty="0" err="1"/>
              <a:t>WeatherAPI</a:t>
            </a:r>
            <a:r>
              <a:rPr lang="en-US" sz="1400" dirty="0"/>
              <a:t>).</a:t>
            </a:r>
          </a:p>
          <a:p>
            <a:pPr lvl="1">
              <a:buFont typeface="+mj-lt"/>
              <a:buAutoNum type="arabicPeriod"/>
              <a:defRPr/>
            </a:pPr>
            <a:r>
              <a:rPr lang="en-US" sz="1400" dirty="0"/>
              <a:t>Review documentation for API usage limits and features.</a:t>
            </a:r>
          </a:p>
          <a:p>
            <a:pPr>
              <a:buFont typeface="+mj-lt"/>
              <a:buAutoNum type="arabicPeriod"/>
              <a:defRPr/>
            </a:pPr>
            <a:r>
              <a:rPr lang="en-US" sz="1400" b="1" dirty="0"/>
              <a:t>Identify User Needs</a:t>
            </a:r>
            <a:endParaRPr lang="en-US" sz="1400" dirty="0"/>
          </a:p>
          <a:p>
            <a:pPr lvl="1">
              <a:buFont typeface="+mj-lt"/>
              <a:buAutoNum type="arabicPeriod"/>
              <a:defRPr/>
            </a:pPr>
            <a:r>
              <a:rPr lang="en-US" sz="1400" dirty="0"/>
              <a:t>Conduct surveys or interviews with potential users to understand their requirements.</a:t>
            </a:r>
          </a:p>
          <a:p>
            <a:pPr>
              <a:defRPr/>
            </a:pPr>
            <a:r>
              <a:rPr lang="en-US" sz="1400" b="1" dirty="0"/>
              <a:t>  </a:t>
            </a:r>
            <a:r>
              <a:rPr lang="en-US" sz="1400" b="1" dirty="0">
                <a:solidFill>
                  <a:schemeClr val="tx2">
                    <a:lumMod val="60000"/>
                    <a:lumOff val="40000"/>
                  </a:schemeClr>
                </a:solidFill>
              </a:rPr>
              <a:t>Phase 2: Design</a:t>
            </a:r>
          </a:p>
          <a:p>
            <a:pPr>
              <a:buFont typeface="+mj-lt"/>
              <a:buAutoNum type="arabicPeriod"/>
              <a:defRPr/>
            </a:pPr>
            <a:r>
              <a:rPr lang="en-US" sz="1400" b="1" dirty="0"/>
              <a:t>Wireframing</a:t>
            </a:r>
            <a:endParaRPr lang="en-US" sz="1400" dirty="0"/>
          </a:p>
          <a:p>
            <a:pPr lvl="1">
              <a:buFont typeface="+mj-lt"/>
              <a:buAutoNum type="arabicPeriod"/>
              <a:defRPr/>
            </a:pPr>
            <a:r>
              <a:rPr lang="en-US" sz="1400" dirty="0"/>
              <a:t>Create wireframes or mockups of the user interface using tools like Figma or Sketch.</a:t>
            </a:r>
          </a:p>
          <a:p>
            <a:pPr lvl="1">
              <a:buFont typeface="+mj-lt"/>
              <a:buAutoNum type="arabicPeriod"/>
              <a:defRPr/>
            </a:pPr>
            <a:r>
              <a:rPr lang="en-US" sz="1400" dirty="0"/>
              <a:t>Outline the layout, including sections for wind speed, direction, and visualizations.</a:t>
            </a:r>
          </a:p>
          <a:p>
            <a:pPr>
              <a:buFont typeface="+mj-lt"/>
              <a:buAutoNum type="arabicPeriod"/>
              <a:defRPr/>
            </a:pPr>
            <a:r>
              <a:rPr lang="en-US" sz="1400" b="1" dirty="0"/>
              <a:t>Style Guide</a:t>
            </a:r>
            <a:endParaRPr lang="en-US" sz="1400" dirty="0"/>
          </a:p>
          <a:p>
            <a:pPr lvl="1">
              <a:buFont typeface="+mj-lt"/>
              <a:buAutoNum type="arabicPeriod"/>
              <a:defRPr/>
            </a:pPr>
            <a:r>
              <a:rPr lang="en-US" sz="1400" dirty="0"/>
              <a:t>Choose color schemes, fonts, and design elements to ensure consistency.</a:t>
            </a:r>
          </a:p>
          <a:p>
            <a:pPr>
              <a:defRPr/>
            </a:pPr>
            <a:r>
              <a:rPr lang="en-US" sz="1400" b="1" dirty="0">
                <a:solidFill>
                  <a:schemeClr val="tx2">
                    <a:lumMod val="60000"/>
                    <a:lumOff val="40000"/>
                  </a:schemeClr>
                </a:solidFill>
              </a:rPr>
              <a:t>Phase 3: Development Setup</a:t>
            </a:r>
          </a:p>
          <a:p>
            <a:pPr>
              <a:buFont typeface="+mj-lt"/>
              <a:buAutoNum type="arabicPeriod"/>
              <a:defRPr/>
            </a:pPr>
            <a:r>
              <a:rPr lang="en-US" sz="1400" b="1" dirty="0"/>
              <a:t>Environment Setup</a:t>
            </a:r>
            <a:endParaRPr lang="en-US" sz="1400" dirty="0"/>
          </a:p>
          <a:p>
            <a:pPr lvl="1">
              <a:buFont typeface="+mj-lt"/>
              <a:buAutoNum type="arabicPeriod"/>
              <a:defRPr/>
            </a:pPr>
            <a:r>
              <a:rPr lang="en-US" sz="1400" dirty="0"/>
              <a:t>Set up a code editor (e.g., Visual Studio Code).</a:t>
            </a:r>
          </a:p>
          <a:p>
            <a:pPr lvl="1">
              <a:buFont typeface="+mj-lt"/>
              <a:buAutoNum type="arabicPeriod"/>
              <a:defRPr/>
            </a:pPr>
            <a:r>
              <a:rPr lang="en-US" sz="1400" dirty="0"/>
              <a:t>Initialize a version control system (e.g., Git) and create a repository.</a:t>
            </a:r>
          </a:p>
          <a:p>
            <a:pPr>
              <a:buFont typeface="+mj-lt"/>
              <a:buAutoNum type="arabicPeriod"/>
              <a:defRPr/>
            </a:pPr>
            <a:r>
              <a:rPr lang="en-US" sz="1400" b="1" dirty="0"/>
              <a:t>Create Project Structure</a:t>
            </a:r>
          </a:p>
          <a:p>
            <a:pPr marL="0" indent="0">
              <a:buFont typeface="Arial" panose="020B0604020202020204" pitchFamily="34" charset="0"/>
              <a:buNone/>
              <a:defRPr/>
            </a:pPr>
            <a:r>
              <a:rPr lang="en-US" sz="1400" dirty="0"/>
              <a:t>           1</a:t>
            </a:r>
            <a:r>
              <a:rPr lang="en-US" sz="1400" b="1" dirty="0"/>
              <a:t>.    </a:t>
            </a:r>
            <a:r>
              <a:rPr lang="en-US" sz="1400" dirty="0"/>
              <a:t>Organize your project folder( </a:t>
            </a:r>
            <a:r>
              <a:rPr lang="en-US" sz="1400" dirty="0" err="1"/>
              <a:t>eg.</a:t>
            </a:r>
            <a:r>
              <a:rPr lang="en-US" sz="1400" dirty="0"/>
              <a:t> Index.html,myscript.js,mystyle.css)</a:t>
            </a:r>
          </a:p>
          <a:p>
            <a:pPr>
              <a:buFont typeface="+mj-lt"/>
              <a:buAutoNum type="arabicPeriod"/>
              <a:defRPr/>
            </a:pPr>
            <a:endParaRPr lang="en-US" sz="1400" dirty="0"/>
          </a:p>
          <a:p>
            <a:pPr marL="457200" lvl="1" indent="0">
              <a:buFont typeface="Arial" panose="020B0604020202020204" pitchFamily="34" charset="0"/>
              <a:buNone/>
              <a:defRPr/>
            </a:pPr>
            <a:endParaRPr lang="en-US" sz="1600" dirty="0"/>
          </a:p>
          <a:p>
            <a:pPr marL="457200" lvl="1" indent="0">
              <a:buFont typeface="Arial" panose="020B0604020202020204" pitchFamily="34" charset="0"/>
              <a:buNone/>
              <a:defRPr/>
            </a:pPr>
            <a:endParaRPr lang="en-US" sz="1600" dirty="0"/>
          </a:p>
          <a:p>
            <a:pPr marL="457200" lvl="1" indent="0">
              <a:buFont typeface="Arial" panose="020B0604020202020204" pitchFamily="34" charset="0"/>
              <a:buNone/>
              <a:defRPr/>
            </a:pPr>
            <a:endParaRPr lang="en-US" sz="1600" dirty="0"/>
          </a:p>
          <a:p>
            <a:pPr eaLnBrk="1" hangingPunct="1">
              <a:defRPr/>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F8457CF-EA81-DB89-2A97-299EFDD2B7B5}"/>
              </a:ext>
            </a:extLst>
          </p:cNvPr>
          <p:cNvSpPr>
            <a:spLocks noGrp="1"/>
          </p:cNvSpPr>
          <p:nvPr>
            <p:ph type="title"/>
          </p:nvPr>
        </p:nvSpPr>
        <p:spPr>
          <a:xfrm>
            <a:off x="457200" y="0"/>
            <a:ext cx="8229600" cy="476250"/>
          </a:xfrm>
        </p:spPr>
        <p:txBody>
          <a:bodyPr/>
          <a:lstStyle/>
          <a:p>
            <a:r>
              <a:rPr lang="en-IN" altLang="en-US" sz="2400">
                <a:solidFill>
                  <a:srgbClr val="FF0000"/>
                </a:solidFill>
              </a:rPr>
              <a:t>Plan of execution</a:t>
            </a:r>
          </a:p>
        </p:txBody>
      </p:sp>
      <p:sp>
        <p:nvSpPr>
          <p:cNvPr id="3" name="Content Placeholder 2">
            <a:extLst>
              <a:ext uri="{FF2B5EF4-FFF2-40B4-BE49-F238E27FC236}">
                <a16:creationId xmlns:a16="http://schemas.microsoft.com/office/drawing/2014/main" id="{99B0603A-AE4E-E48D-8CF0-B70DF4E27173}"/>
              </a:ext>
            </a:extLst>
          </p:cNvPr>
          <p:cNvSpPr>
            <a:spLocks noGrp="1"/>
          </p:cNvSpPr>
          <p:nvPr>
            <p:ph idx="1"/>
          </p:nvPr>
        </p:nvSpPr>
        <p:spPr>
          <a:xfrm>
            <a:off x="457200" y="441325"/>
            <a:ext cx="8229600" cy="6227763"/>
          </a:xfrm>
        </p:spPr>
        <p:txBody>
          <a:bodyPr/>
          <a:lstStyle/>
          <a:p>
            <a:pPr>
              <a:defRPr/>
            </a:pPr>
            <a:r>
              <a:rPr lang="en-US" sz="1400" b="1" dirty="0">
                <a:solidFill>
                  <a:schemeClr val="tx2">
                    <a:lumMod val="60000"/>
                    <a:lumOff val="40000"/>
                  </a:schemeClr>
                </a:solidFill>
              </a:rPr>
              <a:t>Phase 4: Implementation</a:t>
            </a:r>
          </a:p>
          <a:p>
            <a:pPr>
              <a:buFont typeface="+mj-lt"/>
              <a:buAutoNum type="arabicPeriod"/>
              <a:defRPr/>
            </a:pPr>
            <a:r>
              <a:rPr lang="en-US" sz="1400" b="1" dirty="0"/>
              <a:t>HTML Development</a:t>
            </a:r>
            <a:endParaRPr lang="en-US" sz="1400" dirty="0"/>
          </a:p>
          <a:p>
            <a:pPr lvl="1">
              <a:buFont typeface="+mj-lt"/>
              <a:buAutoNum type="arabicPeriod"/>
              <a:defRPr/>
            </a:pPr>
            <a:r>
              <a:rPr lang="en-US" sz="1400" dirty="0"/>
              <a:t>Build the basic structure of the webpage using HTML.</a:t>
            </a:r>
          </a:p>
          <a:p>
            <a:pPr lvl="1">
              <a:buFont typeface="+mj-lt"/>
              <a:buAutoNum type="arabicPeriod"/>
              <a:defRPr/>
            </a:pPr>
            <a:r>
              <a:rPr lang="en-US" sz="1400" dirty="0"/>
              <a:t>Include sections for displaying wind data.</a:t>
            </a:r>
          </a:p>
          <a:p>
            <a:pPr>
              <a:buFont typeface="+mj-lt"/>
              <a:buAutoNum type="arabicPeriod"/>
              <a:defRPr/>
            </a:pPr>
            <a:r>
              <a:rPr lang="en-US" sz="1400" b="1" dirty="0"/>
              <a:t>CSS Styling</a:t>
            </a:r>
            <a:endParaRPr lang="en-US" sz="1400" dirty="0"/>
          </a:p>
          <a:p>
            <a:pPr lvl="1">
              <a:buFont typeface="+mj-lt"/>
              <a:buAutoNum type="arabicPeriod"/>
              <a:defRPr/>
            </a:pPr>
            <a:r>
              <a:rPr lang="en-US" sz="1400" dirty="0"/>
              <a:t>Apply styles to the HTML elements for a polished look.</a:t>
            </a:r>
          </a:p>
          <a:p>
            <a:pPr lvl="1">
              <a:buFont typeface="+mj-lt"/>
              <a:buAutoNum type="arabicPeriod"/>
              <a:defRPr/>
            </a:pPr>
            <a:r>
              <a:rPr lang="en-US" sz="1400" dirty="0"/>
              <a:t>Ensure responsiveness with media queries.</a:t>
            </a:r>
          </a:p>
          <a:p>
            <a:pPr>
              <a:buFont typeface="+mj-lt"/>
              <a:buAutoNum type="arabicPeriod"/>
              <a:defRPr/>
            </a:pPr>
            <a:r>
              <a:rPr lang="en-US" sz="1400" b="1" dirty="0"/>
              <a:t>JavaScript Functionality</a:t>
            </a:r>
            <a:endParaRPr lang="en-US" sz="1400" dirty="0"/>
          </a:p>
          <a:p>
            <a:pPr lvl="1">
              <a:buFont typeface="+mj-lt"/>
              <a:buAutoNum type="arabicPeriod"/>
              <a:defRPr/>
            </a:pPr>
            <a:r>
              <a:rPr lang="en-US" sz="1400" dirty="0"/>
              <a:t>Implement data fetching using the selected weather API.</a:t>
            </a:r>
          </a:p>
          <a:p>
            <a:pPr lvl="1">
              <a:buFont typeface="+mj-lt"/>
              <a:buAutoNum type="arabicPeriod"/>
              <a:defRPr/>
            </a:pPr>
            <a:r>
              <a:rPr lang="en-US" sz="1400" dirty="0"/>
              <a:t>Parse the response and update the UI with wind data.</a:t>
            </a:r>
          </a:p>
          <a:p>
            <a:pPr lvl="1">
              <a:buFont typeface="+mj-lt"/>
              <a:buAutoNum type="arabicPeriod"/>
              <a:defRPr/>
            </a:pPr>
            <a:r>
              <a:rPr lang="en-US" sz="1400" dirty="0"/>
              <a:t>Set up an interval to refresh data periodically.</a:t>
            </a:r>
          </a:p>
          <a:p>
            <a:pPr>
              <a:buFont typeface="+mj-lt"/>
              <a:buAutoNum type="arabicPeriod"/>
              <a:defRPr/>
            </a:pPr>
            <a:r>
              <a:rPr lang="en-US" sz="1400" b="1" dirty="0"/>
              <a:t>Visualization (Optional)</a:t>
            </a:r>
            <a:endParaRPr lang="en-US" sz="1400" dirty="0"/>
          </a:p>
          <a:p>
            <a:pPr lvl="1">
              <a:buFont typeface="+mj-lt"/>
              <a:buAutoNum type="arabicPeriod"/>
              <a:defRPr/>
            </a:pPr>
            <a:r>
              <a:rPr lang="en-US" sz="1400" dirty="0"/>
              <a:t>Integrate a charting library to visualize historical wind data.</a:t>
            </a:r>
          </a:p>
          <a:p>
            <a:pPr lvl="1">
              <a:buFont typeface="+mj-lt"/>
              <a:buAutoNum type="arabicPeriod"/>
              <a:defRPr/>
            </a:pPr>
            <a:r>
              <a:rPr lang="en-US" sz="1400" dirty="0"/>
              <a:t>Set up charts to display trends over time.</a:t>
            </a:r>
          </a:p>
          <a:p>
            <a:pPr>
              <a:buFont typeface="+mj-lt"/>
              <a:buAutoNum type="arabicPeriod"/>
              <a:defRPr/>
            </a:pPr>
            <a:r>
              <a:rPr lang="en-US" sz="1400" b="1" dirty="0"/>
              <a:t>Error Handling</a:t>
            </a:r>
            <a:endParaRPr lang="en-US" sz="1400" dirty="0"/>
          </a:p>
          <a:p>
            <a:pPr lvl="1">
              <a:buFont typeface="+mj-lt"/>
              <a:buAutoNum type="arabicPeriod"/>
              <a:defRPr/>
            </a:pPr>
            <a:r>
              <a:rPr lang="en-US" sz="1400" dirty="0"/>
              <a:t>Implement error handling for API requests and display user-friendly messages.</a:t>
            </a:r>
          </a:p>
          <a:p>
            <a:pPr>
              <a:defRPr/>
            </a:pPr>
            <a:r>
              <a:rPr lang="en-US" sz="1400" b="1" dirty="0">
                <a:solidFill>
                  <a:schemeClr val="tx2">
                    <a:lumMod val="60000"/>
                    <a:lumOff val="40000"/>
                  </a:schemeClr>
                </a:solidFill>
              </a:rPr>
              <a:t>Phase 5: Testing</a:t>
            </a:r>
          </a:p>
          <a:p>
            <a:pPr>
              <a:buFont typeface="+mj-lt"/>
              <a:buAutoNum type="arabicPeriod"/>
              <a:defRPr/>
            </a:pPr>
            <a:r>
              <a:rPr lang="en-US" sz="1400" b="1" dirty="0"/>
              <a:t>Functional Testing</a:t>
            </a:r>
            <a:endParaRPr lang="en-US" sz="1400" dirty="0"/>
          </a:p>
          <a:p>
            <a:pPr lvl="1">
              <a:buFont typeface="+mj-lt"/>
              <a:buAutoNum type="arabicPeriod"/>
              <a:defRPr/>
            </a:pPr>
            <a:r>
              <a:rPr lang="en-US" sz="1400" dirty="0"/>
              <a:t>Test all features to ensure they work as expected (data fetching, UI updates).</a:t>
            </a:r>
          </a:p>
          <a:p>
            <a:pPr lvl="1">
              <a:buFont typeface="+mj-lt"/>
              <a:buAutoNum type="arabicPeriod"/>
              <a:defRPr/>
            </a:pPr>
            <a:r>
              <a:rPr lang="en-US" sz="1400" dirty="0"/>
              <a:t>Check responsiveness on various devices (desktop, tablet, mobile).</a:t>
            </a:r>
          </a:p>
          <a:p>
            <a:pPr>
              <a:buFont typeface="+mj-lt"/>
              <a:buAutoNum type="arabicPeriod"/>
              <a:defRPr/>
            </a:pPr>
            <a:r>
              <a:rPr lang="en-US" sz="1400" b="1" dirty="0"/>
              <a:t>Cross-Browser Testing</a:t>
            </a:r>
            <a:endParaRPr lang="en-US" sz="1400" dirty="0"/>
          </a:p>
          <a:p>
            <a:pPr lvl="1">
              <a:buFont typeface="+mj-lt"/>
              <a:buAutoNum type="arabicPeriod"/>
              <a:defRPr/>
            </a:pPr>
            <a:r>
              <a:rPr lang="en-US" sz="1400" dirty="0"/>
              <a:t>Ensure compatibility across major browsers (Chrome, Firefox, Safari).</a:t>
            </a:r>
          </a:p>
          <a:p>
            <a:pPr>
              <a:buFont typeface="+mj-lt"/>
              <a:buAutoNum type="arabicPeriod"/>
              <a:defRPr/>
            </a:pPr>
            <a:r>
              <a:rPr lang="en-US" sz="1400" b="1" dirty="0"/>
              <a:t>User Testing</a:t>
            </a:r>
            <a:endParaRPr lang="en-US" sz="1400" dirty="0"/>
          </a:p>
          <a:p>
            <a:pPr lvl="1">
              <a:buFont typeface="+mj-lt"/>
              <a:buAutoNum type="arabicPeriod"/>
              <a:defRPr/>
            </a:pPr>
            <a:r>
              <a:rPr lang="en-US" sz="1400" dirty="0"/>
              <a:t>Gather feedback from users to identify areas for improvement.</a:t>
            </a:r>
          </a:p>
          <a:p>
            <a:pPr marL="457200" lvl="1" indent="0">
              <a:buFont typeface="Arial" panose="020B0604020202020204" pitchFamily="34" charset="0"/>
              <a:buNone/>
              <a:defRPr/>
            </a:pPr>
            <a:endParaRPr lang="en-US" sz="1400" dirty="0"/>
          </a:p>
          <a:p>
            <a:pPr marL="457200" lvl="1" indent="0">
              <a:buFont typeface="Arial" panose="020B0604020202020204" pitchFamily="34" charset="0"/>
              <a:buNone/>
              <a:defRPr/>
            </a:pPr>
            <a:endParaRPr lang="en-US" sz="1400" dirty="0"/>
          </a:p>
          <a:p>
            <a:pPr>
              <a:defRP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FD456F8-0CF0-C35A-5758-C680719D7372}"/>
              </a:ext>
            </a:extLst>
          </p:cNvPr>
          <p:cNvSpPr>
            <a:spLocks noGrp="1"/>
          </p:cNvSpPr>
          <p:nvPr>
            <p:ph type="title"/>
          </p:nvPr>
        </p:nvSpPr>
        <p:spPr>
          <a:xfrm>
            <a:off x="457200" y="274638"/>
            <a:ext cx="8229600" cy="457200"/>
          </a:xfrm>
        </p:spPr>
        <p:txBody>
          <a:bodyPr/>
          <a:lstStyle/>
          <a:p>
            <a:r>
              <a:rPr lang="en-IN" altLang="en-US" sz="2400">
                <a:solidFill>
                  <a:srgbClr val="FF0000"/>
                </a:solidFill>
              </a:rPr>
              <a:t>Plan of execution</a:t>
            </a:r>
          </a:p>
        </p:txBody>
      </p:sp>
      <p:sp>
        <p:nvSpPr>
          <p:cNvPr id="3" name="Content Placeholder 2">
            <a:extLst>
              <a:ext uri="{FF2B5EF4-FFF2-40B4-BE49-F238E27FC236}">
                <a16:creationId xmlns:a16="http://schemas.microsoft.com/office/drawing/2014/main" id="{300BE8C4-F3DA-7025-B495-7E7A808797BB}"/>
              </a:ext>
            </a:extLst>
          </p:cNvPr>
          <p:cNvSpPr>
            <a:spLocks noGrp="1"/>
          </p:cNvSpPr>
          <p:nvPr>
            <p:ph idx="1"/>
          </p:nvPr>
        </p:nvSpPr>
        <p:spPr>
          <a:xfrm>
            <a:off x="457200" y="836613"/>
            <a:ext cx="8229600" cy="5746750"/>
          </a:xfrm>
        </p:spPr>
        <p:txBody>
          <a:bodyPr/>
          <a:lstStyle/>
          <a:p>
            <a:pPr>
              <a:defRPr/>
            </a:pPr>
            <a:r>
              <a:rPr lang="en-US" sz="1800" b="1" dirty="0">
                <a:solidFill>
                  <a:schemeClr val="tx2">
                    <a:lumMod val="60000"/>
                    <a:lumOff val="40000"/>
                  </a:schemeClr>
                </a:solidFill>
              </a:rPr>
              <a:t>Phase 6: Deployment</a:t>
            </a:r>
          </a:p>
          <a:p>
            <a:pPr>
              <a:buFont typeface="+mj-lt"/>
              <a:buAutoNum type="arabicPeriod"/>
              <a:defRPr/>
            </a:pPr>
            <a:r>
              <a:rPr lang="en-US" sz="1800" b="1" dirty="0"/>
              <a:t>Choose a Hosting Service</a:t>
            </a:r>
            <a:endParaRPr lang="en-US" sz="1800" dirty="0"/>
          </a:p>
          <a:p>
            <a:pPr lvl="1">
              <a:buFont typeface="+mj-lt"/>
              <a:buAutoNum type="arabicPeriod"/>
              <a:defRPr/>
            </a:pPr>
            <a:r>
              <a:rPr lang="en-US" sz="1800" dirty="0"/>
              <a:t>Select a hosting platform (e.g., GitHub Pages, Netlify) based on your needs.</a:t>
            </a:r>
          </a:p>
          <a:p>
            <a:pPr>
              <a:buFont typeface="+mj-lt"/>
              <a:buAutoNum type="arabicPeriod"/>
              <a:defRPr/>
            </a:pPr>
            <a:r>
              <a:rPr lang="en-US" sz="1800" b="1" dirty="0"/>
              <a:t>Deploy the Website</a:t>
            </a:r>
            <a:endParaRPr lang="en-US" sz="1800" dirty="0"/>
          </a:p>
          <a:p>
            <a:pPr lvl="1">
              <a:buFont typeface="+mj-lt"/>
              <a:buAutoNum type="arabicPeriod"/>
              <a:defRPr/>
            </a:pPr>
            <a:r>
              <a:rPr lang="en-US" sz="1800" dirty="0"/>
              <a:t>Upload files to the hosting service and configure settings as needed.</a:t>
            </a:r>
          </a:p>
          <a:p>
            <a:pPr>
              <a:buFont typeface="+mj-lt"/>
              <a:buAutoNum type="arabicPeriod"/>
              <a:defRPr/>
            </a:pPr>
            <a:r>
              <a:rPr lang="en-US" sz="1800" b="1" dirty="0"/>
              <a:t>Test Live Version</a:t>
            </a:r>
            <a:endParaRPr lang="en-US" sz="1800" dirty="0"/>
          </a:p>
          <a:p>
            <a:pPr lvl="1">
              <a:buFont typeface="+mj-lt"/>
              <a:buAutoNum type="arabicPeriod"/>
              <a:defRPr/>
            </a:pPr>
            <a:r>
              <a:rPr lang="en-US" sz="1800" dirty="0"/>
              <a:t>Verify that the live version functions correctly and data is updating.</a:t>
            </a:r>
          </a:p>
          <a:p>
            <a:pPr>
              <a:defRPr/>
            </a:pPr>
            <a:r>
              <a:rPr lang="en-US" sz="1800" b="1" dirty="0">
                <a:solidFill>
                  <a:schemeClr val="tx2">
                    <a:lumMod val="60000"/>
                    <a:lumOff val="40000"/>
                  </a:schemeClr>
                </a:solidFill>
              </a:rPr>
              <a:t>Phase 7: Maintenance and Updates</a:t>
            </a:r>
          </a:p>
          <a:p>
            <a:pPr>
              <a:buFont typeface="+mj-lt"/>
              <a:buAutoNum type="arabicPeriod"/>
              <a:defRPr/>
            </a:pPr>
            <a:r>
              <a:rPr lang="en-US" sz="1800" b="1" dirty="0"/>
              <a:t>Monitor Performance</a:t>
            </a:r>
            <a:endParaRPr lang="en-US" sz="1800" dirty="0"/>
          </a:p>
          <a:p>
            <a:pPr lvl="1">
              <a:buFont typeface="+mj-lt"/>
              <a:buAutoNum type="arabicPeriod"/>
              <a:defRPr/>
            </a:pPr>
            <a:r>
              <a:rPr lang="en-US" sz="1800" dirty="0"/>
              <a:t>Keep an eye on API usage limits and website performance.</a:t>
            </a:r>
          </a:p>
          <a:p>
            <a:pPr>
              <a:buFont typeface="+mj-lt"/>
              <a:buAutoNum type="arabicPeriod"/>
              <a:defRPr/>
            </a:pPr>
            <a:r>
              <a:rPr lang="en-US" sz="1800" b="1" dirty="0"/>
              <a:t>Collect User Feedback</a:t>
            </a:r>
            <a:endParaRPr lang="en-US" sz="1800" dirty="0"/>
          </a:p>
          <a:p>
            <a:pPr lvl="1">
              <a:buFont typeface="+mj-lt"/>
              <a:buAutoNum type="arabicPeriod"/>
              <a:defRPr/>
            </a:pPr>
            <a:r>
              <a:rPr lang="en-US" sz="1800" dirty="0"/>
              <a:t>Implement feedback mechanisms to gather user insights for future improvements.</a:t>
            </a:r>
          </a:p>
          <a:p>
            <a:pPr>
              <a:buFont typeface="+mj-lt"/>
              <a:buAutoNum type="arabicPeriod"/>
              <a:defRPr/>
            </a:pPr>
            <a:r>
              <a:rPr lang="en-US" sz="1800" b="1" dirty="0"/>
              <a:t>Plan Updates</a:t>
            </a:r>
            <a:endParaRPr lang="en-US" sz="1800" dirty="0"/>
          </a:p>
          <a:p>
            <a:pPr lvl="1">
              <a:buFont typeface="+mj-lt"/>
              <a:buAutoNum type="arabicPeriod"/>
              <a:defRPr/>
            </a:pPr>
            <a:r>
              <a:rPr lang="en-US" sz="1800" dirty="0"/>
              <a:t>Schedule regular updates to the website based on user feedback and API changes.</a:t>
            </a:r>
          </a:p>
          <a:p>
            <a:pPr marL="0" indent="0">
              <a:buFont typeface="Arial" panose="020B0604020202020204" pitchFamily="34" charset="0"/>
              <a:buNone/>
              <a:defRP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881DBF1-E799-25F8-D32A-9467056DFD74}"/>
              </a:ext>
            </a:extLst>
          </p:cNvPr>
          <p:cNvSpPr>
            <a:spLocks noGrp="1"/>
          </p:cNvSpPr>
          <p:nvPr>
            <p:ph type="title"/>
          </p:nvPr>
        </p:nvSpPr>
        <p:spPr>
          <a:xfrm>
            <a:off x="179388" y="188913"/>
            <a:ext cx="8229600" cy="457200"/>
          </a:xfrm>
        </p:spPr>
        <p:txBody>
          <a:bodyPr/>
          <a:lstStyle/>
          <a:p>
            <a:pPr eaLnBrk="1" hangingPunct="1"/>
            <a:r>
              <a:rPr lang="en-US" altLang="en-US" sz="2400">
                <a:solidFill>
                  <a:srgbClr val="FF0000"/>
                </a:solidFill>
              </a:rPr>
              <a:t>Module 1 implementation/output</a:t>
            </a:r>
          </a:p>
        </p:txBody>
      </p:sp>
      <p:sp>
        <p:nvSpPr>
          <p:cNvPr id="12291" name="Content Placeholder 2">
            <a:extLst>
              <a:ext uri="{FF2B5EF4-FFF2-40B4-BE49-F238E27FC236}">
                <a16:creationId xmlns:a16="http://schemas.microsoft.com/office/drawing/2014/main" id="{3D840519-8613-0A8B-2E52-5AE2ABFA1CCA}"/>
              </a:ext>
            </a:extLst>
          </p:cNvPr>
          <p:cNvSpPr>
            <a:spLocks noGrp="1"/>
          </p:cNvSpPr>
          <p:nvPr>
            <p:ph idx="1"/>
          </p:nvPr>
        </p:nvSpPr>
        <p:spPr>
          <a:xfrm>
            <a:off x="457200" y="646113"/>
            <a:ext cx="8229600" cy="6022975"/>
          </a:xfrm>
        </p:spPr>
        <p:txBody>
          <a:bodyPr/>
          <a:lstStyle/>
          <a:p>
            <a:pPr eaLnBrk="1" hangingPunct="1"/>
            <a:r>
              <a:rPr lang="en-US" altLang="en-US"/>
              <a:t>DATA FLOW DIAGRAM</a:t>
            </a:r>
          </a:p>
          <a:p>
            <a:pPr eaLnBrk="1" hangingPunct="1"/>
            <a:endParaRPr lang="en-US" altLang="en-US"/>
          </a:p>
        </p:txBody>
      </p:sp>
      <p:sp>
        <p:nvSpPr>
          <p:cNvPr id="3" name="Rectangle 2">
            <a:extLst>
              <a:ext uri="{FF2B5EF4-FFF2-40B4-BE49-F238E27FC236}">
                <a16:creationId xmlns:a16="http://schemas.microsoft.com/office/drawing/2014/main" id="{CB8512AF-7607-E773-5DA6-8762BC4923CF}"/>
              </a:ext>
            </a:extLst>
          </p:cNvPr>
          <p:cNvSpPr/>
          <p:nvPr/>
        </p:nvSpPr>
        <p:spPr>
          <a:xfrm>
            <a:off x="457200" y="1412875"/>
            <a:ext cx="8229600" cy="49688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anchor="ctr"/>
          <a:lstStyle/>
          <a:p>
            <a:pPr algn="ctr" eaLnBrk="1" hangingPunct="1">
              <a:defRPr/>
            </a:pPr>
            <a:endParaRPr lang="en-IN" dirty="0"/>
          </a:p>
        </p:txBody>
      </p:sp>
      <p:pic>
        <p:nvPicPr>
          <p:cNvPr id="12293" name="Picture 3">
            <a:extLst>
              <a:ext uri="{FF2B5EF4-FFF2-40B4-BE49-F238E27FC236}">
                <a16:creationId xmlns:a16="http://schemas.microsoft.com/office/drawing/2014/main" id="{D32A9303-035E-D269-C3AB-26DFDF020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700213"/>
            <a:ext cx="767715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Assignment_-_Project_Template[1]</Template>
  <TotalTime>0</TotalTime>
  <Words>1521</Words>
  <Application>Microsoft Office PowerPoint</Application>
  <PresentationFormat>On-screen Show (4:3)</PresentationFormat>
  <Paragraphs>167</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Wingdings</vt:lpstr>
      <vt:lpstr>Nunito</vt:lpstr>
      <vt:lpstr>Office Theme</vt:lpstr>
      <vt:lpstr>To  Implement  Wind  speed tracking</vt:lpstr>
      <vt:lpstr>Module Details</vt:lpstr>
      <vt:lpstr>Objective </vt:lpstr>
      <vt:lpstr>scope</vt:lpstr>
      <vt:lpstr>Problem Statement</vt:lpstr>
      <vt:lpstr>Plan of Execution</vt:lpstr>
      <vt:lpstr>Plan of execution</vt:lpstr>
      <vt:lpstr>Plan of execution</vt:lpstr>
      <vt:lpstr>Module 1 implementation/output</vt:lpstr>
      <vt:lpstr>Module 1 output</vt:lpstr>
      <vt:lpstr>Module 2</vt:lpstr>
      <vt:lpstr>Module 2 implementation/output</vt:lpstr>
      <vt:lpstr>Module 3</vt:lpstr>
      <vt:lpstr>Module 3 output</vt:lpstr>
      <vt:lpstr>Module 3 output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Boopathy G</dc:creator>
  <cp:lastModifiedBy>Boopathy G</cp:lastModifiedBy>
  <cp:revision>1</cp:revision>
  <cp:lastPrinted>2024-09-19T18:42:00Z</cp:lastPrinted>
  <dcterms:created xsi:type="dcterms:W3CDTF">2024-09-29T04:18:37Z</dcterms:created>
  <dcterms:modified xsi:type="dcterms:W3CDTF">2024-09-29T04:19:16Z</dcterms:modified>
</cp:coreProperties>
</file>