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Times New Roman Bold" pitchFamily="18" charset="0"/>
      <p:bold r:id="rId14"/>
    </p:embeddedFont>
    <p:embeddedFont>
      <p:font typeface="Trebuchet MS" pitchFamily="34" charset="0"/>
      <p:regular r:id="rId15"/>
      <p:bold r:id="rId16"/>
      <p:italic r:id="rId17"/>
      <p:boldItalic r:id="rId18"/>
    </p:embeddedFont>
    <p:embeddedFont>
      <p:font typeface="TT Rounds Condensed" charset="0"/>
      <p:regular r:id="rId19"/>
    </p:embeddedFont>
    <p:embeddedFont>
      <p:font typeface="Trebuchet MS Bold" pitchFamily="34" charset="0"/>
      <p:bold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Canva Sans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8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-840" y="-120"/>
      </p:cViewPr>
      <p:guideLst>
        <p:guide orient="horz" pos="168"/>
        <p:guide pos="10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excel%20nm%20copy%20(10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istrator\Downloads\excel%20nm%20copy%20(10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nm copy (10).xlsx]Sheet2!PivotTable1</c:name>
    <c:fmtId val="11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[excel nm copy (10).xlsx]Sheet2!PivotTable1</c:name>
    <c:fmtId val="15"/>
  </c:pivotSource>
  <c:chart>
    <c:title>
      <c:tx>
        <c:rich>
          <a:bodyPr/>
          <a:lstStyle/>
          <a:p>
            <a:pPr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Employee</a:t>
            </a:r>
            <a:r>
              <a:rPr lang="en-IN" baseline="0" dirty="0">
                <a:latin typeface="Times New Roman" pitchFamily="18" charset="0"/>
                <a:cs typeface="Times New Roman" pitchFamily="18" charset="0"/>
              </a:rPr>
              <a:t> performance analysis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c:rich>
      </c:tx>
      <c:layout>
        <c:manualLayout>
          <c:xMode val="edge"/>
          <c:yMode val="edge"/>
          <c:x val="0.17523594125202432"/>
          <c:y val="8.6939389645703025E-2"/>
        </c:manualLayout>
      </c:layout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8.6071741032370933E-2"/>
          <c:y val="0.46332203266258387"/>
          <c:w val="0.90631911636045492"/>
          <c:h val="0.42069808982210571"/>
        </c:manualLayout>
      </c:layout>
      <c:barChart>
        <c:barDir val="col"/>
        <c:grouping val="clustered"/>
        <c:ser>
          <c:idx val="0"/>
          <c:order val="0"/>
          <c:tx>
            <c:strRef>
              <c:f>Sheet2!$B$4:$B$5</c:f>
              <c:strCache>
                <c:ptCount val="1"/>
                <c:pt idx="0">
                  <c:v>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Sheet2!$B$6:$B$16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Sheet2!$C$4:$C$5</c:f>
              <c:strCache>
                <c:ptCount val="1"/>
                <c:pt idx="0">
                  <c:v>LOW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Sheet2!$C$6:$C$16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Sheet2!$D$4:$D$5</c:f>
              <c:strCache>
                <c:ptCount val="1"/>
                <c:pt idx="0">
                  <c:v>MED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Sheet2!$D$6:$D$16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Sheet2!$E$4:$E$5</c:f>
              <c:strCache>
                <c:ptCount val="1"/>
                <c:pt idx="0">
                  <c:v>VERY HIGH</c:v>
                </c:pt>
              </c:strCache>
            </c:strRef>
          </c:tx>
          <c:cat>
            <c:strRef>
              <c:f>Sheet2!$A$6:$A$16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Sheet2!$E$6:$E$16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axId val="84803968"/>
        <c:axId val="84806272"/>
      </c:barChart>
      <c:catAx>
        <c:axId val="84803968"/>
        <c:scaling>
          <c:orientation val="minMax"/>
        </c:scaling>
        <c:axPos val="b"/>
        <c:majorTickMark val="none"/>
        <c:tickLblPos val="nextTo"/>
        <c:crossAx val="84806272"/>
        <c:crosses val="autoZero"/>
        <c:auto val="1"/>
        <c:lblAlgn val="ctr"/>
        <c:lblOffset val="100"/>
      </c:catAx>
      <c:valAx>
        <c:axId val="84806272"/>
        <c:scaling>
          <c:orientation val="minMax"/>
        </c:scaling>
        <c:axPos val="l"/>
        <c:majorGridlines/>
        <c:numFmt formatCode="General" sourceLinked="1"/>
        <c:majorTickMark val="none"/>
        <c:tickLblPos val="nextTo"/>
        <c:crossAx val="8480396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500131233595805"/>
          <c:y val="5.2415062700495806E-2"/>
          <c:w val="0.14515254742093409"/>
          <c:h val="0.24792340546120697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pPr/>
              <a:t>01.09.2024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xmlns="" val="475738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5.sv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1314448" y="1485900"/>
            <a:ext cx="2614612" cy="2000250"/>
          </a:xfrm>
          <a:custGeom>
            <a:avLst/>
            <a:gdLst/>
            <a:ahLst/>
            <a:cxn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333750" cy="2876550"/>
            </a:xfrm>
            <a:custGeom>
              <a:avLst/>
              <a:gdLst/>
              <a:ahLst/>
              <a:cxn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1367644" y="421057"/>
            <a:ext cx="14973300" cy="1581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dirty="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  <a:p>
            <a:pPr algn="l">
              <a:lnSpc>
                <a:spcPts val="5759"/>
              </a:lnSpc>
            </a:pPr>
            <a:endParaRPr lang="en-US" sz="4800" dirty="0">
              <a:solidFill>
                <a:srgbClr val="0F0F0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l="-66666" r="-6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14448" y="4986960"/>
            <a:ext cx="12481117" cy="320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STUDENT NAME: MADHUMITHA B</a:t>
            </a:r>
          </a:p>
          <a:p>
            <a:pPr algn="l">
              <a:lnSpc>
                <a:spcPts val="4234"/>
              </a:lnSpc>
            </a:pP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REGISTER NO      :312215841</a:t>
            </a:r>
          </a:p>
          <a:p>
            <a:pPr algn="l">
              <a:lnSpc>
                <a:spcPts val="4234"/>
              </a:lnSpc>
            </a:pP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DEPARTMENT     :B.COM (ACCOUNTING AND FINANCE)</a:t>
            </a:r>
          </a:p>
          <a:p>
            <a:pPr>
              <a:lnSpc>
                <a:spcPts val="4234"/>
              </a:lnSpc>
            </a:pP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               :SHRI SHANKARALAL SUNDARABAI SHASUN JAIN                                                       </a:t>
            </a:r>
            <a:r>
              <a:rPr lang="en-US" sz="3528" spc="33" dirty="0">
                <a:solidFill>
                  <a:schemeClr val="bg1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……………………………..</a:t>
            </a: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COLLEGE FOR WOMEN.</a:t>
            </a:r>
          </a:p>
          <a:p>
            <a:pPr algn="l">
              <a:lnSpc>
                <a:spcPts val="4234"/>
              </a:lnSpc>
            </a:pPr>
            <a:r>
              <a:rPr lang="en-US" sz="3528" spc="33" dirty="0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8" name="Freeform 28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66666" r="-66666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132998" y="572451"/>
            <a:ext cx="3655695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graphicFrame>
        <p:nvGraphicFramePr>
          <p:cNvPr id="32" name="Chart 31"/>
          <p:cNvGraphicFramePr/>
          <p:nvPr/>
        </p:nvGraphicFramePr>
        <p:xfrm>
          <a:off x="762000" y="3009900"/>
          <a:ext cx="5334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Chart 32"/>
          <p:cNvGraphicFramePr/>
          <p:nvPr/>
        </p:nvGraphicFramePr>
        <p:xfrm>
          <a:off x="7696200" y="1866900"/>
          <a:ext cx="8191500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435291"/>
            <a:ext cx="16022002" cy="1280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867D7583-6793-37C4-3208-21F0BB4FB572}"/>
              </a:ext>
            </a:extLst>
          </p:cNvPr>
          <p:cNvSpPr txBox="1"/>
          <p:nvPr/>
        </p:nvSpPr>
        <p:spPr>
          <a:xfrm>
            <a:off x="1132998" y="1899247"/>
            <a:ext cx="1056461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400" dirty="0">
                <a:latin typeface="Canva Sans" panose="020B0604020202020204" charset="0"/>
              </a:rPr>
              <a:t>It provided valuable insights into the strengths and areas for improvement across the organization.</a:t>
            </a:r>
            <a:endParaRPr lang="en-IN" sz="3400" dirty="0">
              <a:latin typeface="Canva Sans" panose="020B060402020202020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2C1B8B1-625A-1500-9630-EBEFEF142E0A}"/>
              </a:ext>
            </a:extLst>
          </p:cNvPr>
          <p:cNvSpPr txBox="1"/>
          <p:nvPr/>
        </p:nvSpPr>
        <p:spPr>
          <a:xfrm>
            <a:off x="1120888" y="3773143"/>
            <a:ext cx="1326337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Canva Sans" panose="020B0604020202020204" charset="0"/>
              </a:rPr>
              <a:t>Identification of Top </a:t>
            </a:r>
            <a:r>
              <a:rPr lang="en-US" sz="3400" dirty="0" err="1">
                <a:latin typeface="Canva Sans" panose="020B0604020202020204" charset="0"/>
              </a:rPr>
              <a:t>Performers:The</a:t>
            </a:r>
            <a:r>
              <a:rPr lang="en-US" sz="3400" dirty="0">
                <a:latin typeface="Canva Sans" panose="020B0604020202020204" charset="0"/>
              </a:rPr>
              <a:t> analysis highlighted a clear group of top-performing employees who consistently exceeded their performance targets. </a:t>
            </a:r>
          </a:p>
          <a:p>
            <a:pPr algn="just"/>
            <a:endParaRPr lang="en-US" sz="3400" dirty="0">
              <a:latin typeface="Canva Sans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Canva Sans" panose="020B0604020202020204" charset="0"/>
              </a:rPr>
              <a:t>Areas for </a:t>
            </a:r>
            <a:r>
              <a:rPr lang="en-US" sz="3400" dirty="0" err="1">
                <a:latin typeface="Canva Sans" panose="020B0604020202020204" charset="0"/>
              </a:rPr>
              <a:t>Improvement:Several</a:t>
            </a:r>
            <a:r>
              <a:rPr lang="en-US" sz="3400" dirty="0">
                <a:latin typeface="Canva Sans" panose="020B0604020202020204" charset="0"/>
              </a:rPr>
              <a:t> employees were identified as underperformers, particularly in areas such as meeting KPIs, attendance, and peer collaboration.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400" dirty="0">
              <a:latin typeface="Canva Sans" panose="020B060402020202020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Canva Sans" panose="020B0604020202020204" charset="0"/>
              </a:rPr>
              <a:t>Departmental Performance </a:t>
            </a:r>
            <a:r>
              <a:rPr lang="en-US" sz="3400" dirty="0" err="1">
                <a:latin typeface="Canva Sans" panose="020B0604020202020204" charset="0"/>
              </a:rPr>
              <a:t>Variability:Significant</a:t>
            </a:r>
            <a:r>
              <a:rPr lang="en-US" sz="3400" dirty="0">
                <a:latin typeface="Canva Sans" panose="020B0604020202020204" charset="0"/>
              </a:rPr>
              <a:t> variability was observed in performance across different departments.</a:t>
            </a:r>
            <a:endParaRPr lang="en-IN" sz="3400" dirty="0">
              <a:latin typeface="Canva Sans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058" y="7843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109662" y="1251425"/>
            <a:ext cx="5864542" cy="928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0"/>
              </a:lnSpc>
            </a:pPr>
            <a:r>
              <a:rPr lang="en-US" sz="6375" b="1" spc="7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4" name="Freeform 14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l="-66666" r="-66666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 t="-124" b="-124"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58895" y="3198005"/>
            <a:ext cx="12706962" cy="202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i="1" dirty="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Performance Analysis using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63374" cy="13716000"/>
            </a:xfrm>
            <a:custGeom>
              <a:avLst/>
              <a:gdLst/>
              <a:ahLst/>
              <a:cxn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1165774" y="0"/>
            <a:ext cx="7129462" cy="10294843"/>
          </a:xfrm>
          <a:custGeom>
            <a:avLst/>
            <a:gdLst/>
            <a:ahLst/>
            <a:cxn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128712" y="9719531"/>
            <a:ext cx="2660333" cy="25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044238" y="671512"/>
            <a:ext cx="542925" cy="542925"/>
            <a:chOff x="0" y="0"/>
            <a:chExt cx="723900" cy="723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3900" cy="723900"/>
            </a:xfrm>
            <a:custGeom>
              <a:avLst/>
              <a:gdLst/>
              <a:ahLst/>
              <a:cxn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" name="Freeform 10"/>
          <p:cNvSpPr/>
          <p:nvPr/>
        </p:nvSpPr>
        <p:spPr>
          <a:xfrm>
            <a:off x="16516350" y="8415338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030575" y="9201150"/>
            <a:ext cx="371475" cy="371475"/>
          </a:xfrm>
          <a:custGeom>
            <a:avLst/>
            <a:gdLst/>
            <a:ahLst/>
            <a:cxn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print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00088" y="9615488"/>
            <a:ext cx="5557838" cy="442912"/>
          </a:xfrm>
          <a:custGeom>
            <a:avLst/>
            <a:gdLst/>
            <a:ahLst/>
            <a:cxn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r:embed="rId7" cstate="print"/>
            <a:stretch>
              <a:fillRect t="-124" b="-124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1438" y="5729285"/>
            <a:ext cx="2600325" cy="4514847"/>
          </a:xfrm>
          <a:custGeom>
            <a:avLst/>
            <a:gdLst/>
            <a:ahLst/>
            <a:cxn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r:embed="rId8" cstate="print"/>
            <a:stretch>
              <a:fillRect l="-3" r="-3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09662" y="662367"/>
            <a:ext cx="3843338" cy="1143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77502" y="2910605"/>
            <a:ext cx="7360920" cy="659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endParaRPr dirty="0"/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</a:p>
          <a:p>
            <a:pPr marL="760095" lvl="1" indent="-380048" algn="l">
              <a:lnSpc>
                <a:spcPts val="5040"/>
              </a:lnSpc>
              <a:buAutoNum type="arabicPeriod"/>
            </a:pPr>
            <a:r>
              <a:rPr lang="en-US" sz="4200" dirty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marL="760095" lvl="1" indent="-380048" algn="l">
              <a:lnSpc>
                <a:spcPts val="5040"/>
              </a:lnSpc>
            </a:pPr>
            <a:endParaRPr lang="en-US" sz="4200" dirty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1987212" y="4400550"/>
            <a:ext cx="4143375" cy="4886325"/>
          </a:xfrm>
          <a:custGeom>
            <a:avLst/>
            <a:gdLst/>
            <a:ahLst/>
            <a:cxn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21" r="-21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251108" y="869567"/>
            <a:ext cx="8455343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81448" y="2719387"/>
            <a:ext cx="8586439" cy="30364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our organization, assessing employee performance is critical for driving productivity, identifying top performers, and addressing areas requiring improvement.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14030325" y="8043862"/>
            <a:ext cx="685800" cy="685800"/>
            <a:chOff x="0" y="0"/>
            <a:chExt cx="914400" cy="9144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24" name="Group 24"/>
          <p:cNvGrpSpPr/>
          <p:nvPr/>
        </p:nvGrpSpPr>
        <p:grpSpPr>
          <a:xfrm>
            <a:off x="14030325" y="8843962"/>
            <a:ext cx="271462" cy="271462"/>
            <a:chOff x="0" y="0"/>
            <a:chExt cx="361950" cy="36195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12987338" y="3971925"/>
            <a:ext cx="5300662" cy="5715000"/>
          </a:xfrm>
          <a:custGeom>
            <a:avLst/>
            <a:gdLst/>
            <a:ahLst/>
            <a:cxn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109662" y="1251425"/>
            <a:ext cx="7895272" cy="1010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115160" y="2894672"/>
            <a:ext cx="11443552" cy="4267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The primary goal of this project is to develop an efficient and standardized method for analyzing employee performance using Excel.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will primarily utilize existing resources, with minimal costs associated with any necessary Excel training sessions or template customization.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1049178" y="1344674"/>
            <a:ext cx="7521893" cy="770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spc="-15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29" name="Freeform 29"/>
          <p:cNvSpPr/>
          <p:nvPr/>
        </p:nvSpPr>
        <p:spPr>
          <a:xfrm>
            <a:off x="1085850" y="9258300"/>
            <a:ext cx="3271838" cy="728662"/>
          </a:xfrm>
          <a:custGeom>
            <a:avLst/>
            <a:gdLst/>
            <a:ahLst/>
            <a:cxnLst/>
            <a:rect l="l" t="t" r="r" b="b"/>
            <a:pathLst>
              <a:path w="3271838" h="728662">
                <a:moveTo>
                  <a:pt x="0" y="0"/>
                </a:moveTo>
                <a:lnTo>
                  <a:pt x="3271838" y="0"/>
                </a:lnTo>
                <a:lnTo>
                  <a:pt x="3271838" y="728662"/>
                </a:lnTo>
                <a:lnTo>
                  <a:pt x="0" y="72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51696" y="2933700"/>
            <a:ext cx="6565329" cy="3651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1.Human Resources (HR) Team: 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2.Department manager 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3.senior management.   </a:t>
            </a:r>
          </a:p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Employee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Freeform 22"/>
          <p:cNvSpPr/>
          <p:nvPr/>
        </p:nvSpPr>
        <p:spPr>
          <a:xfrm>
            <a:off x="9357" y="5803863"/>
            <a:ext cx="3552327" cy="4483138"/>
          </a:xfrm>
          <a:custGeom>
            <a:avLst/>
            <a:gdLst/>
            <a:ahLst/>
            <a:cxnLst/>
            <a:rect l="l" t="t" r="r" b="b"/>
            <a:pathLst>
              <a:path w="4043361" h="4872038">
                <a:moveTo>
                  <a:pt x="0" y="0"/>
                </a:moveTo>
                <a:lnTo>
                  <a:pt x="4043361" y="0"/>
                </a:lnTo>
                <a:lnTo>
                  <a:pt x="4043361" y="4872038"/>
                </a:lnTo>
                <a:lnTo>
                  <a:pt x="0" y="48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13" r="-13"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37248" y="1290637"/>
            <a:ext cx="14644688" cy="859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spc="37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30" name="Freeform 30"/>
          <p:cNvSpPr/>
          <p:nvPr/>
        </p:nvSpPr>
        <p:spPr>
          <a:xfrm>
            <a:off x="1014412" y="9701212"/>
            <a:ext cx="3214688" cy="300038"/>
          </a:xfrm>
          <a:custGeom>
            <a:avLst/>
            <a:gdLst/>
            <a:ahLst/>
            <a:cxn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 l="-66666" r="-66666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7030127" y="9707466"/>
            <a:ext cx="226693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72001" y="3355635"/>
            <a:ext cx="9144000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Collection 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Processing and analysis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857BCF11-42F1-874B-878D-0FFC7701017B}"/>
              </a:ext>
            </a:extLst>
          </p:cNvPr>
          <p:cNvSpPr txBox="1"/>
          <p:nvPr/>
        </p:nvSpPr>
        <p:spPr>
          <a:xfrm>
            <a:off x="4457945" y="2715045"/>
            <a:ext cx="28472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Canva Sans" panose="020B0604020202020204" charset="0"/>
              </a:rPr>
              <a:t>Our Solution</a:t>
            </a:r>
            <a:endParaRPr lang="en-IN" sz="3400" b="1" dirty="0">
              <a:latin typeface="Canva Sans" panose="020B060402020202020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8BB88B7-E11C-8D97-36F0-8B63D9CACBCF}"/>
              </a:ext>
            </a:extLst>
          </p:cNvPr>
          <p:cNvSpPr txBox="1"/>
          <p:nvPr/>
        </p:nvSpPr>
        <p:spPr>
          <a:xfrm>
            <a:off x="4491764" y="5985647"/>
            <a:ext cx="385073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latin typeface="Canva Sans" panose="020B0604020202020204" charset="0"/>
              </a:rPr>
              <a:t>Value Proposition</a:t>
            </a:r>
            <a:endParaRPr lang="en-IN" sz="3400" b="1" dirty="0">
              <a:latin typeface="Canva Sans" panose="020B0604020202020204" charset="0"/>
            </a:endParaRPr>
          </a:p>
        </p:txBody>
      </p:sp>
      <p:sp>
        <p:nvSpPr>
          <p:cNvPr id="35" name="TextBox 32">
            <a:extLst>
              <a:ext uri="{FF2B5EF4-FFF2-40B4-BE49-F238E27FC236}">
                <a16:creationId xmlns:a16="http://schemas.microsoft.com/office/drawing/2014/main" xmlns="" id="{3EF3F2EF-D296-4EC3-0EC0-81DBC7522E10}"/>
              </a:ext>
            </a:extLst>
          </p:cNvPr>
          <p:cNvSpPr txBox="1"/>
          <p:nvPr/>
        </p:nvSpPr>
        <p:spPr>
          <a:xfrm>
            <a:off x="4623267" y="6737287"/>
            <a:ext cx="9144000" cy="242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Ease of Use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 Effective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Customizable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132998" y="559116"/>
            <a:ext cx="16022002" cy="1156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xmlns="" id="{D853CA42-AFD3-85EB-DBBF-68548D083F15}"/>
              </a:ext>
            </a:extLst>
          </p:cNvPr>
          <p:cNvSpPr txBox="1"/>
          <p:nvPr/>
        </p:nvSpPr>
        <p:spPr>
          <a:xfrm>
            <a:off x="1072494" y="2464106"/>
            <a:ext cx="10814706" cy="2420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employee performance analysis dataset in Excel typically includes data that helps assess and evaluate the performance of employees within an organization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EB22035-EDC4-80CE-81CE-B279EA4062BC}"/>
              </a:ext>
            </a:extLst>
          </p:cNvPr>
          <p:cNvSpPr txBox="1"/>
          <p:nvPr/>
        </p:nvSpPr>
        <p:spPr>
          <a:xfrm>
            <a:off x="937593" y="5244286"/>
            <a:ext cx="91440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Basic Employee Information.</a:t>
            </a:r>
          </a:p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Performance Metrics.</a:t>
            </a:r>
          </a:p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Attendance and Punctuality.</a:t>
            </a:r>
          </a:p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Professional Development</a:t>
            </a:r>
          </a:p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Evaluation Period</a:t>
            </a:r>
          </a:p>
          <a:p>
            <a:pPr marL="342900" indent="-342900" algn="just">
              <a:buAutoNum type="arabicPeriod"/>
            </a:pPr>
            <a:r>
              <a:rPr lang="en-IN" sz="3400" dirty="0">
                <a:latin typeface="Canva Sans" panose="020B0604020202020204" charset="0"/>
              </a:rPr>
              <a:t>Data Time Period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58995" y="94"/>
            <a:ext cx="1842135" cy="10294620"/>
            <a:chOff x="0" y="0"/>
            <a:chExt cx="2456180" cy="13726160"/>
          </a:xfrm>
        </p:grpSpPr>
        <p:sp>
          <p:nvSpPr>
            <p:cNvPr id="3" name="Freeform 3"/>
            <p:cNvSpPr/>
            <p:nvPr/>
          </p:nvSpPr>
          <p:spPr>
            <a:xfrm>
              <a:off x="127" y="7874"/>
              <a:ext cx="2455418" cy="13709650"/>
            </a:xfrm>
            <a:custGeom>
              <a:avLst/>
              <a:gdLst/>
              <a:ahLst/>
              <a:cxn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5" name="Freeform 5"/>
            <p:cNvSpPr/>
            <p:nvPr/>
          </p:nvSpPr>
          <p:spPr>
            <a:xfrm>
              <a:off x="4191" y="1651"/>
              <a:ext cx="9497441" cy="6341999"/>
            </a:xfrm>
            <a:custGeom>
              <a:avLst/>
              <a:gdLst/>
              <a:ahLst/>
              <a:cxn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3773150" y="0"/>
            <a:ext cx="4514850" cy="10287000"/>
            <a:chOff x="0" y="0"/>
            <a:chExt cx="6019800" cy="1371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019800" cy="13716000"/>
            </a:xfrm>
            <a:custGeom>
              <a:avLst/>
              <a:gdLst/>
              <a:ahLst/>
              <a:cxn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4404317" y="0"/>
            <a:ext cx="3884295" cy="10287000"/>
            <a:chOff x="0" y="0"/>
            <a:chExt cx="5179060" cy="13716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78298" cy="13716000"/>
            </a:xfrm>
            <a:custGeom>
              <a:avLst/>
              <a:gdLst/>
              <a:ahLst/>
              <a:cxn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515100" cy="7620000"/>
            </a:xfrm>
            <a:custGeom>
              <a:avLst/>
              <a:gdLst/>
              <a:ahLst/>
              <a:cxn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4006895" y="0"/>
            <a:ext cx="4281488" cy="10287000"/>
            <a:chOff x="0" y="0"/>
            <a:chExt cx="5708650" cy="13716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708142" cy="13716000"/>
            </a:xfrm>
            <a:custGeom>
              <a:avLst/>
              <a:gdLst/>
              <a:ahLst/>
              <a:cxn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6344900" y="0"/>
            <a:ext cx="1943100" cy="10287000"/>
            <a:chOff x="0" y="0"/>
            <a:chExt cx="2590800" cy="13716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590800" cy="13716000"/>
            </a:xfrm>
            <a:custGeom>
              <a:avLst/>
              <a:gdLst/>
              <a:ahLst/>
              <a:cxn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404370" y="0"/>
            <a:ext cx="1884045" cy="10287000"/>
            <a:chOff x="0" y="0"/>
            <a:chExt cx="2512060" cy="1371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511552" cy="13716000"/>
            </a:xfrm>
            <a:custGeom>
              <a:avLst/>
              <a:gdLst/>
              <a:ahLst/>
              <a:cxn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638550" cy="6534150"/>
            </a:xfrm>
            <a:custGeom>
              <a:avLst/>
              <a:gdLst/>
              <a:ahLst/>
              <a:cxn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0" y="6015038"/>
            <a:ext cx="671512" cy="4271962"/>
            <a:chOff x="0" y="0"/>
            <a:chExt cx="895350" cy="56959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95350" cy="5695950"/>
            </a:xfrm>
            <a:custGeom>
              <a:avLst/>
              <a:gdLst/>
              <a:ahLst/>
              <a:cxn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24" name="Freeform 24"/>
          <p:cNvSpPr/>
          <p:nvPr/>
        </p:nvSpPr>
        <p:spPr>
          <a:xfrm>
            <a:off x="2500312" y="9701212"/>
            <a:ext cx="114300" cy="266700"/>
          </a:xfrm>
          <a:custGeom>
            <a:avLst/>
            <a:gdLst/>
            <a:ahLst/>
            <a:cxn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l="-66666" r="-66666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6915827" y="9707466"/>
            <a:ext cx="342900" cy="290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09662" y="431005"/>
            <a:ext cx="495585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44" dirty="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A340A856-D5C7-3789-00AE-676A64BB006F}"/>
              </a:ext>
            </a:extLst>
          </p:cNvPr>
          <p:cNvSpPr txBox="1"/>
          <p:nvPr/>
        </p:nvSpPr>
        <p:spPr>
          <a:xfrm>
            <a:off x="1109662" y="2598003"/>
            <a:ext cx="109299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400" dirty="0" err="1">
                <a:latin typeface="Canva Sans" panose="020B0604020202020204" charset="0"/>
              </a:rPr>
              <a:t>Modeling</a:t>
            </a:r>
            <a:r>
              <a:rPr lang="en-IN" sz="3400" dirty="0">
                <a:latin typeface="Canva Sans" panose="020B0604020202020204" charset="0"/>
              </a:rPr>
              <a:t> employee performance analysis in Excel involves using various tools and techniques to assess and visualize employee performance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319</Words>
  <Application>Microsoft Office PowerPoint</Application>
  <PresentationFormat>Custom</PresentationFormat>
  <Paragraphs>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Times New Roman Bold</vt:lpstr>
      <vt:lpstr>Trebuchet MS</vt:lpstr>
      <vt:lpstr>TT Rounds Condensed</vt:lpstr>
      <vt:lpstr>Trebuchet MS Bold</vt:lpstr>
      <vt:lpstr>Calibri</vt:lpstr>
      <vt:lpstr>Times New Roman</vt:lpstr>
      <vt:lpstr>Canva Sans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Employee_Data_Analysis_2.pptx</dc:title>
  <dc:creator>Ramachadran M</dc:creator>
  <cp:lastModifiedBy>Jagadeeshwaran</cp:lastModifiedBy>
  <cp:revision>5</cp:revision>
  <dcterms:created xsi:type="dcterms:W3CDTF">2006-08-16T00:00:00Z</dcterms:created>
  <dcterms:modified xsi:type="dcterms:W3CDTF">2024-09-01T06:01:29Z</dcterms:modified>
  <dc:identifier>DAGPb1-IjdA</dc:identifier>
</cp:coreProperties>
</file>