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66" r:id="rId16"/>
    <p:sldId id="267" r:id="rId17"/>
    <p:sldId id="26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5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9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7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9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9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7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7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7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8.0788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hu2409/Master-Thesi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15AE-9C43-2C2D-79F8-4B1511EEC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881614"/>
            <a:ext cx="10058400" cy="356616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UTILIZING MACHINE LEARNING AND NEURAL NETWORK MODELS FOR DETECTING ILLICIT TRANSACTIONS IN ETHEREUM BLOCKCHAIN </a:t>
            </a:r>
            <a:br>
              <a:rPr lang="en-MY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51A79-360F-9138-7F3F-A5937D360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36508"/>
            <a:ext cx="6831673" cy="2196813"/>
          </a:xfrm>
        </p:spPr>
        <p:txBody>
          <a:bodyPr>
            <a:noAutofit/>
          </a:bodyPr>
          <a:lstStyle/>
          <a:p>
            <a:pPr algn="ctr"/>
            <a:r>
              <a:rPr lang="en-MY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MY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Madhumitha Ramajeyathilagam</a:t>
            </a:r>
          </a:p>
          <a:p>
            <a:pPr algn="ctr"/>
            <a:r>
              <a:rPr lang="en-MY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Id:1037507</a:t>
            </a:r>
          </a:p>
          <a:p>
            <a:pPr algn="ctr"/>
            <a:r>
              <a:rPr lang="en-MY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in Data Science</a:t>
            </a:r>
          </a:p>
          <a:p>
            <a:pPr algn="ctr"/>
            <a:r>
              <a:rPr lang="en-MY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LIVERPOOL JOHN MOORES UNIVERSITY</a:t>
            </a:r>
          </a:p>
          <a:p>
            <a:pPr algn="ctr"/>
            <a:r>
              <a:rPr lang="en-MY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supervision of </a:t>
            </a:r>
          </a:p>
          <a:p>
            <a:pPr algn="ctr"/>
            <a:r>
              <a:rPr lang="en-MY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MY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Nilam</a:t>
            </a:r>
            <a:r>
              <a:rPr lang="en-MY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Upasani</a:t>
            </a:r>
            <a:endParaRPr lang="en-MY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8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44"/>
    </mc:Choice>
    <mc:Fallback>
      <p:transition spd="slow" advTm="242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5F2685-7170-4A82-5BA0-FD299A7E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30" y="145772"/>
            <a:ext cx="7341705" cy="6109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81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608"/>
    </mc:Choice>
    <mc:Fallback>
      <p:transition spd="slow" advTm="9460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2BAB0-1E4F-ADCD-EE37-0CBBB12BDA6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923" y="1628964"/>
            <a:ext cx="4100513" cy="3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0783B2-04C5-7590-582B-3964514AE9E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5188" y="1177523"/>
            <a:ext cx="4095750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D6CB11-8657-2085-FEBE-F651B887649F}"/>
              </a:ext>
            </a:extLst>
          </p:cNvPr>
          <p:cNvSpPr txBox="1"/>
          <p:nvPr/>
        </p:nvSpPr>
        <p:spPr>
          <a:xfrm>
            <a:off x="2661313" y="409433"/>
            <a:ext cx="510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78BBD-0924-4115-AF27-D78B683974E9}"/>
              </a:ext>
            </a:extLst>
          </p:cNvPr>
          <p:cNvSpPr txBox="1"/>
          <p:nvPr/>
        </p:nvSpPr>
        <p:spPr>
          <a:xfrm>
            <a:off x="777923" y="5382998"/>
            <a:ext cx="3794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 of the Training set for Over Sampling Gradient Boost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D2D99-9DF9-516E-4276-2D8A9878B949}"/>
              </a:ext>
            </a:extLst>
          </p:cNvPr>
          <p:cNvSpPr txBox="1"/>
          <p:nvPr/>
        </p:nvSpPr>
        <p:spPr>
          <a:xfrm>
            <a:off x="6096000" y="5521497"/>
            <a:ext cx="373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ROC curve of the Training set for Over sampling Gradient Boost  model</a:t>
            </a:r>
          </a:p>
        </p:txBody>
      </p:sp>
    </p:spTree>
    <p:extLst>
      <p:ext uri="{BB962C8B-B14F-4D97-AF65-F5344CB8AC3E}">
        <p14:creationId xmlns:p14="http://schemas.microsoft.com/office/powerpoint/2010/main" val="172037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27"/>
    </mc:Choice>
    <mc:Fallback>
      <p:transition spd="slow" advTm="203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D6CB11-8657-2085-FEBE-F651B887649F}"/>
              </a:ext>
            </a:extLst>
          </p:cNvPr>
          <p:cNvSpPr txBox="1"/>
          <p:nvPr/>
        </p:nvSpPr>
        <p:spPr>
          <a:xfrm>
            <a:off x="2661313" y="409433"/>
            <a:ext cx="510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78BBD-0924-4115-AF27-D78B683974E9}"/>
              </a:ext>
            </a:extLst>
          </p:cNvPr>
          <p:cNvSpPr txBox="1"/>
          <p:nvPr/>
        </p:nvSpPr>
        <p:spPr>
          <a:xfrm>
            <a:off x="777923" y="5382998"/>
            <a:ext cx="3794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 of the Validation set for Over Sampling Gradient Boost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D2D99-9DF9-516E-4276-2D8A9878B949}"/>
              </a:ext>
            </a:extLst>
          </p:cNvPr>
          <p:cNvSpPr txBox="1"/>
          <p:nvPr/>
        </p:nvSpPr>
        <p:spPr>
          <a:xfrm>
            <a:off x="6096000" y="5521497"/>
            <a:ext cx="373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ROC curve of the Validation set for Over sampling Gradient Boost 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1EB814-18C1-FB1E-72C8-8313D1F11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07" y="1591608"/>
            <a:ext cx="3049137" cy="311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9AA154-ECAA-99A8-AF97-B75B24E67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15" y="1591608"/>
            <a:ext cx="3347757" cy="3021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24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2"/>
    </mc:Choice>
    <mc:Fallback>
      <p:transition spd="slow" advTm="558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D6CB11-8657-2085-FEBE-F651B887649F}"/>
              </a:ext>
            </a:extLst>
          </p:cNvPr>
          <p:cNvSpPr txBox="1"/>
          <p:nvPr/>
        </p:nvSpPr>
        <p:spPr>
          <a:xfrm>
            <a:off x="2661313" y="409433"/>
            <a:ext cx="510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78BBD-0924-4115-AF27-D78B683974E9}"/>
              </a:ext>
            </a:extLst>
          </p:cNvPr>
          <p:cNvSpPr txBox="1"/>
          <p:nvPr/>
        </p:nvSpPr>
        <p:spPr>
          <a:xfrm>
            <a:off x="777923" y="5382998"/>
            <a:ext cx="3794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 of the Testing set for Over Sampling Gradient Boost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D2D99-9DF9-516E-4276-2D8A9878B949}"/>
              </a:ext>
            </a:extLst>
          </p:cNvPr>
          <p:cNvSpPr txBox="1"/>
          <p:nvPr/>
        </p:nvSpPr>
        <p:spPr>
          <a:xfrm>
            <a:off x="6096000" y="5521497"/>
            <a:ext cx="373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ROC curve of the Testing set for Over sampling Gradient Boost 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1A465-29B2-880C-AE2C-33269625F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82" y="1728085"/>
            <a:ext cx="3347756" cy="283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B6583-BD59-EFC3-4938-9FA50FBBE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32506"/>
            <a:ext cx="3143250" cy="2725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04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2"/>
    </mc:Choice>
    <mc:Fallback>
      <p:transition spd="slow" advTm="292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AF277-F58C-DA9B-8998-6C63C0FDE4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59892" y="1299049"/>
            <a:ext cx="10058400" cy="4024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training set data has an Accuracy of 99.6%, Precision of 99.45%, Recall of 99.7% and F1-score of 99.6%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validation set data has Accuracy of 98.78%, Precision of 96.4%, Recall of 98.17% and F1-score of 97.27%.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testing set data  has an Accuracy of 99.08%, Precision of 97.29%, Recall of 98.62%, F1-score of 97.95%.</a:t>
            </a:r>
            <a:endParaRPr lang="en-MY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7613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85"/>
    </mc:Choice>
    <mc:Fallback>
      <p:transition spd="slow" advTm="5218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0B99-4F6A-9C3C-B769-195F5D59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101D-07D0-4215-9836-EBB7C32E9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6962" y="2311933"/>
            <a:ext cx="4937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end users' awareness of these accounts and transactions and improve their knowledge.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igh model performance is true while employing the same algorithms in subsequent works on a larger data set.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experimenting with different neural network models like CNN,RNN etc. to see if they perform better than ML model.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89F1-5A33-91E0-01F7-B8B0E8793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311933"/>
            <a:ext cx="4937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is performed using Correlation coefficient and Information gain.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data balancing technique is used to adjust the imbalance.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 Boost model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on the testing data set it has an Accuracy of 99.08%, Precision of 97.29%, Recall of 98.62%, F1-score of 97.95%</a:t>
            </a:r>
            <a:r>
              <a:rPr lang="en-M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 is robust and can be used to enhance the security of Ethereum Blockchain and gain the confidence of the end users.</a:t>
            </a:r>
            <a:endParaRPr lang="en-M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49EC8-4CF6-B25D-3685-37F1D8AA8625}"/>
              </a:ext>
            </a:extLst>
          </p:cNvPr>
          <p:cNvSpPr txBox="1"/>
          <p:nvPr/>
        </p:nvSpPr>
        <p:spPr>
          <a:xfrm>
            <a:off x="1152939" y="1961322"/>
            <a:ext cx="441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D57AF-728D-BA4B-748A-D351CCF31B13}"/>
              </a:ext>
            </a:extLst>
          </p:cNvPr>
          <p:cNvSpPr txBox="1"/>
          <p:nvPr/>
        </p:nvSpPr>
        <p:spPr>
          <a:xfrm>
            <a:off x="6090699" y="1942601"/>
            <a:ext cx="441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accent1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46136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88"/>
    </mc:Choice>
    <mc:Fallback>
      <p:transition spd="slow" advTm="1000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CBDA-458D-B347-77A4-04F0E11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3B6B-2929-1F89-CF1F-590C43A1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Aziz, R.M., Baluch, M.F., Patel, S. and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Ganie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A.H., (2022) LGBM: a machine learning approach for Ethereum fraud detection. International Journal of Information Technology. [online] Available at: https://link.springer.com/10.1007/s41870-022-00864-6.</a:t>
            </a:r>
            <a:endParaRPr lang="en-MY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Baek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Oh, J., Kim, C.Y. and Lee, K., (2019) A Model for Detecting Cryptocurrency Transactions with Discernible Purpose. In: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 Eleventh International Conference on Ubiquitous and Future Networks (ICUFN)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IEEE, pp.713–717. Available at: https://ieeexplore.ieee.org/document/8806126/.</a:t>
            </a:r>
            <a:endParaRPr lang="en-MY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Farrugia, S., Ellul, J. and Azzopardi, G., (2020) Detection of illicit accounts over the Ethereum blockchain.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Expert Systems with Applications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[online] 150, p.113318. Available at: https://linkinghub.elsevier.com/retrieve/pii/S0957417420301433.</a:t>
            </a:r>
            <a:endParaRPr lang="en-MY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Ibrahim, R.F., Mohammad Elian, A. and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Ababneh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(2021) Illicit Account Detection in the Ethereum Blockchain Using Machine Learning. In: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 International Conference on Information Technology (ICIT)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IEEE, pp.488–493. Available at: https://ieeexplore.ieee.org/document/9491653/.</a:t>
            </a:r>
            <a:endParaRPr lang="en-MY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Maurya, A. and Kumar, A., (2022) Credit card fraud detection system using machine learning technique. In: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IEEE International Conference on Cybernetics and Computational Intelligence (</a:t>
            </a:r>
            <a:r>
              <a:rPr lang="en-GB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CyberneticsCom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IEEE, pp.500–504. Available at: https://ieeexplore.ieee.org/document/9865466/.</a:t>
            </a:r>
            <a:endParaRPr lang="en-MY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Ostapowicz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and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Żbikowski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(2019) Detecting Fraudulent Accounts on Blockchain: A Supervised Approach. [online] Available at: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http://arxiv.org/abs/1908.07886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Tan, R., Tan, Q., Zhang, P. and Li, Z., (2021) Graph Neural Network for Ethereum Fraud Detection. In: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 IEEE International Conference on Big Knowledge (ICBK)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IEEE, pp.78–85. Available at: https://ieeexplore.ieee.org/document/9667674/.</a:t>
            </a:r>
            <a:endParaRPr lang="en-MY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MY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9184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8"/>
    </mc:Choice>
    <mc:Fallback>
      <p:transition spd="slow" advTm="224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CCE2-2254-1A7F-BFE5-14D6C18D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86AE-30B7-1956-BCBF-F448400E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Ethereum dataset used for modelling, model building and EDA python codes, the results are uploaded in the GitHub. Link to my GitHub account: (</a:t>
            </a:r>
            <a:r>
              <a:rPr lang="en-GB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https://github.com/Madhu2409/Master-Thesis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0826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62"/>
    </mc:Choice>
    <mc:Fallback>
      <p:transition spd="slow" advTm="776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F63EDE-4D78-2648-1E15-5A4E0307F7FF}"/>
              </a:ext>
            </a:extLst>
          </p:cNvPr>
          <p:cNvSpPr txBox="1"/>
          <p:nvPr/>
        </p:nvSpPr>
        <p:spPr>
          <a:xfrm>
            <a:off x="732430" y="2644170"/>
            <a:ext cx="10727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703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6"/>
    </mc:Choice>
    <mc:Fallback>
      <p:transition spd="slow" advTm="19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9D04-1AC9-7956-2F39-014BC593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7AD39-FC79-4A72-2316-B6417776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</a:rPr>
              <a:t>Fiat currencies requires third parties such as bank to process transactions. But the blockchain widely used by Ethereum and Bitcoin removes need for third parties.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</a:rPr>
              <a:t>Blockchain is a distributed, immutable, decentralized database that makes it possible to track assets and record transactions.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But the blockchains are also vulnerable to security issues like phishing attacks, fraudulent transactions, and majority attacks</a:t>
            </a:r>
            <a:r>
              <a:rPr lang="en-M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 an article published by FTC in June,2022 nearly 46000 people have been scammed of $1 billion in cryptocurrency.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methodology has been developed in this study to find fraudulent transactions in the Ethereum Blockchain and to help thwart fraud.</a:t>
            </a:r>
          </a:p>
        </p:txBody>
      </p:sp>
    </p:spTree>
    <p:extLst>
      <p:ext uri="{BB962C8B-B14F-4D97-AF65-F5344CB8AC3E}">
        <p14:creationId xmlns:p14="http://schemas.microsoft.com/office/powerpoint/2010/main" val="62171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623"/>
    </mc:Choice>
    <mc:Fallback>
      <p:transition spd="slow" advTm="936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CE865A3-5655-F403-4A98-32303F7A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AIM and OBJECTIVES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4B63167-280F-1400-BED9-EE9A7EBE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80" y="1855304"/>
            <a:ext cx="9601200" cy="5526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aim of this study is to build a model to detect the illicit transactions in the Ethereum blockchain.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utilize feature selection techniques to find the most important features of fraudulent transactions and visualization of the most important input features to examine the pattern and relationships between them.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a reasonable balancing technique recommendation that can be used on the unbalanced dataset.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compare the predicted models and determine which one is more accurate to predict the illicit transaction accounts based on the important features selected.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assess how well proposed machine learning or neural network models perform.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095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86"/>
    </mc:Choice>
    <mc:Fallback>
      <p:transition spd="slow" advTm="350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91E0-5B16-038B-7B54-80014520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6D74-6A08-8242-C6D5-168C0FF8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57200" algn="l"/>
                <a:tab pos="4572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generate a generalized model to detect the illicit transactions in the Ethereum Blockchain?</a:t>
            </a:r>
            <a:endParaRPr lang="en-MY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57200" algn="l"/>
                <a:tab pos="4572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is the dataset available for research structured. Does it further need any restructuring before implementing the models?</a:t>
            </a:r>
            <a:endParaRPr lang="en-MY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57200" algn="l"/>
                <a:tab pos="4572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various attributes influencing in determining the illicit transaction and how well can we define them?</a:t>
            </a:r>
            <a:endParaRPr lang="en-MY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57200" algn="l"/>
                <a:tab pos="4572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parameters tuning needed to improve the model performance ?</a:t>
            </a:r>
            <a:endParaRPr lang="en-MY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57200" algn="l"/>
                <a:tab pos="4572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the performance metrics effectively contribute in determining the illicit transaction?</a:t>
            </a:r>
            <a:endParaRPr lang="en-MY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4545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58"/>
    </mc:Choice>
    <mc:Fallback>
      <p:transition spd="slow" advTm="378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BEA3-6817-156B-0E81-17FC5FEC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LITERATURE SURVEY</a:t>
            </a:r>
          </a:p>
        </p:txBody>
      </p:sp>
      <p:sp>
        <p:nvSpPr>
          <p:cNvPr id="64" name="Straight Connector 63">
            <a:extLst>
              <a:ext uri="{FF2B5EF4-FFF2-40B4-BE49-F238E27FC236}">
                <a16:creationId xmlns:a16="http://schemas.microsoft.com/office/drawing/2014/main" id="{6FBCC289-444B-2995-2A43-C085108709AE}"/>
              </a:ext>
            </a:extLst>
          </p:cNvPr>
          <p:cNvSpPr/>
          <p:nvPr/>
        </p:nvSpPr>
        <p:spPr>
          <a:xfrm>
            <a:off x="606775" y="4427256"/>
            <a:ext cx="110664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975388-A4AC-F260-F8F8-81DC06BF133C}"/>
              </a:ext>
            </a:extLst>
          </p:cNvPr>
          <p:cNvGrpSpPr/>
          <p:nvPr/>
        </p:nvGrpSpPr>
        <p:grpSpPr>
          <a:xfrm>
            <a:off x="772771" y="3565815"/>
            <a:ext cx="2434621" cy="544068"/>
            <a:chOff x="165996" y="1405509"/>
            <a:chExt cx="2434621" cy="54406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CB47D2-748B-F050-C717-61E561136E2B}"/>
                </a:ext>
              </a:extLst>
            </p:cNvPr>
            <p:cNvSpPr/>
            <p:nvPr/>
          </p:nvSpPr>
          <p:spPr>
            <a:xfrm>
              <a:off x="165996" y="1405509"/>
              <a:ext cx="2434621" cy="5440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F3C3EEE-D431-9D4E-E598-541B927957C3}"/>
                </a:ext>
              </a:extLst>
            </p:cNvPr>
            <p:cNvSpPr txBox="1"/>
            <p:nvPr/>
          </p:nvSpPr>
          <p:spPr>
            <a:xfrm>
              <a:off x="165996" y="1405509"/>
              <a:ext cx="2434621" cy="544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2000" kern="1200" dirty="0" err="1">
                  <a:hlinkClick r:id="rId2" action="ppaction://hlinksldjump"/>
                </a:rPr>
                <a:t>Baek</a:t>
              </a:r>
              <a:r>
                <a:rPr lang="en-GB" sz="2000" kern="1200" dirty="0">
                  <a:hlinkClick r:id="rId2" action="ppaction://hlinksldjump"/>
                </a:rPr>
                <a:t> et al</a:t>
              </a:r>
              <a:endParaRPr lang="en-US" sz="2000" kern="1200" dirty="0">
                <a:latin typeface="+mj-lt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0275D4-5E75-40E6-12B9-9D40036BC7A2}"/>
              </a:ext>
            </a:extLst>
          </p:cNvPr>
          <p:cNvGrpSpPr/>
          <p:nvPr/>
        </p:nvGrpSpPr>
        <p:grpSpPr>
          <a:xfrm>
            <a:off x="772771" y="2298221"/>
            <a:ext cx="2434621" cy="1267593"/>
            <a:chOff x="165996" y="137915"/>
            <a:chExt cx="2434621" cy="126759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69A412F-80DD-A44D-4A00-785DAEA0DD68}"/>
                </a:ext>
              </a:extLst>
            </p:cNvPr>
            <p:cNvSpPr/>
            <p:nvPr/>
          </p:nvSpPr>
          <p:spPr>
            <a:xfrm>
              <a:off x="165996" y="137915"/>
              <a:ext cx="2434621" cy="1267593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A602204-4461-E6FA-0D4D-1673B86746D0}"/>
                </a:ext>
              </a:extLst>
            </p:cNvPr>
            <p:cNvSpPr txBox="1"/>
            <p:nvPr/>
          </p:nvSpPr>
          <p:spPr>
            <a:xfrm>
              <a:off x="165996" y="137915"/>
              <a:ext cx="2434621" cy="1267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i="1" kern="1200" dirty="0">
                  <a:solidFill>
                    <a:srgbClr val="454D55"/>
                  </a:solidFill>
                  <a:latin typeface="+mn-lt"/>
                  <a:ea typeface="+mn-ea"/>
                  <a:cs typeface="+mn-cs"/>
                </a:rPr>
                <a:t>Proposed a model using unsupervised model to cluster the dataset and then used Random forest to detect the cluster containing anomalous records.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i="1" kern="1200" dirty="0">
                  <a:solidFill>
                    <a:srgbClr val="454D55"/>
                  </a:solidFill>
                  <a:latin typeface="+mn-lt"/>
                  <a:ea typeface="+mn-ea"/>
                  <a:cs typeface="+mn-cs"/>
                </a:rPr>
                <a:t>Model obtained a F1-score of 0.96</a:t>
              </a:r>
            </a:p>
          </p:txBody>
        </p:sp>
      </p:grpSp>
      <p:sp>
        <p:nvSpPr>
          <p:cNvPr id="67" name="Straight Connector 66">
            <a:extLst>
              <a:ext uri="{FF2B5EF4-FFF2-40B4-BE49-F238E27FC236}">
                <a16:creationId xmlns:a16="http://schemas.microsoft.com/office/drawing/2014/main" id="{2385DFAE-B94B-E44A-F301-6562CB1C0457}"/>
              </a:ext>
            </a:extLst>
          </p:cNvPr>
          <p:cNvSpPr/>
          <p:nvPr/>
        </p:nvSpPr>
        <p:spPr>
          <a:xfrm>
            <a:off x="1990082" y="4109883"/>
            <a:ext cx="0" cy="31737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F3FC8D-598B-95A0-BE60-85B7D5F8638F}"/>
              </a:ext>
            </a:extLst>
          </p:cNvPr>
          <p:cNvGrpSpPr/>
          <p:nvPr/>
        </p:nvGrpSpPr>
        <p:grpSpPr>
          <a:xfrm>
            <a:off x="2156079" y="4744629"/>
            <a:ext cx="2434621" cy="544068"/>
            <a:chOff x="1549304" y="2584323"/>
            <a:chExt cx="2434621" cy="54406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D66EB4B-EB9F-641F-EAE2-C408F5A4052C}"/>
                </a:ext>
              </a:extLst>
            </p:cNvPr>
            <p:cNvSpPr/>
            <p:nvPr/>
          </p:nvSpPr>
          <p:spPr>
            <a:xfrm>
              <a:off x="1549304" y="2584323"/>
              <a:ext cx="2434621" cy="5440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9D50FEE-337F-D93B-97E7-D7FDB95A76F0}"/>
                </a:ext>
              </a:extLst>
            </p:cNvPr>
            <p:cNvSpPr txBox="1"/>
            <p:nvPr/>
          </p:nvSpPr>
          <p:spPr>
            <a:xfrm>
              <a:off x="1549304" y="2584323"/>
              <a:ext cx="2434621" cy="544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2000" kern="1200" dirty="0" err="1">
                  <a:hlinkClick r:id="rId2" action="ppaction://hlinksldjump"/>
                </a:rPr>
                <a:t>Ostapowicz</a:t>
              </a:r>
              <a:r>
                <a:rPr lang="en-GB" sz="2000" kern="1200" dirty="0">
                  <a:hlinkClick r:id="rId2" action="ppaction://hlinksldjump"/>
                </a:rPr>
                <a:t> and </a:t>
              </a:r>
              <a:r>
                <a:rPr lang="en-GB" sz="2000" kern="1200" dirty="0" err="1">
                  <a:hlinkClick r:id="rId2" action="ppaction://hlinksldjump"/>
                </a:rPr>
                <a:t>Żbikowski</a:t>
              </a:r>
              <a:endParaRPr lang="en-US" sz="2000" kern="1200" dirty="0">
                <a:latin typeface="+mj-lt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C41583-1366-7F97-F78C-C1518BF52694}"/>
              </a:ext>
            </a:extLst>
          </p:cNvPr>
          <p:cNvGrpSpPr/>
          <p:nvPr/>
        </p:nvGrpSpPr>
        <p:grpSpPr>
          <a:xfrm>
            <a:off x="2156079" y="5288697"/>
            <a:ext cx="2434621" cy="702315"/>
            <a:chOff x="1549304" y="3128391"/>
            <a:chExt cx="2434621" cy="7023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25D293C-FF4B-AFD7-3971-8FEF476EC5E9}"/>
                </a:ext>
              </a:extLst>
            </p:cNvPr>
            <p:cNvSpPr/>
            <p:nvPr/>
          </p:nvSpPr>
          <p:spPr>
            <a:xfrm>
              <a:off x="1549304" y="3128391"/>
              <a:ext cx="2434621" cy="702315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0F9E6E6-667A-B68C-95BC-6A01BC5FC62A}"/>
                </a:ext>
              </a:extLst>
            </p:cNvPr>
            <p:cNvSpPr txBox="1"/>
            <p:nvPr/>
          </p:nvSpPr>
          <p:spPr>
            <a:xfrm>
              <a:off x="1549304" y="3128391"/>
              <a:ext cx="2434621" cy="702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i="1" kern="1200" dirty="0">
                  <a:solidFill>
                    <a:srgbClr val="454D55"/>
                  </a:solidFill>
                  <a:latin typeface="+mn-lt"/>
                  <a:ea typeface="+mn-ea"/>
                  <a:cs typeface="+mn-cs"/>
                </a:rPr>
                <a:t>Proposed a 10 –fold cross validation grid search cv Random Forest  model. Recall of 84.92%</a:t>
              </a:r>
            </a:p>
          </p:txBody>
        </p:sp>
      </p:grpSp>
      <p:sp>
        <p:nvSpPr>
          <p:cNvPr id="70" name="Straight Connector 69">
            <a:extLst>
              <a:ext uri="{FF2B5EF4-FFF2-40B4-BE49-F238E27FC236}">
                <a16:creationId xmlns:a16="http://schemas.microsoft.com/office/drawing/2014/main" id="{007A2564-3B50-35A5-EC06-05E67D399518}"/>
              </a:ext>
            </a:extLst>
          </p:cNvPr>
          <p:cNvSpPr/>
          <p:nvPr/>
        </p:nvSpPr>
        <p:spPr>
          <a:xfrm>
            <a:off x="3373390" y="4427255"/>
            <a:ext cx="0" cy="31737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09B69A-1ADE-62C9-5A6B-0FE7A00CF954}"/>
              </a:ext>
            </a:extLst>
          </p:cNvPr>
          <p:cNvSpPr/>
          <p:nvPr/>
        </p:nvSpPr>
        <p:spPr>
          <a:xfrm rot="2700000">
            <a:off x="1954817" y="4391990"/>
            <a:ext cx="70530" cy="7053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5C993BF-0AB8-55CF-BDE7-29A651D13735}"/>
              </a:ext>
            </a:extLst>
          </p:cNvPr>
          <p:cNvSpPr/>
          <p:nvPr/>
        </p:nvSpPr>
        <p:spPr>
          <a:xfrm rot="2700000">
            <a:off x="3338125" y="4391990"/>
            <a:ext cx="70530" cy="7053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5AB02EC-74C0-627A-BA54-40A458BD0E68}"/>
              </a:ext>
            </a:extLst>
          </p:cNvPr>
          <p:cNvGrpSpPr/>
          <p:nvPr/>
        </p:nvGrpSpPr>
        <p:grpSpPr>
          <a:xfrm>
            <a:off x="3539387" y="3565815"/>
            <a:ext cx="2434621" cy="544068"/>
            <a:chOff x="2932612" y="1405509"/>
            <a:chExt cx="2434621" cy="54406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B7AD50D-00BE-AC1D-4121-625A49532423}"/>
                </a:ext>
              </a:extLst>
            </p:cNvPr>
            <p:cNvSpPr/>
            <p:nvPr/>
          </p:nvSpPr>
          <p:spPr>
            <a:xfrm>
              <a:off x="2932612" y="1405509"/>
              <a:ext cx="2434621" cy="5440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E27099B-DDCE-F9C2-7586-4CD57C50A231}"/>
                </a:ext>
              </a:extLst>
            </p:cNvPr>
            <p:cNvSpPr txBox="1"/>
            <p:nvPr/>
          </p:nvSpPr>
          <p:spPr>
            <a:xfrm>
              <a:off x="2932612" y="1405509"/>
              <a:ext cx="2434621" cy="544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b="1"/>
              </a:pPr>
              <a:r>
                <a:rPr lang="en-GB" sz="2000" b="1" dirty="0">
                  <a:hlinkClick r:id="rId2" action="ppaction://hlinksldjump"/>
                </a:rPr>
                <a:t>Farrugia et al</a:t>
              </a:r>
              <a:endParaRPr lang="en-US" sz="2000" b="1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017E3F-BFF3-8915-0709-FB509F051AD4}"/>
              </a:ext>
            </a:extLst>
          </p:cNvPr>
          <p:cNvGrpSpPr/>
          <p:nvPr/>
        </p:nvGrpSpPr>
        <p:grpSpPr>
          <a:xfrm>
            <a:off x="3539387" y="2692203"/>
            <a:ext cx="2434621" cy="873611"/>
            <a:chOff x="2932612" y="531897"/>
            <a:chExt cx="2434621" cy="87361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BB0018-93E9-A73B-B33E-F58FCB9A9BEA}"/>
                </a:ext>
              </a:extLst>
            </p:cNvPr>
            <p:cNvSpPr/>
            <p:nvPr/>
          </p:nvSpPr>
          <p:spPr>
            <a:xfrm>
              <a:off x="2932612" y="531897"/>
              <a:ext cx="2434621" cy="873611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2E1625A-C523-DBE6-EDA5-A88D30F10452}"/>
                </a:ext>
              </a:extLst>
            </p:cNvPr>
            <p:cNvSpPr txBox="1"/>
            <p:nvPr/>
          </p:nvSpPr>
          <p:spPr>
            <a:xfrm>
              <a:off x="2932612" y="531897"/>
              <a:ext cx="2434621" cy="873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i="1" kern="1200" dirty="0">
                  <a:solidFill>
                    <a:srgbClr val="454D55"/>
                  </a:solidFill>
                  <a:latin typeface="+mn-lt"/>
                  <a:ea typeface="+mn-ea"/>
                  <a:cs typeface="+mn-cs"/>
                </a:rPr>
                <a:t>Proposed a model using 10-fold cross validation with XGBoost model. F1-score of 0.96 and accuracy of 0.963.</a:t>
              </a:r>
            </a:p>
          </p:txBody>
        </p:sp>
      </p:grpSp>
      <p:sp>
        <p:nvSpPr>
          <p:cNvPr id="75" name="Straight Connector 74">
            <a:extLst>
              <a:ext uri="{FF2B5EF4-FFF2-40B4-BE49-F238E27FC236}">
                <a16:creationId xmlns:a16="http://schemas.microsoft.com/office/drawing/2014/main" id="{B616136F-10A3-293F-A4A7-A69FE64934F1}"/>
              </a:ext>
            </a:extLst>
          </p:cNvPr>
          <p:cNvSpPr/>
          <p:nvPr/>
        </p:nvSpPr>
        <p:spPr>
          <a:xfrm>
            <a:off x="4756698" y="4109883"/>
            <a:ext cx="0" cy="31737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F3EDB3-C34D-3844-570B-CE805FA4F952}"/>
              </a:ext>
            </a:extLst>
          </p:cNvPr>
          <p:cNvGrpSpPr/>
          <p:nvPr/>
        </p:nvGrpSpPr>
        <p:grpSpPr>
          <a:xfrm>
            <a:off x="4916827" y="4748633"/>
            <a:ext cx="2434621" cy="544068"/>
            <a:chOff x="4310052" y="2588327"/>
            <a:chExt cx="2434621" cy="54406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252AA11-6CEF-3B41-3201-561B181DDC1A}"/>
                </a:ext>
              </a:extLst>
            </p:cNvPr>
            <p:cNvSpPr/>
            <p:nvPr/>
          </p:nvSpPr>
          <p:spPr>
            <a:xfrm>
              <a:off x="4310052" y="2588327"/>
              <a:ext cx="2434621" cy="5440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AC95ED-DE3B-1DFA-3650-54EE94ADFBED}"/>
                </a:ext>
              </a:extLst>
            </p:cNvPr>
            <p:cNvSpPr txBox="1"/>
            <p:nvPr/>
          </p:nvSpPr>
          <p:spPr>
            <a:xfrm>
              <a:off x="4310052" y="2588327"/>
              <a:ext cx="2434621" cy="544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2000" kern="1200" dirty="0">
                  <a:hlinkClick r:id="rId2" action="ppaction://hlinksldjump"/>
                </a:rPr>
                <a:t>Ibrahim et al</a:t>
              </a:r>
              <a:endParaRPr lang="en-US" sz="2000" kern="1200" dirty="0">
                <a:latin typeface="+mj-lt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9395723-1364-CECF-F611-1F29064623A0}"/>
              </a:ext>
            </a:extLst>
          </p:cNvPr>
          <p:cNvGrpSpPr/>
          <p:nvPr/>
        </p:nvGrpSpPr>
        <p:grpSpPr>
          <a:xfrm>
            <a:off x="4922695" y="5288697"/>
            <a:ext cx="2434621" cy="548148"/>
            <a:chOff x="4315920" y="3128391"/>
            <a:chExt cx="2434621" cy="54814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BE54E2D-81D2-6F91-E130-0B8F1DD75AE8}"/>
                </a:ext>
              </a:extLst>
            </p:cNvPr>
            <p:cNvSpPr/>
            <p:nvPr/>
          </p:nvSpPr>
          <p:spPr>
            <a:xfrm>
              <a:off x="4315920" y="3128391"/>
              <a:ext cx="2434621" cy="548148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B3D914-A6E9-E690-9A7D-C24B73413A88}"/>
                </a:ext>
              </a:extLst>
            </p:cNvPr>
            <p:cNvSpPr txBox="1"/>
            <p:nvPr/>
          </p:nvSpPr>
          <p:spPr>
            <a:xfrm>
              <a:off x="4315920" y="3128391"/>
              <a:ext cx="2434621" cy="548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i="1" kern="1200" dirty="0">
                  <a:solidFill>
                    <a:srgbClr val="454D55"/>
                  </a:solidFill>
                  <a:latin typeface="+mn-lt"/>
                  <a:ea typeface="+mn-ea"/>
                  <a:cs typeface="+mn-cs"/>
                </a:rPr>
                <a:t>Proposed a model using Random forest algorithm. Accuracy 98.16% and F-measure of 97.4%.</a:t>
              </a:r>
            </a:p>
          </p:txBody>
        </p:sp>
      </p:grpSp>
      <p:sp>
        <p:nvSpPr>
          <p:cNvPr id="78" name="Straight Connector 77">
            <a:extLst>
              <a:ext uri="{FF2B5EF4-FFF2-40B4-BE49-F238E27FC236}">
                <a16:creationId xmlns:a16="http://schemas.microsoft.com/office/drawing/2014/main" id="{13CDA232-2C0E-EE83-F7EE-097CD55BFF26}"/>
              </a:ext>
            </a:extLst>
          </p:cNvPr>
          <p:cNvSpPr/>
          <p:nvPr/>
        </p:nvSpPr>
        <p:spPr>
          <a:xfrm>
            <a:off x="6134138" y="4431260"/>
            <a:ext cx="0" cy="31737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F0AB42C-57AD-2E31-9203-49865C54164F}"/>
              </a:ext>
            </a:extLst>
          </p:cNvPr>
          <p:cNvSpPr/>
          <p:nvPr/>
        </p:nvSpPr>
        <p:spPr>
          <a:xfrm rot="2700000">
            <a:off x="4721432" y="4391990"/>
            <a:ext cx="70530" cy="7053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8AD409-78C9-419D-0528-0E84B197FFE1}"/>
              </a:ext>
            </a:extLst>
          </p:cNvPr>
          <p:cNvSpPr/>
          <p:nvPr/>
        </p:nvSpPr>
        <p:spPr>
          <a:xfrm rot="2700000">
            <a:off x="6098873" y="4395994"/>
            <a:ext cx="70530" cy="7053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30EFF1-1ACD-3269-48D8-D95D5FD4BC30}"/>
              </a:ext>
            </a:extLst>
          </p:cNvPr>
          <p:cNvGrpSpPr/>
          <p:nvPr/>
        </p:nvGrpSpPr>
        <p:grpSpPr>
          <a:xfrm>
            <a:off x="6184012" y="3565815"/>
            <a:ext cx="2556612" cy="544068"/>
            <a:chOff x="5699227" y="1405509"/>
            <a:chExt cx="2434621" cy="54406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5BD9A87-3AF9-C334-A709-EC721B33C983}"/>
                </a:ext>
              </a:extLst>
            </p:cNvPr>
            <p:cNvSpPr/>
            <p:nvPr/>
          </p:nvSpPr>
          <p:spPr>
            <a:xfrm>
              <a:off x="5699227" y="1405509"/>
              <a:ext cx="2434621" cy="5440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666451-92E9-32BB-5CC5-05F681C39685}"/>
                </a:ext>
              </a:extLst>
            </p:cNvPr>
            <p:cNvSpPr txBox="1"/>
            <p:nvPr/>
          </p:nvSpPr>
          <p:spPr>
            <a:xfrm>
              <a:off x="5699227" y="1405509"/>
              <a:ext cx="2434621" cy="544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2000" kern="1200" dirty="0">
                  <a:hlinkClick r:id="rId2" action="ppaction://hlinksldjump"/>
                </a:rPr>
                <a:t>Tan et al</a:t>
              </a:r>
              <a:endParaRPr lang="en-US" sz="2000" kern="1200" dirty="0">
                <a:latin typeface="+mj-lt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D94C4C-DDB2-CAB8-C321-043B3EF78419}"/>
              </a:ext>
            </a:extLst>
          </p:cNvPr>
          <p:cNvGrpSpPr/>
          <p:nvPr/>
        </p:nvGrpSpPr>
        <p:grpSpPr>
          <a:xfrm>
            <a:off x="6184012" y="2305449"/>
            <a:ext cx="2556612" cy="1260365"/>
            <a:chOff x="5699227" y="531897"/>
            <a:chExt cx="2434621" cy="87361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1AC278D-1D40-BC8D-4637-2634615FFD66}"/>
                </a:ext>
              </a:extLst>
            </p:cNvPr>
            <p:cNvSpPr/>
            <p:nvPr/>
          </p:nvSpPr>
          <p:spPr>
            <a:xfrm>
              <a:off x="5699227" y="703193"/>
              <a:ext cx="2434621" cy="702315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0955017-2FD7-DA3A-E3C7-21AA20FFE760}"/>
                </a:ext>
              </a:extLst>
            </p:cNvPr>
            <p:cNvSpPr txBox="1"/>
            <p:nvPr/>
          </p:nvSpPr>
          <p:spPr>
            <a:xfrm>
              <a:off x="5699227" y="531897"/>
              <a:ext cx="2434621" cy="873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i="1" kern="1200" dirty="0">
                  <a:solidFill>
                    <a:srgbClr val="454D55"/>
                  </a:solidFill>
                  <a:latin typeface="+mn-lt"/>
                  <a:ea typeface="+mn-ea"/>
                  <a:cs typeface="+mn-cs"/>
                </a:rPr>
                <a:t>Network embedding method for automatic feature extraction and used GCN model. F1 score 0.95,Recall 0.94,Precision 0.96 Accuracy 0.95</a:t>
              </a:r>
            </a:p>
          </p:txBody>
        </p:sp>
      </p:grpSp>
      <p:sp>
        <p:nvSpPr>
          <p:cNvPr id="83" name="Straight Connector 82">
            <a:extLst>
              <a:ext uri="{FF2B5EF4-FFF2-40B4-BE49-F238E27FC236}">
                <a16:creationId xmlns:a16="http://schemas.microsoft.com/office/drawing/2014/main" id="{989B690F-722B-76AB-31DF-C13826414DB3}"/>
              </a:ext>
            </a:extLst>
          </p:cNvPr>
          <p:cNvSpPr/>
          <p:nvPr/>
        </p:nvSpPr>
        <p:spPr>
          <a:xfrm>
            <a:off x="7523313" y="4109883"/>
            <a:ext cx="0" cy="31737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69E21A-38CE-8750-4782-0590237C72E8}"/>
              </a:ext>
            </a:extLst>
          </p:cNvPr>
          <p:cNvGrpSpPr/>
          <p:nvPr/>
        </p:nvGrpSpPr>
        <p:grpSpPr>
          <a:xfrm>
            <a:off x="7689310" y="4744629"/>
            <a:ext cx="2434621" cy="544068"/>
            <a:chOff x="7082535" y="2584323"/>
            <a:chExt cx="2434621" cy="54406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8117BFC-A16D-3C4C-28EC-09AFB35E6FD5}"/>
                </a:ext>
              </a:extLst>
            </p:cNvPr>
            <p:cNvSpPr/>
            <p:nvPr/>
          </p:nvSpPr>
          <p:spPr>
            <a:xfrm>
              <a:off x="7082535" y="2584323"/>
              <a:ext cx="2434621" cy="5440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EAA8D03-3F06-B6E0-3D04-1CD4740BC142}"/>
                </a:ext>
              </a:extLst>
            </p:cNvPr>
            <p:cNvSpPr txBox="1"/>
            <p:nvPr/>
          </p:nvSpPr>
          <p:spPr>
            <a:xfrm>
              <a:off x="7082535" y="2584323"/>
              <a:ext cx="2434621" cy="544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2000" kern="1200" dirty="0">
                  <a:hlinkClick r:id="rId2" action="ppaction://hlinksldjump"/>
                </a:rPr>
                <a:t>Aziz et al</a:t>
              </a:r>
              <a:endParaRPr lang="en-US" sz="2000" kern="1200" dirty="0">
                <a:latin typeface="+mj-lt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3D65DC0-BC63-50F7-5921-175940F5FB60}"/>
              </a:ext>
            </a:extLst>
          </p:cNvPr>
          <p:cNvGrpSpPr/>
          <p:nvPr/>
        </p:nvGrpSpPr>
        <p:grpSpPr>
          <a:xfrm>
            <a:off x="7689310" y="5288697"/>
            <a:ext cx="2434621" cy="702315"/>
            <a:chOff x="7082535" y="3128391"/>
            <a:chExt cx="2434621" cy="70231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7D4A85-7458-8ED8-5DBA-2ED878508DA8}"/>
                </a:ext>
              </a:extLst>
            </p:cNvPr>
            <p:cNvSpPr/>
            <p:nvPr/>
          </p:nvSpPr>
          <p:spPr>
            <a:xfrm>
              <a:off x="7082535" y="3128391"/>
              <a:ext cx="2434621" cy="702315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16F97B7-532E-9630-B096-FA6C78AB88CA}"/>
                </a:ext>
              </a:extLst>
            </p:cNvPr>
            <p:cNvSpPr txBox="1"/>
            <p:nvPr/>
          </p:nvSpPr>
          <p:spPr>
            <a:xfrm>
              <a:off x="7082535" y="3128391"/>
              <a:ext cx="2434621" cy="702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i="1" kern="1200" dirty="0">
                  <a:solidFill>
                    <a:srgbClr val="454D55"/>
                  </a:solidFill>
                  <a:latin typeface="+mn-lt"/>
                  <a:ea typeface="+mn-ea"/>
                  <a:cs typeface="+mn-cs"/>
                </a:rPr>
                <a:t>Proposed a model using SMOTE data balancing technique and Light Gradient Boosting Machine model. Accuracy of 99.03%</a:t>
              </a:r>
            </a:p>
          </p:txBody>
        </p:sp>
      </p:grpSp>
      <p:sp>
        <p:nvSpPr>
          <p:cNvPr id="86" name="Straight Connector 85">
            <a:extLst>
              <a:ext uri="{FF2B5EF4-FFF2-40B4-BE49-F238E27FC236}">
                <a16:creationId xmlns:a16="http://schemas.microsoft.com/office/drawing/2014/main" id="{DFFEB5EE-9804-6586-1608-90ACD581B4CA}"/>
              </a:ext>
            </a:extLst>
          </p:cNvPr>
          <p:cNvSpPr/>
          <p:nvPr/>
        </p:nvSpPr>
        <p:spPr>
          <a:xfrm>
            <a:off x="8906621" y="4427255"/>
            <a:ext cx="0" cy="31737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45E2AE6-F4F9-A60E-18D8-3AD6ACC4B6FF}"/>
              </a:ext>
            </a:extLst>
          </p:cNvPr>
          <p:cNvSpPr/>
          <p:nvPr/>
        </p:nvSpPr>
        <p:spPr>
          <a:xfrm rot="2700000">
            <a:off x="7488048" y="4391990"/>
            <a:ext cx="70530" cy="7053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5D8D086-247D-E9CC-E8B1-5603A8999A99}"/>
              </a:ext>
            </a:extLst>
          </p:cNvPr>
          <p:cNvSpPr/>
          <p:nvPr/>
        </p:nvSpPr>
        <p:spPr>
          <a:xfrm rot="2700000">
            <a:off x="8871356" y="4391990"/>
            <a:ext cx="70530" cy="7053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85690B4-3509-E0F7-8B90-AFB3BFE0F4CA}"/>
              </a:ext>
            </a:extLst>
          </p:cNvPr>
          <p:cNvGrpSpPr/>
          <p:nvPr/>
        </p:nvGrpSpPr>
        <p:grpSpPr>
          <a:xfrm>
            <a:off x="9072618" y="3565815"/>
            <a:ext cx="2434621" cy="544068"/>
            <a:chOff x="8465843" y="1405509"/>
            <a:chExt cx="2434621" cy="54406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D71DB2-AB49-1664-C802-1A29BCF99197}"/>
                </a:ext>
              </a:extLst>
            </p:cNvPr>
            <p:cNvSpPr/>
            <p:nvPr/>
          </p:nvSpPr>
          <p:spPr>
            <a:xfrm>
              <a:off x="8465843" y="1405509"/>
              <a:ext cx="2434621" cy="5440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1B399FE-209A-E897-5DED-5A1166820E68}"/>
                </a:ext>
              </a:extLst>
            </p:cNvPr>
            <p:cNvSpPr txBox="1"/>
            <p:nvPr/>
          </p:nvSpPr>
          <p:spPr>
            <a:xfrm>
              <a:off x="8465843" y="1405509"/>
              <a:ext cx="2434621" cy="544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2000" kern="1200" dirty="0">
                  <a:hlinkClick r:id="rId2" action="ppaction://hlinksldjump"/>
                </a:rPr>
                <a:t>Maurya and Kumar</a:t>
              </a:r>
              <a:endParaRPr lang="en-US" sz="2000" kern="1200" dirty="0">
                <a:latin typeface="+mj-lt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AD48E9-2D59-7BA3-E722-E2A2E815FCA3}"/>
              </a:ext>
            </a:extLst>
          </p:cNvPr>
          <p:cNvGrpSpPr/>
          <p:nvPr/>
        </p:nvGrpSpPr>
        <p:grpSpPr>
          <a:xfrm>
            <a:off x="9072618" y="2863499"/>
            <a:ext cx="2434621" cy="702315"/>
            <a:chOff x="8465843" y="703193"/>
            <a:chExt cx="2434621" cy="7023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C46844-5D2B-AFD3-CF18-35E6566C74A1}"/>
                </a:ext>
              </a:extLst>
            </p:cNvPr>
            <p:cNvSpPr/>
            <p:nvPr/>
          </p:nvSpPr>
          <p:spPr>
            <a:xfrm>
              <a:off x="8465843" y="703193"/>
              <a:ext cx="2434621" cy="702315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607689-C495-AE06-5FDE-4C20E1A0D7E3}"/>
                </a:ext>
              </a:extLst>
            </p:cNvPr>
            <p:cNvSpPr txBox="1"/>
            <p:nvPr/>
          </p:nvSpPr>
          <p:spPr>
            <a:xfrm>
              <a:off x="8465843" y="703193"/>
              <a:ext cx="2434621" cy="702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i="1" kern="1200" dirty="0">
                  <a:solidFill>
                    <a:srgbClr val="454D55"/>
                  </a:solidFill>
                  <a:latin typeface="+mn-lt"/>
                  <a:ea typeface="+mn-ea"/>
                  <a:cs typeface="+mn-cs"/>
                </a:rPr>
                <a:t>Proposed a model using Standard scaler with SMOTE technique and XGBoost model. Accuracy of 99.21%</a:t>
              </a:r>
            </a:p>
          </p:txBody>
        </p:sp>
      </p:grpSp>
      <p:sp>
        <p:nvSpPr>
          <p:cNvPr id="91" name="Straight Connector 90">
            <a:extLst>
              <a:ext uri="{FF2B5EF4-FFF2-40B4-BE49-F238E27FC236}">
                <a16:creationId xmlns:a16="http://schemas.microsoft.com/office/drawing/2014/main" id="{5FEC6A35-562F-248A-F563-7F61B4383245}"/>
              </a:ext>
            </a:extLst>
          </p:cNvPr>
          <p:cNvSpPr/>
          <p:nvPr/>
        </p:nvSpPr>
        <p:spPr>
          <a:xfrm>
            <a:off x="10289929" y="4109883"/>
            <a:ext cx="0" cy="31737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C098968-A40C-4F1F-26DD-45D902C68F0D}"/>
              </a:ext>
            </a:extLst>
          </p:cNvPr>
          <p:cNvSpPr/>
          <p:nvPr/>
        </p:nvSpPr>
        <p:spPr>
          <a:xfrm rot="2700000">
            <a:off x="10254663" y="4391990"/>
            <a:ext cx="70530" cy="7053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3B1AB25-7525-4C13-240C-BCF49EDEA7ED}"/>
              </a:ext>
            </a:extLst>
          </p:cNvPr>
          <p:cNvSpPr txBox="1"/>
          <p:nvPr/>
        </p:nvSpPr>
        <p:spPr>
          <a:xfrm>
            <a:off x="1664475" y="4473967"/>
            <a:ext cx="63991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2019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C4D81E5-B9C0-296A-273F-4A94017BEAAA}"/>
              </a:ext>
            </a:extLst>
          </p:cNvPr>
          <p:cNvSpPr txBox="1"/>
          <p:nvPr/>
        </p:nvSpPr>
        <p:spPr>
          <a:xfrm>
            <a:off x="10018058" y="4474341"/>
            <a:ext cx="54374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2022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488FA1D-7C4A-20C4-221A-076C33A3FA17}"/>
              </a:ext>
            </a:extLst>
          </p:cNvPr>
          <p:cNvSpPr txBox="1"/>
          <p:nvPr/>
        </p:nvSpPr>
        <p:spPr>
          <a:xfrm>
            <a:off x="8686486" y="4133903"/>
            <a:ext cx="54374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2022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B5CC6DF-272E-B08C-EFCC-B0F9F99C9C62}"/>
              </a:ext>
            </a:extLst>
          </p:cNvPr>
          <p:cNvSpPr txBox="1"/>
          <p:nvPr/>
        </p:nvSpPr>
        <p:spPr>
          <a:xfrm>
            <a:off x="7281475" y="4473967"/>
            <a:ext cx="54374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2021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460750-7C01-99AB-0443-622215CAA3BA}"/>
              </a:ext>
            </a:extLst>
          </p:cNvPr>
          <p:cNvSpPr txBox="1"/>
          <p:nvPr/>
        </p:nvSpPr>
        <p:spPr>
          <a:xfrm>
            <a:off x="5907257" y="4109880"/>
            <a:ext cx="54374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2021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B4DADDF-5F3B-3366-6D66-EC200FF85143}"/>
              </a:ext>
            </a:extLst>
          </p:cNvPr>
          <p:cNvSpPr txBox="1"/>
          <p:nvPr/>
        </p:nvSpPr>
        <p:spPr>
          <a:xfrm>
            <a:off x="4508993" y="4460994"/>
            <a:ext cx="54374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2020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45FF991-2639-E61A-7B30-CD4FC9525605}"/>
              </a:ext>
            </a:extLst>
          </p:cNvPr>
          <p:cNvSpPr txBox="1"/>
          <p:nvPr/>
        </p:nvSpPr>
        <p:spPr>
          <a:xfrm>
            <a:off x="3138290" y="4109881"/>
            <a:ext cx="63991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50644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32"/>
    </mc:Choice>
    <mc:Fallback>
      <p:transition spd="slow" advTm="711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F606-56F9-3B3E-CD9A-690E637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521B-30FE-E441-6777-983BB9E0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720" y="1845628"/>
            <a:ext cx="493776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has 9841 records and 51 columns. </a:t>
            </a: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cleaned and power transformer is applied on the dataset since it is right skewed.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feature are extracted using the Correlation coefficient and Information gain.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imbalanced as shown in the figure therefore we proceed by using Over sampling, SMOTE and ADASYN techniques.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models such Logistic Regression, DT, RF, XGBoost, ADABoost, Gradient Boost model, LGBM, CatBoost ,SVM ,KNN ,Naive Bayes, ANN are employed along with hyper parameter tuning using 10-fold Randomized search cross-validation technique.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 is decided based on the Precision, Recall and F1-score and execution time.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5FE2F-640C-C7D7-A059-EDA433E34F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38" y="1846263"/>
            <a:ext cx="4000125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27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103"/>
    </mc:Choice>
    <mc:Fallback>
      <p:transition spd="slow" advTm="1511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08755D-1134-5C38-7591-C064527E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73" y="382523"/>
            <a:ext cx="6716254" cy="57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440"/>
    </mc:Choice>
    <mc:Fallback>
      <p:transition spd="slow" advTm="524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AE5A-33F3-F733-11E4-F36A8FFF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C360-BCC4-A48E-9680-F769F9F13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2787430"/>
            <a:ext cx="4937760" cy="16890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“Total ERC20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tnxs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," "ERC20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 contract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," "Time Diff between first and last (Mins")," "total ether balance," and "max value received" are the top 5 attributes.</a:t>
            </a:r>
          </a:p>
          <a:p>
            <a:pPr marL="0" indent="0">
              <a:buNone/>
            </a:pP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79DA3-CB7C-6D1B-5C1D-5D5E78C33D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945714"/>
            <a:ext cx="4937125" cy="38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1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17"/>
    </mc:Choice>
    <mc:Fallback>
      <p:transition spd="slow" advTm="250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0DDE7-0B67-9647-99ED-3709B629F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35" y="185531"/>
            <a:ext cx="7036903" cy="593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16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32"/>
    </mc:Choice>
    <mc:Fallback>
      <p:transition spd="slow" advTm="83532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7226</TotalTime>
  <Words>1424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Retrospect</vt:lpstr>
      <vt:lpstr>UTILIZING MACHINE LEARNING AND NEURAL NETWORK MODELS FOR DETECTING ILLICIT TRANSACTIONS IN ETHEREUM BLOCKCHAIN  </vt:lpstr>
      <vt:lpstr>INTRODUCTION</vt:lpstr>
      <vt:lpstr>AIM and OBJECTIVES</vt:lpstr>
      <vt:lpstr>RESEARCH QUESTIONS</vt:lpstr>
      <vt:lpstr>LITERATURE SURVEY</vt:lpstr>
      <vt:lpstr>PROPOSED METHODOLOGY</vt:lpstr>
      <vt:lpstr>PowerPoint Presentation</vt:lpstr>
      <vt:lpstr>RESULTS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RECOMMENDATION</vt:lpstr>
      <vt:lpstr>REFERENCES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MACHINE LEARNING AND NEURAL NETWORK MODELS FOR DETECTING ILLICIT TRANSACTIONS IN ETHEREUM BLOCKCHAIN</dc:title>
  <dc:creator>Madhumitha Ramajeyathilagam</dc:creator>
  <cp:lastModifiedBy>Madhumitha Ramajeyathilagam</cp:lastModifiedBy>
  <cp:revision>25</cp:revision>
  <dcterms:created xsi:type="dcterms:W3CDTF">2023-02-21T15:24:38Z</dcterms:created>
  <dcterms:modified xsi:type="dcterms:W3CDTF">2023-02-27T15:45:43Z</dcterms:modified>
</cp:coreProperties>
</file>