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arayan\Downloads\employee_data%20(2).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079-4423-9B37-83E508E9814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079-4423-9B37-83E508E9814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079-4423-9B37-83E508E9814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079-4423-9B37-83E508E9814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079-4423-9B37-83E508E9814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079-4423-9B37-83E508E9814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079-4423-9B37-83E508E9814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079-4423-9B37-83E508E9814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079-4423-9B37-83E508E9814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079-4423-9B37-83E508E9814D}"/>
              </c:ext>
            </c:extLst>
          </c:dPt>
          <c:cat>
            <c:multiLvlStrRef>
              <c:f>'employee_data (2)'!$A$1:$Y$10</c:f>
              <c:multiLvlStrCache>
                <c:ptCount val="10"/>
                <c:lvl>
                  <c:pt idx="0">
                    <c:v>Performance Score</c:v>
                  </c:pt>
                  <c:pt idx="1">
                    <c:v>Fully Meets</c:v>
                  </c:pt>
                  <c:pt idx="2">
                    <c:v>Fully Meets</c:v>
                  </c:pt>
                  <c:pt idx="3">
                    <c:v>Fully Meets</c:v>
                  </c:pt>
                  <c:pt idx="4">
                    <c:v>Fully Meets</c:v>
                  </c:pt>
                  <c:pt idx="5">
                    <c:v>Fully Meets</c:v>
                  </c:pt>
                  <c:pt idx="6">
                    <c:v>Fully Meets</c:v>
                  </c:pt>
                  <c:pt idx="7">
                    <c:v>Exceeds</c:v>
                  </c:pt>
                  <c:pt idx="8">
                    <c:v>Fully Meets</c:v>
                  </c:pt>
                  <c:pt idx="9">
                    <c:v>Exceeds</c:v>
                  </c:pt>
                </c:lvl>
                <c:lvl>
                  <c:pt idx="0">
                    <c:v>MaritalDesc</c:v>
                  </c:pt>
                  <c:pt idx="1">
                    <c:v>Widowed</c:v>
                  </c:pt>
                  <c:pt idx="2">
                    <c:v>Widowed</c:v>
                  </c:pt>
                  <c:pt idx="3">
                    <c:v>Widowed</c:v>
                  </c:pt>
                  <c:pt idx="4">
                    <c:v>Single</c:v>
                  </c:pt>
                  <c:pt idx="5">
                    <c:v>Married</c:v>
                  </c:pt>
                  <c:pt idx="6">
                    <c:v>Married</c:v>
                  </c:pt>
                  <c:pt idx="7">
                    <c:v>Divorced</c:v>
                  </c:pt>
                  <c:pt idx="8">
                    <c:v>Divorced</c:v>
                  </c:pt>
                  <c:pt idx="9">
                    <c:v>Widowed</c:v>
                  </c:pt>
                </c:lvl>
                <c:lvl>
                  <c:pt idx="0">
                    <c:v>RaceDesc</c:v>
                  </c:pt>
                  <c:pt idx="1">
                    <c:v>White</c:v>
                  </c:pt>
                  <c:pt idx="2">
                    <c:v>Hispanic</c:v>
                  </c:pt>
                  <c:pt idx="3">
                    <c:v>Hispanic</c:v>
                  </c:pt>
                  <c:pt idx="4">
                    <c:v>Other</c:v>
                  </c:pt>
                  <c:pt idx="5">
                    <c:v>Other</c:v>
                  </c:pt>
                  <c:pt idx="6">
                    <c:v>Black</c:v>
                  </c:pt>
                  <c:pt idx="7">
                    <c:v>Hispanic</c:v>
                  </c:pt>
                  <c:pt idx="8">
                    <c:v>White</c:v>
                  </c:pt>
                  <c:pt idx="9">
                    <c:v>Black</c:v>
                  </c:pt>
                </c:lvl>
                <c:lvl>
                  <c:pt idx="0">
                    <c:v>LocationCode</c:v>
                  </c:pt>
                  <c:pt idx="1">
                    <c:v>34904</c:v>
                  </c:pt>
                  <c:pt idx="2">
                    <c:v>6593</c:v>
                  </c:pt>
                  <c:pt idx="3">
                    <c:v>2330</c:v>
                  </c:pt>
                  <c:pt idx="4">
                    <c:v>58782</c:v>
                  </c:pt>
                  <c:pt idx="5">
                    <c:v>33174</c:v>
                  </c:pt>
                  <c:pt idx="6">
                    <c:v>6050</c:v>
                  </c:pt>
                  <c:pt idx="7">
                    <c:v>90007</c:v>
                  </c:pt>
                  <c:pt idx="8">
                    <c:v>97756</c:v>
                  </c:pt>
                  <c:pt idx="9">
                    <c:v>78789</c:v>
                  </c:pt>
                </c:lvl>
                <c:lvl>
                  <c:pt idx="0">
                    <c:v>GenderCode</c:v>
                  </c:pt>
                  <c:pt idx="1">
                    <c:v>Female</c:v>
                  </c:pt>
                  <c:pt idx="2">
                    <c:v>Male</c:v>
                  </c:pt>
                  <c:pt idx="3">
                    <c:v>Male</c:v>
                  </c:pt>
                  <c:pt idx="4">
                    <c:v>Male</c:v>
                  </c:pt>
                  <c:pt idx="5">
                    <c:v>Female</c:v>
                  </c:pt>
                  <c:pt idx="6">
                    <c:v>Male</c:v>
                  </c:pt>
                  <c:pt idx="7">
                    <c:v>Female</c:v>
                  </c:pt>
                  <c:pt idx="8">
                    <c:v>Female</c:v>
                  </c:pt>
                  <c:pt idx="9">
                    <c:v>Male</c:v>
                  </c:pt>
                </c:lvl>
                <c:lvl>
                  <c:pt idx="0">
                    <c:v>JobFunctionDescription</c:v>
                  </c:pt>
                  <c:pt idx="1">
                    <c:v>Accounting</c:v>
                  </c:pt>
                  <c:pt idx="2">
                    <c:v>Labor</c:v>
                  </c:pt>
                  <c:pt idx="3">
                    <c:v>Assistant</c:v>
                  </c:pt>
                  <c:pt idx="4">
                    <c:v>Clerk</c:v>
                  </c:pt>
                  <c:pt idx="5">
                    <c:v>Laborer</c:v>
                  </c:pt>
                  <c:pt idx="6">
                    <c:v>Driver</c:v>
                  </c:pt>
                  <c:pt idx="7">
                    <c:v>Technician</c:v>
                  </c:pt>
                  <c:pt idx="8">
                    <c:v>Engineer</c:v>
                  </c:pt>
                  <c:pt idx="9">
                    <c:v>Executive Assistant</c:v>
                  </c:pt>
                </c:lvl>
                <c:lvl>
                  <c:pt idx="0">
                    <c:v>State</c:v>
                  </c:pt>
                  <c:pt idx="1">
                    <c:v>MA</c:v>
                  </c:pt>
                  <c:pt idx="2">
                    <c:v>MA</c:v>
                  </c:pt>
                  <c:pt idx="3">
                    <c:v>MA</c:v>
                  </c:pt>
                  <c:pt idx="4">
                    <c:v>ND</c:v>
                  </c:pt>
                  <c:pt idx="5">
                    <c:v>FL</c:v>
                  </c:pt>
                  <c:pt idx="6">
                    <c:v>CT</c:v>
                  </c:pt>
                  <c:pt idx="7">
                    <c:v>CA</c:v>
                  </c:pt>
                  <c:pt idx="8">
                    <c:v>OR</c:v>
                  </c:pt>
                  <c:pt idx="9">
                    <c:v>TX</c:v>
                  </c:pt>
                </c:lvl>
                <c:lvl>
                  <c:pt idx="0">
                    <c:v>DOB</c:v>
                  </c:pt>
                  <c:pt idx="1">
                    <c:v>7/10/1969</c:v>
                  </c:pt>
                  <c:pt idx="2">
                    <c:v>30-08-1965</c:v>
                  </c:pt>
                  <c:pt idx="3">
                    <c:v>6/10/1991</c:v>
                  </c:pt>
                  <c:pt idx="4">
                    <c:v>4/4/1998</c:v>
                  </c:pt>
                  <c:pt idx="5">
                    <c:v>29-08-1969</c:v>
                  </c:pt>
                  <c:pt idx="6">
                    <c:v>3/4/1949</c:v>
                  </c:pt>
                  <c:pt idx="7">
                    <c:v>1/7/1942</c:v>
                  </c:pt>
                  <c:pt idx="8">
                    <c:v>7/3/1957</c:v>
                  </c:pt>
                  <c:pt idx="9">
                    <c:v>15-05-1974</c:v>
                  </c:pt>
                </c:lvl>
                <c:lvl>
                  <c:pt idx="0">
                    <c:v>Division</c:v>
                  </c:pt>
                  <c:pt idx="1">
                    <c:v>Finance &amp; Accounting</c:v>
                  </c:pt>
                  <c:pt idx="2">
                    <c:v>Aerial</c:v>
                  </c:pt>
                  <c:pt idx="3">
                    <c:v>General - Sga</c:v>
                  </c:pt>
                  <c:pt idx="4">
                    <c:v>Finance &amp; Accounting</c:v>
                  </c:pt>
                  <c:pt idx="5">
                    <c:v>General - Con</c:v>
                  </c:pt>
                  <c:pt idx="6">
                    <c:v>Field Operations</c:v>
                  </c:pt>
                  <c:pt idx="7">
                    <c:v>General - Eng</c:v>
                  </c:pt>
                  <c:pt idx="8">
                    <c:v>Engineers</c:v>
                  </c:pt>
                  <c:pt idx="9">
                    <c:v>Executive</c:v>
                  </c:pt>
                </c:lvl>
                <c:lvl>
                  <c:pt idx="0">
                    <c:v>DepartmentType</c:v>
                  </c:pt>
                  <c:pt idx="1">
                    <c:v>Production       </c:v>
                  </c:pt>
                  <c:pt idx="2">
                    <c:v>Production       </c:v>
                  </c:pt>
                  <c:pt idx="3">
                    <c:v>Sales</c:v>
                  </c:pt>
                  <c:pt idx="4">
                    <c:v>Sales</c:v>
                  </c:pt>
                  <c:pt idx="5">
                    <c:v>Sales</c:v>
                  </c:pt>
                  <c:pt idx="6">
                    <c:v>Sales</c:v>
                  </c:pt>
                  <c:pt idx="7">
                    <c:v>Sales</c:v>
                  </c:pt>
                  <c:pt idx="8">
                    <c:v>Sales</c:v>
                  </c:pt>
                  <c:pt idx="9">
                    <c:v>Sales</c:v>
                  </c:pt>
                </c:lvl>
                <c:lvl>
                  <c:pt idx="0">
                    <c:v>TerminationDescription</c:v>
                  </c:pt>
                  <c:pt idx="7">
                    <c:v>Me see picture nature degree benefit.</c:v>
                  </c:pt>
                  <c:pt idx="8">
                    <c:v>Blue community type skill story.</c:v>
                  </c:pt>
                </c:lvl>
                <c:lvl>
                  <c:pt idx="0">
                    <c:v>TerminationType</c:v>
                  </c:pt>
                  <c:pt idx="1">
                    <c:v>Unk</c:v>
                  </c:pt>
                  <c:pt idx="2">
                    <c:v>Unk</c:v>
                  </c:pt>
                  <c:pt idx="3">
                    <c:v>Unk</c:v>
                  </c:pt>
                  <c:pt idx="4">
                    <c:v>Unk</c:v>
                  </c:pt>
                  <c:pt idx="5">
                    <c:v>Unk</c:v>
                  </c:pt>
                  <c:pt idx="6">
                    <c:v>Unk</c:v>
                  </c:pt>
                  <c:pt idx="7">
                    <c:v>Involuntary</c:v>
                  </c:pt>
                  <c:pt idx="8">
                    <c:v>Involuntary</c:v>
                  </c:pt>
                  <c:pt idx="9">
                    <c:v>Unk</c:v>
                  </c:pt>
                </c:lvl>
                <c:lvl>
                  <c:pt idx="0">
                    <c:v>EmployeeClassificationType</c:v>
                  </c:pt>
                  <c:pt idx="1">
                    <c:v>Temporary</c:v>
                  </c:pt>
                  <c:pt idx="2">
                    <c:v>Part-Time</c:v>
                  </c:pt>
                  <c:pt idx="3">
                    <c:v>Part-Time</c:v>
                  </c:pt>
                  <c:pt idx="4">
                    <c:v>Full-Time</c:v>
                  </c:pt>
                  <c:pt idx="5">
                    <c:v>Temporary</c:v>
                  </c:pt>
                  <c:pt idx="6">
                    <c:v>Full-Time</c:v>
                  </c:pt>
                  <c:pt idx="7">
                    <c:v>Temporary</c:v>
                  </c:pt>
                  <c:pt idx="8">
                    <c:v>Full-Time</c:v>
                  </c:pt>
                  <c:pt idx="9">
                    <c:v>Part-Time</c:v>
                  </c:pt>
                </c:lvl>
                <c:lvl>
                  <c:pt idx="0">
                    <c:v>PayZone</c:v>
                  </c:pt>
                  <c:pt idx="1">
                    <c:v>Zone C</c:v>
                  </c:pt>
                  <c:pt idx="2">
                    <c:v>Zone A</c:v>
                  </c:pt>
                  <c:pt idx="3">
                    <c:v>Zone B</c:v>
                  </c:pt>
                  <c:pt idx="4">
                    <c:v>Zone A</c:v>
                  </c:pt>
                  <c:pt idx="5">
                    <c:v>Zone A</c:v>
                  </c:pt>
                  <c:pt idx="6">
                    <c:v>Zone B</c:v>
                  </c:pt>
                  <c:pt idx="7">
                    <c:v>Zone B</c:v>
                  </c:pt>
                  <c:pt idx="8">
                    <c:v>Zone C</c:v>
                  </c:pt>
                  <c:pt idx="9">
                    <c:v>Zone B</c:v>
                  </c:pt>
                </c:lvl>
                <c:lvl>
                  <c:pt idx="0">
                    <c:v>EmployeeType</c:v>
                  </c:pt>
                  <c:pt idx="1">
                    <c:v>Contract</c:v>
                  </c:pt>
                  <c:pt idx="2">
                    <c:v>Contract</c:v>
                  </c:pt>
                  <c:pt idx="3">
                    <c:v>Full-Time</c:v>
                  </c:pt>
                  <c:pt idx="4">
                    <c:v>Contract</c:v>
                  </c:pt>
                  <c:pt idx="5">
                    <c:v>Contract</c:v>
                  </c:pt>
                  <c:pt idx="6">
                    <c:v>Contract</c:v>
                  </c:pt>
                  <c:pt idx="7">
                    <c:v>Full-Time</c:v>
                  </c:pt>
                  <c:pt idx="8">
                    <c:v>Contract</c:v>
                  </c:pt>
                  <c:pt idx="9">
                    <c:v>Contract</c:v>
                  </c:pt>
                </c:lvl>
                <c:lvl>
                  <c:pt idx="0">
                    <c:v>EmployeeStatus</c:v>
                  </c:pt>
                  <c:pt idx="1">
                    <c:v>Active</c:v>
                  </c:pt>
                  <c:pt idx="2">
                    <c:v>Active</c:v>
                  </c:pt>
                  <c:pt idx="3">
                    <c:v>Active</c:v>
                  </c:pt>
                  <c:pt idx="4">
                    <c:v>Active</c:v>
                  </c:pt>
                  <c:pt idx="5">
                    <c:v>Active</c:v>
                  </c:pt>
                  <c:pt idx="6">
                    <c:v>Active</c:v>
                  </c:pt>
                  <c:pt idx="7">
                    <c:v>Active</c:v>
                  </c:pt>
                  <c:pt idx="8">
                    <c:v>Active</c:v>
                  </c:pt>
                  <c:pt idx="9">
                    <c:v>Active</c:v>
                  </c:pt>
                </c:lvl>
                <c:lvl>
                  <c:pt idx="0">
                    <c:v>BusinessUnit</c:v>
                  </c:pt>
                  <c:pt idx="1">
                    <c:v>CCDR</c:v>
                  </c:pt>
                  <c:pt idx="2">
                    <c:v>EW</c:v>
                  </c:pt>
                  <c:pt idx="3">
                    <c:v>PL</c:v>
                  </c:pt>
                  <c:pt idx="4">
                    <c:v>CCDR</c:v>
                  </c:pt>
                  <c:pt idx="5">
                    <c:v>TNS</c:v>
                  </c:pt>
                  <c:pt idx="6">
                    <c:v>BPC</c:v>
                  </c:pt>
                  <c:pt idx="7">
                    <c:v>WBL</c:v>
                  </c:pt>
                  <c:pt idx="8">
                    <c:v>CCDR</c:v>
                  </c:pt>
                  <c:pt idx="9">
                    <c:v>NEL</c:v>
                  </c:pt>
                </c:lvl>
                <c:lvl>
                  <c:pt idx="0">
                    <c:v>ADEmail</c:v>
                  </c:pt>
                  <c:pt idx="1">
                    <c:v>uriah.bridges@bilearner.com</c:v>
                  </c:pt>
                  <c:pt idx="2">
                    <c:v>paula.small@bilearner.com</c:v>
                  </c:pt>
                  <c:pt idx="3">
                    <c:v>edward.buck@bilearner.com</c:v>
                  </c:pt>
                  <c:pt idx="4">
                    <c:v>michael.riordan@bilearner.com</c:v>
                  </c:pt>
                  <c:pt idx="5">
                    <c:v>jasmine.onque@bilearner.com</c:v>
                  </c:pt>
                  <c:pt idx="6">
                    <c:v>maruk.fraval@bilearner.com</c:v>
                  </c:pt>
                  <c:pt idx="7">
                    <c:v>latia.costa@bilearner.com</c:v>
                  </c:pt>
                  <c:pt idx="8">
                    <c:v>sharlene.terry@bilearner.com</c:v>
                  </c:pt>
                  <c:pt idx="9">
                    <c:v>jac.mckinzie@bilearner.com</c:v>
                  </c:pt>
                </c:lvl>
                <c:lvl>
                  <c:pt idx="0">
                    <c:v>Supervisor</c:v>
                  </c:pt>
                  <c:pt idx="1">
                    <c:v>Peter Oneill</c:v>
                  </c:pt>
                  <c:pt idx="2">
                    <c:v>Renee Mccormick</c:v>
                  </c:pt>
                  <c:pt idx="3">
                    <c:v>Crystal Walker</c:v>
                  </c:pt>
                  <c:pt idx="4">
                    <c:v>Rebekah Wright</c:v>
                  </c:pt>
                  <c:pt idx="5">
                    <c:v>Jason Kim</c:v>
                  </c:pt>
                  <c:pt idx="6">
                    <c:v>Sheri Campos</c:v>
                  </c:pt>
                  <c:pt idx="7">
                    <c:v>Jacob Braun</c:v>
                  </c:pt>
                  <c:pt idx="8">
                    <c:v>Tracy Marquez</c:v>
                  </c:pt>
                  <c:pt idx="9">
                    <c:v>Sharon Becker</c:v>
                  </c:pt>
                </c:lvl>
                <c:lvl>
                  <c:pt idx="0">
                    <c:v>Title</c:v>
                  </c:pt>
                  <c:pt idx="1">
                    <c:v>Production Technician I</c:v>
                  </c:pt>
                  <c:pt idx="2">
                    <c:v>Production Technician I</c:v>
                  </c:pt>
                  <c:pt idx="3">
                    <c:v>Area Sales Manager</c:v>
                  </c:pt>
                  <c:pt idx="4">
                    <c:v>Area Sales Manager</c:v>
                  </c:pt>
                  <c:pt idx="5">
                    <c:v>Area Sales Manager</c:v>
                  </c:pt>
                  <c:pt idx="6">
                    <c:v>Area Sales Manager</c:v>
                  </c:pt>
                  <c:pt idx="7">
                    <c:v>Area Sales Manager</c:v>
                  </c:pt>
                  <c:pt idx="8">
                    <c:v>Area Sales Manager</c:v>
                  </c:pt>
                  <c:pt idx="9">
                    <c:v>Area Sales Manager</c:v>
                  </c:pt>
                </c:lvl>
                <c:lvl>
                  <c:pt idx="0">
                    <c:v>ExitDate</c:v>
                  </c:pt>
                  <c:pt idx="7">
                    <c:v>3-Jul-23</c:v>
                  </c:pt>
                  <c:pt idx="8">
                    <c:v>29-Jan-23</c:v>
                  </c:pt>
                </c:lvl>
                <c:lvl>
                  <c:pt idx="0">
                    <c:v>StartDate</c:v>
                  </c:pt>
                  <c:pt idx="1">
                    <c:v>20-Sep-19</c:v>
                  </c:pt>
                  <c:pt idx="2">
                    <c:v>11-Feb-23</c:v>
                  </c:pt>
                  <c:pt idx="3">
                    <c:v>10-Dec-18</c:v>
                  </c:pt>
                  <c:pt idx="4">
                    <c:v>21-Jun-21</c:v>
                  </c:pt>
                  <c:pt idx="5">
                    <c:v>29-Jun-19</c:v>
                  </c:pt>
                  <c:pt idx="6">
                    <c:v>17-Jan-20</c:v>
                  </c:pt>
                  <c:pt idx="7">
                    <c:v>6-Apr-22</c:v>
                  </c:pt>
                  <c:pt idx="8">
                    <c:v>6-Nov-20</c:v>
                  </c:pt>
                  <c:pt idx="9">
                    <c:v>18-Aug-18</c:v>
                  </c:pt>
                </c:lvl>
                <c:lvl>
                  <c:pt idx="0">
                    <c:v>LastName</c:v>
                  </c:pt>
                  <c:pt idx="1">
                    <c:v>Bridges</c:v>
                  </c:pt>
                  <c:pt idx="2">
                    <c:v>Small</c:v>
                  </c:pt>
                  <c:pt idx="3">
                    <c:v>Buck</c:v>
                  </c:pt>
                  <c:pt idx="4">
                    <c:v>Riordan</c:v>
                  </c:pt>
                  <c:pt idx="5">
                    <c:v>Onque</c:v>
                  </c:pt>
                  <c:pt idx="6">
                    <c:v>Fraval</c:v>
                  </c:pt>
                  <c:pt idx="7">
                    <c:v>Costa</c:v>
                  </c:pt>
                  <c:pt idx="8">
                    <c:v>Terry</c:v>
                  </c:pt>
                  <c:pt idx="9">
                    <c:v>McKinzie</c:v>
                  </c:pt>
                </c:lvl>
                <c:lvl>
                  <c:pt idx="0">
                    <c:v>FirstName</c:v>
                  </c:pt>
                  <c:pt idx="1">
                    <c:v>Uriah</c:v>
                  </c:pt>
                  <c:pt idx="2">
                    <c:v>Paula</c:v>
                  </c:pt>
                  <c:pt idx="3">
                    <c:v>Edward</c:v>
                  </c:pt>
                  <c:pt idx="4">
                    <c:v>Michael</c:v>
                  </c:pt>
                  <c:pt idx="5">
                    <c:v>Jasmine</c:v>
                  </c:pt>
                  <c:pt idx="6">
                    <c:v>Maruk</c:v>
                  </c:pt>
                  <c:pt idx="7">
                    <c:v>Latia</c:v>
                  </c:pt>
                  <c:pt idx="8">
                    <c:v>Sharlene</c:v>
                  </c:pt>
                  <c:pt idx="9">
                    <c:v>Jac</c:v>
                  </c:pt>
                </c:lvl>
                <c:lvl>
                  <c:pt idx="0">
                    <c:v>EmpID</c:v>
                  </c:pt>
                  <c:pt idx="1">
                    <c:v>3427</c:v>
                  </c:pt>
                  <c:pt idx="2">
                    <c:v>3428</c:v>
                  </c:pt>
                  <c:pt idx="3">
                    <c:v>3429</c:v>
                  </c:pt>
                  <c:pt idx="4">
                    <c:v>3430</c:v>
                  </c:pt>
                  <c:pt idx="5">
                    <c:v>3431</c:v>
                  </c:pt>
                  <c:pt idx="6">
                    <c:v>3432</c:v>
                  </c:pt>
                  <c:pt idx="7">
                    <c:v>3433</c:v>
                  </c:pt>
                  <c:pt idx="8">
                    <c:v>3434</c:v>
                  </c:pt>
                  <c:pt idx="9">
                    <c:v>3435</c:v>
                  </c:pt>
                </c:lvl>
              </c:multiLvlStrCache>
            </c:multiLvlStrRef>
          </c:cat>
          <c:val>
            <c:numRef>
              <c:f>'employee_data (2)'!$Z$1:$Z$10</c:f>
              <c:numCache>
                <c:formatCode>General</c:formatCode>
                <c:ptCount val="10"/>
                <c:pt idx="0">
                  <c:v>0</c:v>
                </c:pt>
                <c:pt idx="1">
                  <c:v>4</c:v>
                </c:pt>
                <c:pt idx="2">
                  <c:v>3</c:v>
                </c:pt>
                <c:pt idx="3">
                  <c:v>4</c:v>
                </c:pt>
                <c:pt idx="4">
                  <c:v>2</c:v>
                </c:pt>
                <c:pt idx="5">
                  <c:v>3</c:v>
                </c:pt>
                <c:pt idx="6">
                  <c:v>3</c:v>
                </c:pt>
                <c:pt idx="7">
                  <c:v>4</c:v>
                </c:pt>
                <c:pt idx="8">
                  <c:v>2</c:v>
                </c:pt>
                <c:pt idx="9">
                  <c:v>3</c:v>
                </c:pt>
              </c:numCache>
            </c:numRef>
          </c:val>
          <c:extLst>
            <c:ext xmlns:c16="http://schemas.microsoft.com/office/drawing/2014/chart" uri="{C3380CC4-5D6E-409C-BE32-E72D297353CC}">
              <c16:uniqueId val="{00000014-3079-4423-9B37-83E508E9814D}"/>
            </c:ext>
          </c:extLst>
        </c:ser>
        <c:ser>
          <c:idx val="1"/>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16-3079-4423-9B37-83E508E9814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3079-4423-9B37-83E508E9814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3079-4423-9B37-83E508E9814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3079-4423-9B37-83E508E9814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3079-4423-9B37-83E508E9814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3079-4423-9B37-83E508E9814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3079-4423-9B37-83E508E9814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3079-4423-9B37-83E508E9814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3079-4423-9B37-83E508E9814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3079-4423-9B37-83E508E9814D}"/>
              </c:ext>
            </c:extLst>
          </c:dPt>
          <c:cat>
            <c:multiLvlStrRef>
              <c:f>'employee_data (2)'!$A$1:$Y$10</c:f>
              <c:multiLvlStrCache>
                <c:ptCount val="10"/>
                <c:lvl>
                  <c:pt idx="0">
                    <c:v>Performance Score</c:v>
                  </c:pt>
                  <c:pt idx="1">
                    <c:v>Fully Meets</c:v>
                  </c:pt>
                  <c:pt idx="2">
                    <c:v>Fully Meets</c:v>
                  </c:pt>
                  <c:pt idx="3">
                    <c:v>Fully Meets</c:v>
                  </c:pt>
                  <c:pt idx="4">
                    <c:v>Fully Meets</c:v>
                  </c:pt>
                  <c:pt idx="5">
                    <c:v>Fully Meets</c:v>
                  </c:pt>
                  <c:pt idx="6">
                    <c:v>Fully Meets</c:v>
                  </c:pt>
                  <c:pt idx="7">
                    <c:v>Exceeds</c:v>
                  </c:pt>
                  <c:pt idx="8">
                    <c:v>Fully Meets</c:v>
                  </c:pt>
                  <c:pt idx="9">
                    <c:v>Exceeds</c:v>
                  </c:pt>
                </c:lvl>
                <c:lvl>
                  <c:pt idx="0">
                    <c:v>MaritalDesc</c:v>
                  </c:pt>
                  <c:pt idx="1">
                    <c:v>Widowed</c:v>
                  </c:pt>
                  <c:pt idx="2">
                    <c:v>Widowed</c:v>
                  </c:pt>
                  <c:pt idx="3">
                    <c:v>Widowed</c:v>
                  </c:pt>
                  <c:pt idx="4">
                    <c:v>Single</c:v>
                  </c:pt>
                  <c:pt idx="5">
                    <c:v>Married</c:v>
                  </c:pt>
                  <c:pt idx="6">
                    <c:v>Married</c:v>
                  </c:pt>
                  <c:pt idx="7">
                    <c:v>Divorced</c:v>
                  </c:pt>
                  <c:pt idx="8">
                    <c:v>Divorced</c:v>
                  </c:pt>
                  <c:pt idx="9">
                    <c:v>Widowed</c:v>
                  </c:pt>
                </c:lvl>
                <c:lvl>
                  <c:pt idx="0">
                    <c:v>RaceDesc</c:v>
                  </c:pt>
                  <c:pt idx="1">
                    <c:v>White</c:v>
                  </c:pt>
                  <c:pt idx="2">
                    <c:v>Hispanic</c:v>
                  </c:pt>
                  <c:pt idx="3">
                    <c:v>Hispanic</c:v>
                  </c:pt>
                  <c:pt idx="4">
                    <c:v>Other</c:v>
                  </c:pt>
                  <c:pt idx="5">
                    <c:v>Other</c:v>
                  </c:pt>
                  <c:pt idx="6">
                    <c:v>Black</c:v>
                  </c:pt>
                  <c:pt idx="7">
                    <c:v>Hispanic</c:v>
                  </c:pt>
                  <c:pt idx="8">
                    <c:v>White</c:v>
                  </c:pt>
                  <c:pt idx="9">
                    <c:v>Black</c:v>
                  </c:pt>
                </c:lvl>
                <c:lvl>
                  <c:pt idx="0">
                    <c:v>LocationCode</c:v>
                  </c:pt>
                  <c:pt idx="1">
                    <c:v>34904</c:v>
                  </c:pt>
                  <c:pt idx="2">
                    <c:v>6593</c:v>
                  </c:pt>
                  <c:pt idx="3">
                    <c:v>2330</c:v>
                  </c:pt>
                  <c:pt idx="4">
                    <c:v>58782</c:v>
                  </c:pt>
                  <c:pt idx="5">
                    <c:v>33174</c:v>
                  </c:pt>
                  <c:pt idx="6">
                    <c:v>6050</c:v>
                  </c:pt>
                  <c:pt idx="7">
                    <c:v>90007</c:v>
                  </c:pt>
                  <c:pt idx="8">
                    <c:v>97756</c:v>
                  </c:pt>
                  <c:pt idx="9">
                    <c:v>78789</c:v>
                  </c:pt>
                </c:lvl>
                <c:lvl>
                  <c:pt idx="0">
                    <c:v>GenderCode</c:v>
                  </c:pt>
                  <c:pt idx="1">
                    <c:v>Female</c:v>
                  </c:pt>
                  <c:pt idx="2">
                    <c:v>Male</c:v>
                  </c:pt>
                  <c:pt idx="3">
                    <c:v>Male</c:v>
                  </c:pt>
                  <c:pt idx="4">
                    <c:v>Male</c:v>
                  </c:pt>
                  <c:pt idx="5">
                    <c:v>Female</c:v>
                  </c:pt>
                  <c:pt idx="6">
                    <c:v>Male</c:v>
                  </c:pt>
                  <c:pt idx="7">
                    <c:v>Female</c:v>
                  </c:pt>
                  <c:pt idx="8">
                    <c:v>Female</c:v>
                  </c:pt>
                  <c:pt idx="9">
                    <c:v>Male</c:v>
                  </c:pt>
                </c:lvl>
                <c:lvl>
                  <c:pt idx="0">
                    <c:v>JobFunctionDescription</c:v>
                  </c:pt>
                  <c:pt idx="1">
                    <c:v>Accounting</c:v>
                  </c:pt>
                  <c:pt idx="2">
                    <c:v>Labor</c:v>
                  </c:pt>
                  <c:pt idx="3">
                    <c:v>Assistant</c:v>
                  </c:pt>
                  <c:pt idx="4">
                    <c:v>Clerk</c:v>
                  </c:pt>
                  <c:pt idx="5">
                    <c:v>Laborer</c:v>
                  </c:pt>
                  <c:pt idx="6">
                    <c:v>Driver</c:v>
                  </c:pt>
                  <c:pt idx="7">
                    <c:v>Technician</c:v>
                  </c:pt>
                  <c:pt idx="8">
                    <c:v>Engineer</c:v>
                  </c:pt>
                  <c:pt idx="9">
                    <c:v>Executive Assistant</c:v>
                  </c:pt>
                </c:lvl>
                <c:lvl>
                  <c:pt idx="0">
                    <c:v>State</c:v>
                  </c:pt>
                  <c:pt idx="1">
                    <c:v>MA</c:v>
                  </c:pt>
                  <c:pt idx="2">
                    <c:v>MA</c:v>
                  </c:pt>
                  <c:pt idx="3">
                    <c:v>MA</c:v>
                  </c:pt>
                  <c:pt idx="4">
                    <c:v>ND</c:v>
                  </c:pt>
                  <c:pt idx="5">
                    <c:v>FL</c:v>
                  </c:pt>
                  <c:pt idx="6">
                    <c:v>CT</c:v>
                  </c:pt>
                  <c:pt idx="7">
                    <c:v>CA</c:v>
                  </c:pt>
                  <c:pt idx="8">
                    <c:v>OR</c:v>
                  </c:pt>
                  <c:pt idx="9">
                    <c:v>TX</c:v>
                  </c:pt>
                </c:lvl>
                <c:lvl>
                  <c:pt idx="0">
                    <c:v>DOB</c:v>
                  </c:pt>
                  <c:pt idx="1">
                    <c:v>7/10/1969</c:v>
                  </c:pt>
                  <c:pt idx="2">
                    <c:v>30-08-1965</c:v>
                  </c:pt>
                  <c:pt idx="3">
                    <c:v>6/10/1991</c:v>
                  </c:pt>
                  <c:pt idx="4">
                    <c:v>4/4/1998</c:v>
                  </c:pt>
                  <c:pt idx="5">
                    <c:v>29-08-1969</c:v>
                  </c:pt>
                  <c:pt idx="6">
                    <c:v>3/4/1949</c:v>
                  </c:pt>
                  <c:pt idx="7">
                    <c:v>1/7/1942</c:v>
                  </c:pt>
                  <c:pt idx="8">
                    <c:v>7/3/1957</c:v>
                  </c:pt>
                  <c:pt idx="9">
                    <c:v>15-05-1974</c:v>
                  </c:pt>
                </c:lvl>
                <c:lvl>
                  <c:pt idx="0">
                    <c:v>Division</c:v>
                  </c:pt>
                  <c:pt idx="1">
                    <c:v>Finance &amp; Accounting</c:v>
                  </c:pt>
                  <c:pt idx="2">
                    <c:v>Aerial</c:v>
                  </c:pt>
                  <c:pt idx="3">
                    <c:v>General - Sga</c:v>
                  </c:pt>
                  <c:pt idx="4">
                    <c:v>Finance &amp; Accounting</c:v>
                  </c:pt>
                  <c:pt idx="5">
                    <c:v>General - Con</c:v>
                  </c:pt>
                  <c:pt idx="6">
                    <c:v>Field Operations</c:v>
                  </c:pt>
                  <c:pt idx="7">
                    <c:v>General - Eng</c:v>
                  </c:pt>
                  <c:pt idx="8">
                    <c:v>Engineers</c:v>
                  </c:pt>
                  <c:pt idx="9">
                    <c:v>Executive</c:v>
                  </c:pt>
                </c:lvl>
                <c:lvl>
                  <c:pt idx="0">
                    <c:v>DepartmentType</c:v>
                  </c:pt>
                  <c:pt idx="1">
                    <c:v>Production       </c:v>
                  </c:pt>
                  <c:pt idx="2">
                    <c:v>Production       </c:v>
                  </c:pt>
                  <c:pt idx="3">
                    <c:v>Sales</c:v>
                  </c:pt>
                  <c:pt idx="4">
                    <c:v>Sales</c:v>
                  </c:pt>
                  <c:pt idx="5">
                    <c:v>Sales</c:v>
                  </c:pt>
                  <c:pt idx="6">
                    <c:v>Sales</c:v>
                  </c:pt>
                  <c:pt idx="7">
                    <c:v>Sales</c:v>
                  </c:pt>
                  <c:pt idx="8">
                    <c:v>Sales</c:v>
                  </c:pt>
                  <c:pt idx="9">
                    <c:v>Sales</c:v>
                  </c:pt>
                </c:lvl>
                <c:lvl>
                  <c:pt idx="0">
                    <c:v>TerminationDescription</c:v>
                  </c:pt>
                  <c:pt idx="7">
                    <c:v>Me see picture nature degree benefit.</c:v>
                  </c:pt>
                  <c:pt idx="8">
                    <c:v>Blue community type skill story.</c:v>
                  </c:pt>
                </c:lvl>
                <c:lvl>
                  <c:pt idx="0">
                    <c:v>TerminationType</c:v>
                  </c:pt>
                  <c:pt idx="1">
                    <c:v>Unk</c:v>
                  </c:pt>
                  <c:pt idx="2">
                    <c:v>Unk</c:v>
                  </c:pt>
                  <c:pt idx="3">
                    <c:v>Unk</c:v>
                  </c:pt>
                  <c:pt idx="4">
                    <c:v>Unk</c:v>
                  </c:pt>
                  <c:pt idx="5">
                    <c:v>Unk</c:v>
                  </c:pt>
                  <c:pt idx="6">
                    <c:v>Unk</c:v>
                  </c:pt>
                  <c:pt idx="7">
                    <c:v>Involuntary</c:v>
                  </c:pt>
                  <c:pt idx="8">
                    <c:v>Involuntary</c:v>
                  </c:pt>
                  <c:pt idx="9">
                    <c:v>Unk</c:v>
                  </c:pt>
                </c:lvl>
                <c:lvl>
                  <c:pt idx="0">
                    <c:v>EmployeeClassificationType</c:v>
                  </c:pt>
                  <c:pt idx="1">
                    <c:v>Temporary</c:v>
                  </c:pt>
                  <c:pt idx="2">
                    <c:v>Part-Time</c:v>
                  </c:pt>
                  <c:pt idx="3">
                    <c:v>Part-Time</c:v>
                  </c:pt>
                  <c:pt idx="4">
                    <c:v>Full-Time</c:v>
                  </c:pt>
                  <c:pt idx="5">
                    <c:v>Temporary</c:v>
                  </c:pt>
                  <c:pt idx="6">
                    <c:v>Full-Time</c:v>
                  </c:pt>
                  <c:pt idx="7">
                    <c:v>Temporary</c:v>
                  </c:pt>
                  <c:pt idx="8">
                    <c:v>Full-Time</c:v>
                  </c:pt>
                  <c:pt idx="9">
                    <c:v>Part-Time</c:v>
                  </c:pt>
                </c:lvl>
                <c:lvl>
                  <c:pt idx="0">
                    <c:v>PayZone</c:v>
                  </c:pt>
                  <c:pt idx="1">
                    <c:v>Zone C</c:v>
                  </c:pt>
                  <c:pt idx="2">
                    <c:v>Zone A</c:v>
                  </c:pt>
                  <c:pt idx="3">
                    <c:v>Zone B</c:v>
                  </c:pt>
                  <c:pt idx="4">
                    <c:v>Zone A</c:v>
                  </c:pt>
                  <c:pt idx="5">
                    <c:v>Zone A</c:v>
                  </c:pt>
                  <c:pt idx="6">
                    <c:v>Zone B</c:v>
                  </c:pt>
                  <c:pt idx="7">
                    <c:v>Zone B</c:v>
                  </c:pt>
                  <c:pt idx="8">
                    <c:v>Zone C</c:v>
                  </c:pt>
                  <c:pt idx="9">
                    <c:v>Zone B</c:v>
                  </c:pt>
                </c:lvl>
                <c:lvl>
                  <c:pt idx="0">
                    <c:v>EmployeeType</c:v>
                  </c:pt>
                  <c:pt idx="1">
                    <c:v>Contract</c:v>
                  </c:pt>
                  <c:pt idx="2">
                    <c:v>Contract</c:v>
                  </c:pt>
                  <c:pt idx="3">
                    <c:v>Full-Time</c:v>
                  </c:pt>
                  <c:pt idx="4">
                    <c:v>Contract</c:v>
                  </c:pt>
                  <c:pt idx="5">
                    <c:v>Contract</c:v>
                  </c:pt>
                  <c:pt idx="6">
                    <c:v>Contract</c:v>
                  </c:pt>
                  <c:pt idx="7">
                    <c:v>Full-Time</c:v>
                  </c:pt>
                  <c:pt idx="8">
                    <c:v>Contract</c:v>
                  </c:pt>
                  <c:pt idx="9">
                    <c:v>Contract</c:v>
                  </c:pt>
                </c:lvl>
                <c:lvl>
                  <c:pt idx="0">
                    <c:v>EmployeeStatus</c:v>
                  </c:pt>
                  <c:pt idx="1">
                    <c:v>Active</c:v>
                  </c:pt>
                  <c:pt idx="2">
                    <c:v>Active</c:v>
                  </c:pt>
                  <c:pt idx="3">
                    <c:v>Active</c:v>
                  </c:pt>
                  <c:pt idx="4">
                    <c:v>Active</c:v>
                  </c:pt>
                  <c:pt idx="5">
                    <c:v>Active</c:v>
                  </c:pt>
                  <c:pt idx="6">
                    <c:v>Active</c:v>
                  </c:pt>
                  <c:pt idx="7">
                    <c:v>Active</c:v>
                  </c:pt>
                  <c:pt idx="8">
                    <c:v>Active</c:v>
                  </c:pt>
                  <c:pt idx="9">
                    <c:v>Active</c:v>
                  </c:pt>
                </c:lvl>
                <c:lvl>
                  <c:pt idx="0">
                    <c:v>BusinessUnit</c:v>
                  </c:pt>
                  <c:pt idx="1">
                    <c:v>CCDR</c:v>
                  </c:pt>
                  <c:pt idx="2">
                    <c:v>EW</c:v>
                  </c:pt>
                  <c:pt idx="3">
                    <c:v>PL</c:v>
                  </c:pt>
                  <c:pt idx="4">
                    <c:v>CCDR</c:v>
                  </c:pt>
                  <c:pt idx="5">
                    <c:v>TNS</c:v>
                  </c:pt>
                  <c:pt idx="6">
                    <c:v>BPC</c:v>
                  </c:pt>
                  <c:pt idx="7">
                    <c:v>WBL</c:v>
                  </c:pt>
                  <c:pt idx="8">
                    <c:v>CCDR</c:v>
                  </c:pt>
                  <c:pt idx="9">
                    <c:v>NEL</c:v>
                  </c:pt>
                </c:lvl>
                <c:lvl>
                  <c:pt idx="0">
                    <c:v>ADEmail</c:v>
                  </c:pt>
                  <c:pt idx="1">
                    <c:v>uriah.bridges@bilearner.com</c:v>
                  </c:pt>
                  <c:pt idx="2">
                    <c:v>paula.small@bilearner.com</c:v>
                  </c:pt>
                  <c:pt idx="3">
                    <c:v>edward.buck@bilearner.com</c:v>
                  </c:pt>
                  <c:pt idx="4">
                    <c:v>michael.riordan@bilearner.com</c:v>
                  </c:pt>
                  <c:pt idx="5">
                    <c:v>jasmine.onque@bilearner.com</c:v>
                  </c:pt>
                  <c:pt idx="6">
                    <c:v>maruk.fraval@bilearner.com</c:v>
                  </c:pt>
                  <c:pt idx="7">
                    <c:v>latia.costa@bilearner.com</c:v>
                  </c:pt>
                  <c:pt idx="8">
                    <c:v>sharlene.terry@bilearner.com</c:v>
                  </c:pt>
                  <c:pt idx="9">
                    <c:v>jac.mckinzie@bilearner.com</c:v>
                  </c:pt>
                </c:lvl>
                <c:lvl>
                  <c:pt idx="0">
                    <c:v>Supervisor</c:v>
                  </c:pt>
                  <c:pt idx="1">
                    <c:v>Peter Oneill</c:v>
                  </c:pt>
                  <c:pt idx="2">
                    <c:v>Renee Mccormick</c:v>
                  </c:pt>
                  <c:pt idx="3">
                    <c:v>Crystal Walker</c:v>
                  </c:pt>
                  <c:pt idx="4">
                    <c:v>Rebekah Wright</c:v>
                  </c:pt>
                  <c:pt idx="5">
                    <c:v>Jason Kim</c:v>
                  </c:pt>
                  <c:pt idx="6">
                    <c:v>Sheri Campos</c:v>
                  </c:pt>
                  <c:pt idx="7">
                    <c:v>Jacob Braun</c:v>
                  </c:pt>
                  <c:pt idx="8">
                    <c:v>Tracy Marquez</c:v>
                  </c:pt>
                  <c:pt idx="9">
                    <c:v>Sharon Becker</c:v>
                  </c:pt>
                </c:lvl>
                <c:lvl>
                  <c:pt idx="0">
                    <c:v>Title</c:v>
                  </c:pt>
                  <c:pt idx="1">
                    <c:v>Production Technician I</c:v>
                  </c:pt>
                  <c:pt idx="2">
                    <c:v>Production Technician I</c:v>
                  </c:pt>
                  <c:pt idx="3">
                    <c:v>Area Sales Manager</c:v>
                  </c:pt>
                  <c:pt idx="4">
                    <c:v>Area Sales Manager</c:v>
                  </c:pt>
                  <c:pt idx="5">
                    <c:v>Area Sales Manager</c:v>
                  </c:pt>
                  <c:pt idx="6">
                    <c:v>Area Sales Manager</c:v>
                  </c:pt>
                  <c:pt idx="7">
                    <c:v>Area Sales Manager</c:v>
                  </c:pt>
                  <c:pt idx="8">
                    <c:v>Area Sales Manager</c:v>
                  </c:pt>
                  <c:pt idx="9">
                    <c:v>Area Sales Manager</c:v>
                  </c:pt>
                </c:lvl>
                <c:lvl>
                  <c:pt idx="0">
                    <c:v>ExitDate</c:v>
                  </c:pt>
                  <c:pt idx="7">
                    <c:v>3-Jul-23</c:v>
                  </c:pt>
                  <c:pt idx="8">
                    <c:v>29-Jan-23</c:v>
                  </c:pt>
                </c:lvl>
                <c:lvl>
                  <c:pt idx="0">
                    <c:v>StartDate</c:v>
                  </c:pt>
                  <c:pt idx="1">
                    <c:v>20-Sep-19</c:v>
                  </c:pt>
                  <c:pt idx="2">
                    <c:v>11-Feb-23</c:v>
                  </c:pt>
                  <c:pt idx="3">
                    <c:v>10-Dec-18</c:v>
                  </c:pt>
                  <c:pt idx="4">
                    <c:v>21-Jun-21</c:v>
                  </c:pt>
                  <c:pt idx="5">
                    <c:v>29-Jun-19</c:v>
                  </c:pt>
                  <c:pt idx="6">
                    <c:v>17-Jan-20</c:v>
                  </c:pt>
                  <c:pt idx="7">
                    <c:v>6-Apr-22</c:v>
                  </c:pt>
                  <c:pt idx="8">
                    <c:v>6-Nov-20</c:v>
                  </c:pt>
                  <c:pt idx="9">
                    <c:v>18-Aug-18</c:v>
                  </c:pt>
                </c:lvl>
                <c:lvl>
                  <c:pt idx="0">
                    <c:v>LastName</c:v>
                  </c:pt>
                  <c:pt idx="1">
                    <c:v>Bridges</c:v>
                  </c:pt>
                  <c:pt idx="2">
                    <c:v>Small</c:v>
                  </c:pt>
                  <c:pt idx="3">
                    <c:v>Buck</c:v>
                  </c:pt>
                  <c:pt idx="4">
                    <c:v>Riordan</c:v>
                  </c:pt>
                  <c:pt idx="5">
                    <c:v>Onque</c:v>
                  </c:pt>
                  <c:pt idx="6">
                    <c:v>Fraval</c:v>
                  </c:pt>
                  <c:pt idx="7">
                    <c:v>Costa</c:v>
                  </c:pt>
                  <c:pt idx="8">
                    <c:v>Terry</c:v>
                  </c:pt>
                  <c:pt idx="9">
                    <c:v>McKinzie</c:v>
                  </c:pt>
                </c:lvl>
                <c:lvl>
                  <c:pt idx="0">
                    <c:v>FirstName</c:v>
                  </c:pt>
                  <c:pt idx="1">
                    <c:v>Uriah</c:v>
                  </c:pt>
                  <c:pt idx="2">
                    <c:v>Paula</c:v>
                  </c:pt>
                  <c:pt idx="3">
                    <c:v>Edward</c:v>
                  </c:pt>
                  <c:pt idx="4">
                    <c:v>Michael</c:v>
                  </c:pt>
                  <c:pt idx="5">
                    <c:v>Jasmine</c:v>
                  </c:pt>
                  <c:pt idx="6">
                    <c:v>Maruk</c:v>
                  </c:pt>
                  <c:pt idx="7">
                    <c:v>Latia</c:v>
                  </c:pt>
                  <c:pt idx="8">
                    <c:v>Sharlene</c:v>
                  </c:pt>
                  <c:pt idx="9">
                    <c:v>Jac</c:v>
                  </c:pt>
                </c:lvl>
                <c:lvl>
                  <c:pt idx="0">
                    <c:v>EmpID</c:v>
                  </c:pt>
                  <c:pt idx="1">
                    <c:v>3427</c:v>
                  </c:pt>
                  <c:pt idx="2">
                    <c:v>3428</c:v>
                  </c:pt>
                  <c:pt idx="3">
                    <c:v>3429</c:v>
                  </c:pt>
                  <c:pt idx="4">
                    <c:v>3430</c:v>
                  </c:pt>
                  <c:pt idx="5">
                    <c:v>3431</c:v>
                  </c:pt>
                  <c:pt idx="6">
                    <c:v>3432</c:v>
                  </c:pt>
                  <c:pt idx="7">
                    <c:v>3433</c:v>
                  </c:pt>
                  <c:pt idx="8">
                    <c:v>3434</c:v>
                  </c:pt>
                  <c:pt idx="9">
                    <c:v>3435</c:v>
                  </c:pt>
                </c:lvl>
              </c:multiLvlStrCache>
            </c:multiLvlStrRef>
          </c:cat>
          <c:val>
            <c:numRef>
              <c:f>'employee_data (2)'!$AA$1:$AA$10</c:f>
              <c:numCache>
                <c:formatCode>General</c:formatCode>
                <c:ptCount val="10"/>
              </c:numCache>
            </c:numRef>
          </c:val>
          <c:extLst>
            <c:ext xmlns:c16="http://schemas.microsoft.com/office/drawing/2014/chart" uri="{C3380CC4-5D6E-409C-BE32-E72D297353CC}">
              <c16:uniqueId val="{00000029-3079-4423-9B37-83E508E9814D}"/>
            </c:ext>
          </c:extLst>
        </c:ser>
        <c:ser>
          <c:idx val="2"/>
          <c:order val="2"/>
          <c:dPt>
            <c:idx val="0"/>
            <c:bubble3D val="0"/>
            <c:spPr>
              <a:solidFill>
                <a:schemeClr val="accent1"/>
              </a:solidFill>
              <a:ln w="19050">
                <a:solidFill>
                  <a:schemeClr val="lt1"/>
                </a:solidFill>
              </a:ln>
              <a:effectLst/>
            </c:spPr>
            <c:extLst>
              <c:ext xmlns:c16="http://schemas.microsoft.com/office/drawing/2014/chart" uri="{C3380CC4-5D6E-409C-BE32-E72D297353CC}">
                <c16:uniqueId val="{0000002B-3079-4423-9B37-83E508E9814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3079-4423-9B37-83E508E9814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3079-4423-9B37-83E508E9814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3079-4423-9B37-83E508E9814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3079-4423-9B37-83E508E9814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3079-4423-9B37-83E508E9814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3079-4423-9B37-83E508E9814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3079-4423-9B37-83E508E9814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3079-4423-9B37-83E508E9814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3079-4423-9B37-83E508E9814D}"/>
              </c:ext>
            </c:extLst>
          </c:dPt>
          <c:cat>
            <c:multiLvlStrRef>
              <c:f>'employee_data (2)'!$A$1:$Y$10</c:f>
              <c:multiLvlStrCache>
                <c:ptCount val="10"/>
                <c:lvl>
                  <c:pt idx="0">
                    <c:v>Performance Score</c:v>
                  </c:pt>
                  <c:pt idx="1">
                    <c:v>Fully Meets</c:v>
                  </c:pt>
                  <c:pt idx="2">
                    <c:v>Fully Meets</c:v>
                  </c:pt>
                  <c:pt idx="3">
                    <c:v>Fully Meets</c:v>
                  </c:pt>
                  <c:pt idx="4">
                    <c:v>Fully Meets</c:v>
                  </c:pt>
                  <c:pt idx="5">
                    <c:v>Fully Meets</c:v>
                  </c:pt>
                  <c:pt idx="6">
                    <c:v>Fully Meets</c:v>
                  </c:pt>
                  <c:pt idx="7">
                    <c:v>Exceeds</c:v>
                  </c:pt>
                  <c:pt idx="8">
                    <c:v>Fully Meets</c:v>
                  </c:pt>
                  <c:pt idx="9">
                    <c:v>Exceeds</c:v>
                  </c:pt>
                </c:lvl>
                <c:lvl>
                  <c:pt idx="0">
                    <c:v>MaritalDesc</c:v>
                  </c:pt>
                  <c:pt idx="1">
                    <c:v>Widowed</c:v>
                  </c:pt>
                  <c:pt idx="2">
                    <c:v>Widowed</c:v>
                  </c:pt>
                  <c:pt idx="3">
                    <c:v>Widowed</c:v>
                  </c:pt>
                  <c:pt idx="4">
                    <c:v>Single</c:v>
                  </c:pt>
                  <c:pt idx="5">
                    <c:v>Married</c:v>
                  </c:pt>
                  <c:pt idx="6">
                    <c:v>Married</c:v>
                  </c:pt>
                  <c:pt idx="7">
                    <c:v>Divorced</c:v>
                  </c:pt>
                  <c:pt idx="8">
                    <c:v>Divorced</c:v>
                  </c:pt>
                  <c:pt idx="9">
                    <c:v>Widowed</c:v>
                  </c:pt>
                </c:lvl>
                <c:lvl>
                  <c:pt idx="0">
                    <c:v>RaceDesc</c:v>
                  </c:pt>
                  <c:pt idx="1">
                    <c:v>White</c:v>
                  </c:pt>
                  <c:pt idx="2">
                    <c:v>Hispanic</c:v>
                  </c:pt>
                  <c:pt idx="3">
                    <c:v>Hispanic</c:v>
                  </c:pt>
                  <c:pt idx="4">
                    <c:v>Other</c:v>
                  </c:pt>
                  <c:pt idx="5">
                    <c:v>Other</c:v>
                  </c:pt>
                  <c:pt idx="6">
                    <c:v>Black</c:v>
                  </c:pt>
                  <c:pt idx="7">
                    <c:v>Hispanic</c:v>
                  </c:pt>
                  <c:pt idx="8">
                    <c:v>White</c:v>
                  </c:pt>
                  <c:pt idx="9">
                    <c:v>Black</c:v>
                  </c:pt>
                </c:lvl>
                <c:lvl>
                  <c:pt idx="0">
                    <c:v>LocationCode</c:v>
                  </c:pt>
                  <c:pt idx="1">
                    <c:v>34904</c:v>
                  </c:pt>
                  <c:pt idx="2">
                    <c:v>6593</c:v>
                  </c:pt>
                  <c:pt idx="3">
                    <c:v>2330</c:v>
                  </c:pt>
                  <c:pt idx="4">
                    <c:v>58782</c:v>
                  </c:pt>
                  <c:pt idx="5">
                    <c:v>33174</c:v>
                  </c:pt>
                  <c:pt idx="6">
                    <c:v>6050</c:v>
                  </c:pt>
                  <c:pt idx="7">
                    <c:v>90007</c:v>
                  </c:pt>
                  <c:pt idx="8">
                    <c:v>97756</c:v>
                  </c:pt>
                  <c:pt idx="9">
                    <c:v>78789</c:v>
                  </c:pt>
                </c:lvl>
                <c:lvl>
                  <c:pt idx="0">
                    <c:v>GenderCode</c:v>
                  </c:pt>
                  <c:pt idx="1">
                    <c:v>Female</c:v>
                  </c:pt>
                  <c:pt idx="2">
                    <c:v>Male</c:v>
                  </c:pt>
                  <c:pt idx="3">
                    <c:v>Male</c:v>
                  </c:pt>
                  <c:pt idx="4">
                    <c:v>Male</c:v>
                  </c:pt>
                  <c:pt idx="5">
                    <c:v>Female</c:v>
                  </c:pt>
                  <c:pt idx="6">
                    <c:v>Male</c:v>
                  </c:pt>
                  <c:pt idx="7">
                    <c:v>Female</c:v>
                  </c:pt>
                  <c:pt idx="8">
                    <c:v>Female</c:v>
                  </c:pt>
                  <c:pt idx="9">
                    <c:v>Male</c:v>
                  </c:pt>
                </c:lvl>
                <c:lvl>
                  <c:pt idx="0">
                    <c:v>JobFunctionDescription</c:v>
                  </c:pt>
                  <c:pt idx="1">
                    <c:v>Accounting</c:v>
                  </c:pt>
                  <c:pt idx="2">
                    <c:v>Labor</c:v>
                  </c:pt>
                  <c:pt idx="3">
                    <c:v>Assistant</c:v>
                  </c:pt>
                  <c:pt idx="4">
                    <c:v>Clerk</c:v>
                  </c:pt>
                  <c:pt idx="5">
                    <c:v>Laborer</c:v>
                  </c:pt>
                  <c:pt idx="6">
                    <c:v>Driver</c:v>
                  </c:pt>
                  <c:pt idx="7">
                    <c:v>Technician</c:v>
                  </c:pt>
                  <c:pt idx="8">
                    <c:v>Engineer</c:v>
                  </c:pt>
                  <c:pt idx="9">
                    <c:v>Executive Assistant</c:v>
                  </c:pt>
                </c:lvl>
                <c:lvl>
                  <c:pt idx="0">
                    <c:v>State</c:v>
                  </c:pt>
                  <c:pt idx="1">
                    <c:v>MA</c:v>
                  </c:pt>
                  <c:pt idx="2">
                    <c:v>MA</c:v>
                  </c:pt>
                  <c:pt idx="3">
                    <c:v>MA</c:v>
                  </c:pt>
                  <c:pt idx="4">
                    <c:v>ND</c:v>
                  </c:pt>
                  <c:pt idx="5">
                    <c:v>FL</c:v>
                  </c:pt>
                  <c:pt idx="6">
                    <c:v>CT</c:v>
                  </c:pt>
                  <c:pt idx="7">
                    <c:v>CA</c:v>
                  </c:pt>
                  <c:pt idx="8">
                    <c:v>OR</c:v>
                  </c:pt>
                  <c:pt idx="9">
                    <c:v>TX</c:v>
                  </c:pt>
                </c:lvl>
                <c:lvl>
                  <c:pt idx="0">
                    <c:v>DOB</c:v>
                  </c:pt>
                  <c:pt idx="1">
                    <c:v>7/10/1969</c:v>
                  </c:pt>
                  <c:pt idx="2">
                    <c:v>30-08-1965</c:v>
                  </c:pt>
                  <c:pt idx="3">
                    <c:v>6/10/1991</c:v>
                  </c:pt>
                  <c:pt idx="4">
                    <c:v>4/4/1998</c:v>
                  </c:pt>
                  <c:pt idx="5">
                    <c:v>29-08-1969</c:v>
                  </c:pt>
                  <c:pt idx="6">
                    <c:v>3/4/1949</c:v>
                  </c:pt>
                  <c:pt idx="7">
                    <c:v>1/7/1942</c:v>
                  </c:pt>
                  <c:pt idx="8">
                    <c:v>7/3/1957</c:v>
                  </c:pt>
                  <c:pt idx="9">
                    <c:v>15-05-1974</c:v>
                  </c:pt>
                </c:lvl>
                <c:lvl>
                  <c:pt idx="0">
                    <c:v>Division</c:v>
                  </c:pt>
                  <c:pt idx="1">
                    <c:v>Finance &amp; Accounting</c:v>
                  </c:pt>
                  <c:pt idx="2">
                    <c:v>Aerial</c:v>
                  </c:pt>
                  <c:pt idx="3">
                    <c:v>General - Sga</c:v>
                  </c:pt>
                  <c:pt idx="4">
                    <c:v>Finance &amp; Accounting</c:v>
                  </c:pt>
                  <c:pt idx="5">
                    <c:v>General - Con</c:v>
                  </c:pt>
                  <c:pt idx="6">
                    <c:v>Field Operations</c:v>
                  </c:pt>
                  <c:pt idx="7">
                    <c:v>General - Eng</c:v>
                  </c:pt>
                  <c:pt idx="8">
                    <c:v>Engineers</c:v>
                  </c:pt>
                  <c:pt idx="9">
                    <c:v>Executive</c:v>
                  </c:pt>
                </c:lvl>
                <c:lvl>
                  <c:pt idx="0">
                    <c:v>DepartmentType</c:v>
                  </c:pt>
                  <c:pt idx="1">
                    <c:v>Production       </c:v>
                  </c:pt>
                  <c:pt idx="2">
                    <c:v>Production       </c:v>
                  </c:pt>
                  <c:pt idx="3">
                    <c:v>Sales</c:v>
                  </c:pt>
                  <c:pt idx="4">
                    <c:v>Sales</c:v>
                  </c:pt>
                  <c:pt idx="5">
                    <c:v>Sales</c:v>
                  </c:pt>
                  <c:pt idx="6">
                    <c:v>Sales</c:v>
                  </c:pt>
                  <c:pt idx="7">
                    <c:v>Sales</c:v>
                  </c:pt>
                  <c:pt idx="8">
                    <c:v>Sales</c:v>
                  </c:pt>
                  <c:pt idx="9">
                    <c:v>Sales</c:v>
                  </c:pt>
                </c:lvl>
                <c:lvl>
                  <c:pt idx="0">
                    <c:v>TerminationDescription</c:v>
                  </c:pt>
                  <c:pt idx="7">
                    <c:v>Me see picture nature degree benefit.</c:v>
                  </c:pt>
                  <c:pt idx="8">
                    <c:v>Blue community type skill story.</c:v>
                  </c:pt>
                </c:lvl>
                <c:lvl>
                  <c:pt idx="0">
                    <c:v>TerminationType</c:v>
                  </c:pt>
                  <c:pt idx="1">
                    <c:v>Unk</c:v>
                  </c:pt>
                  <c:pt idx="2">
                    <c:v>Unk</c:v>
                  </c:pt>
                  <c:pt idx="3">
                    <c:v>Unk</c:v>
                  </c:pt>
                  <c:pt idx="4">
                    <c:v>Unk</c:v>
                  </c:pt>
                  <c:pt idx="5">
                    <c:v>Unk</c:v>
                  </c:pt>
                  <c:pt idx="6">
                    <c:v>Unk</c:v>
                  </c:pt>
                  <c:pt idx="7">
                    <c:v>Involuntary</c:v>
                  </c:pt>
                  <c:pt idx="8">
                    <c:v>Involuntary</c:v>
                  </c:pt>
                  <c:pt idx="9">
                    <c:v>Unk</c:v>
                  </c:pt>
                </c:lvl>
                <c:lvl>
                  <c:pt idx="0">
                    <c:v>EmployeeClassificationType</c:v>
                  </c:pt>
                  <c:pt idx="1">
                    <c:v>Temporary</c:v>
                  </c:pt>
                  <c:pt idx="2">
                    <c:v>Part-Time</c:v>
                  </c:pt>
                  <c:pt idx="3">
                    <c:v>Part-Time</c:v>
                  </c:pt>
                  <c:pt idx="4">
                    <c:v>Full-Time</c:v>
                  </c:pt>
                  <c:pt idx="5">
                    <c:v>Temporary</c:v>
                  </c:pt>
                  <c:pt idx="6">
                    <c:v>Full-Time</c:v>
                  </c:pt>
                  <c:pt idx="7">
                    <c:v>Temporary</c:v>
                  </c:pt>
                  <c:pt idx="8">
                    <c:v>Full-Time</c:v>
                  </c:pt>
                  <c:pt idx="9">
                    <c:v>Part-Time</c:v>
                  </c:pt>
                </c:lvl>
                <c:lvl>
                  <c:pt idx="0">
                    <c:v>PayZone</c:v>
                  </c:pt>
                  <c:pt idx="1">
                    <c:v>Zone C</c:v>
                  </c:pt>
                  <c:pt idx="2">
                    <c:v>Zone A</c:v>
                  </c:pt>
                  <c:pt idx="3">
                    <c:v>Zone B</c:v>
                  </c:pt>
                  <c:pt idx="4">
                    <c:v>Zone A</c:v>
                  </c:pt>
                  <c:pt idx="5">
                    <c:v>Zone A</c:v>
                  </c:pt>
                  <c:pt idx="6">
                    <c:v>Zone B</c:v>
                  </c:pt>
                  <c:pt idx="7">
                    <c:v>Zone B</c:v>
                  </c:pt>
                  <c:pt idx="8">
                    <c:v>Zone C</c:v>
                  </c:pt>
                  <c:pt idx="9">
                    <c:v>Zone B</c:v>
                  </c:pt>
                </c:lvl>
                <c:lvl>
                  <c:pt idx="0">
                    <c:v>EmployeeType</c:v>
                  </c:pt>
                  <c:pt idx="1">
                    <c:v>Contract</c:v>
                  </c:pt>
                  <c:pt idx="2">
                    <c:v>Contract</c:v>
                  </c:pt>
                  <c:pt idx="3">
                    <c:v>Full-Time</c:v>
                  </c:pt>
                  <c:pt idx="4">
                    <c:v>Contract</c:v>
                  </c:pt>
                  <c:pt idx="5">
                    <c:v>Contract</c:v>
                  </c:pt>
                  <c:pt idx="6">
                    <c:v>Contract</c:v>
                  </c:pt>
                  <c:pt idx="7">
                    <c:v>Full-Time</c:v>
                  </c:pt>
                  <c:pt idx="8">
                    <c:v>Contract</c:v>
                  </c:pt>
                  <c:pt idx="9">
                    <c:v>Contract</c:v>
                  </c:pt>
                </c:lvl>
                <c:lvl>
                  <c:pt idx="0">
                    <c:v>EmployeeStatus</c:v>
                  </c:pt>
                  <c:pt idx="1">
                    <c:v>Active</c:v>
                  </c:pt>
                  <c:pt idx="2">
                    <c:v>Active</c:v>
                  </c:pt>
                  <c:pt idx="3">
                    <c:v>Active</c:v>
                  </c:pt>
                  <c:pt idx="4">
                    <c:v>Active</c:v>
                  </c:pt>
                  <c:pt idx="5">
                    <c:v>Active</c:v>
                  </c:pt>
                  <c:pt idx="6">
                    <c:v>Active</c:v>
                  </c:pt>
                  <c:pt idx="7">
                    <c:v>Active</c:v>
                  </c:pt>
                  <c:pt idx="8">
                    <c:v>Active</c:v>
                  </c:pt>
                  <c:pt idx="9">
                    <c:v>Active</c:v>
                  </c:pt>
                </c:lvl>
                <c:lvl>
                  <c:pt idx="0">
                    <c:v>BusinessUnit</c:v>
                  </c:pt>
                  <c:pt idx="1">
                    <c:v>CCDR</c:v>
                  </c:pt>
                  <c:pt idx="2">
                    <c:v>EW</c:v>
                  </c:pt>
                  <c:pt idx="3">
                    <c:v>PL</c:v>
                  </c:pt>
                  <c:pt idx="4">
                    <c:v>CCDR</c:v>
                  </c:pt>
                  <c:pt idx="5">
                    <c:v>TNS</c:v>
                  </c:pt>
                  <c:pt idx="6">
                    <c:v>BPC</c:v>
                  </c:pt>
                  <c:pt idx="7">
                    <c:v>WBL</c:v>
                  </c:pt>
                  <c:pt idx="8">
                    <c:v>CCDR</c:v>
                  </c:pt>
                  <c:pt idx="9">
                    <c:v>NEL</c:v>
                  </c:pt>
                </c:lvl>
                <c:lvl>
                  <c:pt idx="0">
                    <c:v>ADEmail</c:v>
                  </c:pt>
                  <c:pt idx="1">
                    <c:v>uriah.bridges@bilearner.com</c:v>
                  </c:pt>
                  <c:pt idx="2">
                    <c:v>paula.small@bilearner.com</c:v>
                  </c:pt>
                  <c:pt idx="3">
                    <c:v>edward.buck@bilearner.com</c:v>
                  </c:pt>
                  <c:pt idx="4">
                    <c:v>michael.riordan@bilearner.com</c:v>
                  </c:pt>
                  <c:pt idx="5">
                    <c:v>jasmine.onque@bilearner.com</c:v>
                  </c:pt>
                  <c:pt idx="6">
                    <c:v>maruk.fraval@bilearner.com</c:v>
                  </c:pt>
                  <c:pt idx="7">
                    <c:v>latia.costa@bilearner.com</c:v>
                  </c:pt>
                  <c:pt idx="8">
                    <c:v>sharlene.terry@bilearner.com</c:v>
                  </c:pt>
                  <c:pt idx="9">
                    <c:v>jac.mckinzie@bilearner.com</c:v>
                  </c:pt>
                </c:lvl>
                <c:lvl>
                  <c:pt idx="0">
                    <c:v>Supervisor</c:v>
                  </c:pt>
                  <c:pt idx="1">
                    <c:v>Peter Oneill</c:v>
                  </c:pt>
                  <c:pt idx="2">
                    <c:v>Renee Mccormick</c:v>
                  </c:pt>
                  <c:pt idx="3">
                    <c:v>Crystal Walker</c:v>
                  </c:pt>
                  <c:pt idx="4">
                    <c:v>Rebekah Wright</c:v>
                  </c:pt>
                  <c:pt idx="5">
                    <c:v>Jason Kim</c:v>
                  </c:pt>
                  <c:pt idx="6">
                    <c:v>Sheri Campos</c:v>
                  </c:pt>
                  <c:pt idx="7">
                    <c:v>Jacob Braun</c:v>
                  </c:pt>
                  <c:pt idx="8">
                    <c:v>Tracy Marquez</c:v>
                  </c:pt>
                  <c:pt idx="9">
                    <c:v>Sharon Becker</c:v>
                  </c:pt>
                </c:lvl>
                <c:lvl>
                  <c:pt idx="0">
                    <c:v>Title</c:v>
                  </c:pt>
                  <c:pt idx="1">
                    <c:v>Production Technician I</c:v>
                  </c:pt>
                  <c:pt idx="2">
                    <c:v>Production Technician I</c:v>
                  </c:pt>
                  <c:pt idx="3">
                    <c:v>Area Sales Manager</c:v>
                  </c:pt>
                  <c:pt idx="4">
                    <c:v>Area Sales Manager</c:v>
                  </c:pt>
                  <c:pt idx="5">
                    <c:v>Area Sales Manager</c:v>
                  </c:pt>
                  <c:pt idx="6">
                    <c:v>Area Sales Manager</c:v>
                  </c:pt>
                  <c:pt idx="7">
                    <c:v>Area Sales Manager</c:v>
                  </c:pt>
                  <c:pt idx="8">
                    <c:v>Area Sales Manager</c:v>
                  </c:pt>
                  <c:pt idx="9">
                    <c:v>Area Sales Manager</c:v>
                  </c:pt>
                </c:lvl>
                <c:lvl>
                  <c:pt idx="0">
                    <c:v>ExitDate</c:v>
                  </c:pt>
                  <c:pt idx="7">
                    <c:v>3-Jul-23</c:v>
                  </c:pt>
                  <c:pt idx="8">
                    <c:v>29-Jan-23</c:v>
                  </c:pt>
                </c:lvl>
                <c:lvl>
                  <c:pt idx="0">
                    <c:v>StartDate</c:v>
                  </c:pt>
                  <c:pt idx="1">
                    <c:v>20-Sep-19</c:v>
                  </c:pt>
                  <c:pt idx="2">
                    <c:v>11-Feb-23</c:v>
                  </c:pt>
                  <c:pt idx="3">
                    <c:v>10-Dec-18</c:v>
                  </c:pt>
                  <c:pt idx="4">
                    <c:v>21-Jun-21</c:v>
                  </c:pt>
                  <c:pt idx="5">
                    <c:v>29-Jun-19</c:v>
                  </c:pt>
                  <c:pt idx="6">
                    <c:v>17-Jan-20</c:v>
                  </c:pt>
                  <c:pt idx="7">
                    <c:v>6-Apr-22</c:v>
                  </c:pt>
                  <c:pt idx="8">
                    <c:v>6-Nov-20</c:v>
                  </c:pt>
                  <c:pt idx="9">
                    <c:v>18-Aug-18</c:v>
                  </c:pt>
                </c:lvl>
                <c:lvl>
                  <c:pt idx="0">
                    <c:v>LastName</c:v>
                  </c:pt>
                  <c:pt idx="1">
                    <c:v>Bridges</c:v>
                  </c:pt>
                  <c:pt idx="2">
                    <c:v>Small</c:v>
                  </c:pt>
                  <c:pt idx="3">
                    <c:v>Buck</c:v>
                  </c:pt>
                  <c:pt idx="4">
                    <c:v>Riordan</c:v>
                  </c:pt>
                  <c:pt idx="5">
                    <c:v>Onque</c:v>
                  </c:pt>
                  <c:pt idx="6">
                    <c:v>Fraval</c:v>
                  </c:pt>
                  <c:pt idx="7">
                    <c:v>Costa</c:v>
                  </c:pt>
                  <c:pt idx="8">
                    <c:v>Terry</c:v>
                  </c:pt>
                  <c:pt idx="9">
                    <c:v>McKinzie</c:v>
                  </c:pt>
                </c:lvl>
                <c:lvl>
                  <c:pt idx="0">
                    <c:v>FirstName</c:v>
                  </c:pt>
                  <c:pt idx="1">
                    <c:v>Uriah</c:v>
                  </c:pt>
                  <c:pt idx="2">
                    <c:v>Paula</c:v>
                  </c:pt>
                  <c:pt idx="3">
                    <c:v>Edward</c:v>
                  </c:pt>
                  <c:pt idx="4">
                    <c:v>Michael</c:v>
                  </c:pt>
                  <c:pt idx="5">
                    <c:v>Jasmine</c:v>
                  </c:pt>
                  <c:pt idx="6">
                    <c:v>Maruk</c:v>
                  </c:pt>
                  <c:pt idx="7">
                    <c:v>Latia</c:v>
                  </c:pt>
                  <c:pt idx="8">
                    <c:v>Sharlene</c:v>
                  </c:pt>
                  <c:pt idx="9">
                    <c:v>Jac</c:v>
                  </c:pt>
                </c:lvl>
                <c:lvl>
                  <c:pt idx="0">
                    <c:v>EmpID</c:v>
                  </c:pt>
                  <c:pt idx="1">
                    <c:v>3427</c:v>
                  </c:pt>
                  <c:pt idx="2">
                    <c:v>3428</c:v>
                  </c:pt>
                  <c:pt idx="3">
                    <c:v>3429</c:v>
                  </c:pt>
                  <c:pt idx="4">
                    <c:v>3430</c:v>
                  </c:pt>
                  <c:pt idx="5">
                    <c:v>3431</c:v>
                  </c:pt>
                  <c:pt idx="6">
                    <c:v>3432</c:v>
                  </c:pt>
                  <c:pt idx="7">
                    <c:v>3433</c:v>
                  </c:pt>
                  <c:pt idx="8">
                    <c:v>3434</c:v>
                  </c:pt>
                  <c:pt idx="9">
                    <c:v>3435</c:v>
                  </c:pt>
                </c:lvl>
              </c:multiLvlStrCache>
            </c:multiLvlStrRef>
          </c:cat>
          <c:val>
            <c:numRef>
              <c:f>'employee_data (2)'!$AB$1:$AB$10</c:f>
              <c:numCache>
                <c:formatCode>General</c:formatCode>
                <c:ptCount val="10"/>
              </c:numCache>
            </c:numRef>
          </c:val>
          <c:extLst>
            <c:ext xmlns:c16="http://schemas.microsoft.com/office/drawing/2014/chart" uri="{C3380CC4-5D6E-409C-BE32-E72D297353CC}">
              <c16:uniqueId val="{0000003E-3079-4423-9B37-83E508E9814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err="1"/>
              <a:t>Madhumitha</a:t>
            </a:r>
            <a:r>
              <a:rPr lang="en-US" sz="2400" dirty="0"/>
              <a:t>. B</a:t>
            </a:r>
          </a:p>
          <a:p>
            <a:r>
              <a:rPr lang="en-US" sz="2400" dirty="0"/>
              <a:t>REGISTER NO:312215996</a:t>
            </a:r>
          </a:p>
          <a:p>
            <a:r>
              <a:rPr lang="en-US" sz="2400" dirty="0" err="1"/>
              <a:t>DEPARTMENT:B.Com</a:t>
            </a:r>
            <a:r>
              <a:rPr lang="en-US" sz="2400" dirty="0"/>
              <a:t> General</a:t>
            </a:r>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77C8C94-2ACC-62DB-59F7-5AFBBD9320D8}"/>
              </a:ext>
            </a:extLst>
          </p:cNvPr>
          <p:cNvSpPr txBox="1"/>
          <p:nvPr/>
        </p:nvSpPr>
        <p:spPr>
          <a:xfrm>
            <a:off x="1819275" y="1828801"/>
            <a:ext cx="7329438" cy="3139321"/>
          </a:xfrm>
          <a:prstGeom prst="rect">
            <a:avLst/>
          </a:prstGeom>
          <a:noFill/>
        </p:spPr>
        <p:txBody>
          <a:bodyPr wrap="square">
            <a:spAutoFit/>
          </a:bodyPr>
          <a:lstStyle/>
          <a:p>
            <a:r>
              <a:rPr lang="en-US" dirty="0"/>
              <a:t>• Given Data collection </a:t>
            </a:r>
          </a:p>
          <a:p>
            <a:r>
              <a:rPr lang="en-US" dirty="0"/>
              <a:t>• Features collection</a:t>
            </a:r>
          </a:p>
          <a:p>
            <a:r>
              <a:rPr lang="en-US" dirty="0"/>
              <a:t> • Data cleaning </a:t>
            </a:r>
          </a:p>
          <a:p>
            <a:r>
              <a:rPr lang="en-US" dirty="0"/>
              <a:t>• Technique</a:t>
            </a:r>
          </a:p>
          <a:p>
            <a:r>
              <a:rPr lang="en-US" dirty="0"/>
              <a:t> • Performance level </a:t>
            </a:r>
          </a:p>
          <a:p>
            <a:r>
              <a:rPr lang="en-US" dirty="0"/>
              <a:t>• Pivot table</a:t>
            </a:r>
          </a:p>
          <a:p>
            <a:r>
              <a:rPr lang="en-US" dirty="0"/>
              <a:t> • Slicer </a:t>
            </a:r>
          </a:p>
          <a:p>
            <a:r>
              <a:rPr lang="en-US" dirty="0"/>
              <a:t>• Graphs</a:t>
            </a:r>
          </a:p>
          <a:p>
            <a:r>
              <a:rPr lang="en-US" dirty="0"/>
              <a:t> • Chart title</a:t>
            </a:r>
          </a:p>
          <a:p>
            <a:r>
              <a:rPr lang="en-US" dirty="0"/>
              <a:t> • Chart elements </a:t>
            </a:r>
          </a:p>
          <a:p>
            <a:r>
              <a:rPr lang="en-US" dirty="0"/>
              <a:t>•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AB72A82-D859-4CB4-C32C-5F93660963E1}"/>
              </a:ext>
            </a:extLst>
          </p:cNvPr>
          <p:cNvGraphicFramePr>
            <a:graphicFrameLocks/>
          </p:cNvGraphicFramePr>
          <p:nvPr>
            <p:extLst>
              <p:ext uri="{D42A27DB-BD31-4B8C-83A1-F6EECF244321}">
                <p14:modId xmlns:p14="http://schemas.microsoft.com/office/powerpoint/2010/main" val="450777912"/>
              </p:ext>
            </p:extLst>
          </p:nvPr>
        </p:nvGraphicFramePr>
        <p:xfrm>
          <a:off x="2819400" y="2743200"/>
          <a:ext cx="5562600" cy="333375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8402DF4D-F4D0-ED46-6038-16C324DD5E26}"/>
              </a:ext>
            </a:extLst>
          </p:cNvPr>
          <p:cNvSpPr txBox="1"/>
          <p:nvPr/>
        </p:nvSpPr>
        <p:spPr>
          <a:xfrm>
            <a:off x="2514600" y="2438400"/>
            <a:ext cx="6634113" cy="369332"/>
          </a:xfrm>
          <a:prstGeom prst="rect">
            <a:avLst/>
          </a:prstGeom>
          <a:noFill/>
        </p:spPr>
        <p:txBody>
          <a:bodyPr wrap="square">
            <a:spAutoFit/>
          </a:bodyPr>
          <a:lstStyle/>
          <a:p>
            <a:r>
              <a:rPr lang="en-US" dirty="0"/>
              <a:t>EMPLOYEE PERFORMANCE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26DB043-A9D2-4826-F396-3D66EBA62432}"/>
              </a:ext>
            </a:extLst>
          </p:cNvPr>
          <p:cNvSpPr txBox="1"/>
          <p:nvPr/>
        </p:nvSpPr>
        <p:spPr>
          <a:xfrm>
            <a:off x="1295400" y="1752600"/>
            <a:ext cx="7853313" cy="2746906"/>
          </a:xfrm>
          <a:prstGeom prst="rect">
            <a:avLst/>
          </a:prstGeom>
          <a:noFill/>
        </p:spPr>
        <p:txBody>
          <a:bodyPr wrap="square">
            <a:spAutoFit/>
          </a:bodyPr>
          <a:lstStyle/>
          <a:p>
            <a:pPr algn="l"/>
            <a:endParaRPr lang="en-US" sz="1050" b="0" i="0" u="none" strike="noStrike" baseline="0" dirty="0">
              <a:solidFill>
                <a:srgbClr val="000000"/>
              </a:solidFill>
              <a:latin typeface="Times New Roman" panose="02020603050405020304" pitchFamily="18" charset="0"/>
            </a:endParaRPr>
          </a:p>
          <a:p>
            <a:r>
              <a:rPr lang="en-US" sz="1800" b="0" i="0" u="none" strike="noStrike" baseline="0" dirty="0">
                <a:latin typeface="Times New Roman" panose="02020603050405020304" pitchFamily="18" charset="0"/>
              </a:rPr>
              <a:t>In conclusion, conducting employee data analysis using Excel and PowerPoint provides valuable insights into workforce performance, engagement, and productivity. Excel enables efficient data management, analysis, and visualization through its various functions and tools, while PowerPoint allows for the clear presentation of findings in a professional format. By leveraging these tools, organizations can make informed decisions to optimize employee performance, improve retention rates, and foster a more engaged workforce. The combination of data-driven insights and visual reporting supports strategic planning and enhances overall business performance.</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25D2DEB-7C52-EC95-FB2D-35BC7E4A5166}"/>
              </a:ext>
            </a:extLst>
          </p:cNvPr>
          <p:cNvSpPr txBox="1"/>
          <p:nvPr/>
        </p:nvSpPr>
        <p:spPr>
          <a:xfrm>
            <a:off x="1219200" y="2019300"/>
            <a:ext cx="7929513" cy="2031325"/>
          </a:xfrm>
          <a:prstGeom prst="rect">
            <a:avLst/>
          </a:prstGeom>
          <a:noFill/>
        </p:spPr>
        <p:txBody>
          <a:bodyPr wrap="square">
            <a:spAutoFit/>
          </a:bodyPr>
          <a:lstStyle/>
          <a:p>
            <a:r>
              <a:rPr lang="en-US" dirty="0"/>
              <a:t>•To analyze and interpret employee data to gain insights into workforce trends, performance, and demographics </a:t>
            </a:r>
          </a:p>
          <a:p>
            <a:endParaRPr lang="en-US" dirty="0"/>
          </a:p>
          <a:p>
            <a:r>
              <a:rPr lang="en-US" dirty="0"/>
              <a:t>•To identify areas for improvement in employee engagement, retention, and development </a:t>
            </a:r>
          </a:p>
          <a:p>
            <a:endParaRPr lang="en-US" dirty="0"/>
          </a:p>
          <a:p>
            <a:r>
              <a:rPr lang="en-US" dirty="0"/>
              <a:t>•To inform data-driven decisions for HR initiatives and business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70EC2A5-D518-DD81-16BC-4E313A36A9E8}"/>
              </a:ext>
            </a:extLst>
          </p:cNvPr>
          <p:cNvSpPr txBox="1"/>
          <p:nvPr/>
        </p:nvSpPr>
        <p:spPr>
          <a:xfrm>
            <a:off x="914400" y="2533650"/>
            <a:ext cx="8234313" cy="1477328"/>
          </a:xfrm>
          <a:prstGeom prst="rect">
            <a:avLst/>
          </a:prstGeom>
          <a:noFill/>
        </p:spPr>
        <p:txBody>
          <a:bodyPr wrap="square">
            <a:spAutoFit/>
          </a:bodyPr>
          <a:lstStyle/>
          <a:p>
            <a:r>
              <a:rPr lang="en-US" dirty="0"/>
              <a:t>•To analyze and interpret employee data to gain insights into workforce trends, performance, and demographics </a:t>
            </a:r>
          </a:p>
          <a:p>
            <a:r>
              <a:rPr lang="en-US" dirty="0"/>
              <a:t>•To identify areas for improvement in employee engagement, retention, and development </a:t>
            </a:r>
          </a:p>
          <a:p>
            <a:r>
              <a:rPr lang="en-US" dirty="0"/>
              <a:t>•To inform data-driven decisions for HR initiatives and business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E136E12-20C1-8C99-5C7A-301327AD75EF}"/>
              </a:ext>
            </a:extLst>
          </p:cNvPr>
          <p:cNvSpPr txBox="1"/>
          <p:nvPr/>
        </p:nvSpPr>
        <p:spPr>
          <a:xfrm>
            <a:off x="3049571" y="2143409"/>
            <a:ext cx="6099142" cy="3139321"/>
          </a:xfrm>
          <a:prstGeom prst="rect">
            <a:avLst/>
          </a:prstGeom>
          <a:noFill/>
        </p:spPr>
        <p:txBody>
          <a:bodyPr wrap="square">
            <a:spAutoFit/>
          </a:bodyPr>
          <a:lstStyle/>
          <a:p>
            <a:r>
              <a:rPr lang="en-US" b="1" dirty="0"/>
              <a:t>Human Resources (HR) Department</a:t>
            </a:r>
            <a:r>
              <a:rPr lang="en-US" dirty="0"/>
              <a:t> </a:t>
            </a:r>
          </a:p>
          <a:p>
            <a:r>
              <a:rPr lang="en-US" dirty="0"/>
              <a:t>•Role: HR teams are responsible for managing recruitment, employee engagement, retention, and overall workforce planning. Senior Leadership and Executives </a:t>
            </a:r>
          </a:p>
          <a:p>
            <a:r>
              <a:rPr lang="en-US" dirty="0"/>
              <a:t>•Role: This group includes the CEO, COO, and other executives responsible for setting organizational strategy and ensuring business success. </a:t>
            </a:r>
          </a:p>
          <a:p>
            <a:r>
              <a:rPr lang="en-US" b="1" dirty="0"/>
              <a:t>•Managers and Team Leads</a:t>
            </a:r>
            <a:r>
              <a:rPr lang="en-US" dirty="0"/>
              <a:t> </a:t>
            </a:r>
          </a:p>
          <a:p>
            <a:r>
              <a:rPr lang="en-US" dirty="0"/>
              <a:t>•Role: Managers oversee specific teams and are responsible for performance management, team growth, and operational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652D817-1B65-A2B9-7A4C-FE79DA1A2647}"/>
              </a:ext>
            </a:extLst>
          </p:cNvPr>
          <p:cNvSpPr txBox="1"/>
          <p:nvPr/>
        </p:nvSpPr>
        <p:spPr>
          <a:xfrm>
            <a:off x="3049571" y="3112905"/>
            <a:ext cx="6099142" cy="1477328"/>
          </a:xfrm>
          <a:prstGeom prst="rect">
            <a:avLst/>
          </a:prstGeom>
          <a:noFill/>
        </p:spPr>
        <p:txBody>
          <a:bodyPr wrap="square">
            <a:spAutoFit/>
          </a:bodyPr>
          <a:lstStyle/>
          <a:p>
            <a:r>
              <a:rPr lang="en-US" dirty="0"/>
              <a:t>• Conditional Formatting Missing </a:t>
            </a:r>
          </a:p>
          <a:p>
            <a:r>
              <a:rPr lang="en-US" dirty="0"/>
              <a:t>• Filter Remove</a:t>
            </a:r>
          </a:p>
          <a:p>
            <a:r>
              <a:rPr lang="en-US" dirty="0"/>
              <a:t> • Formula Performance </a:t>
            </a:r>
          </a:p>
          <a:p>
            <a:r>
              <a:rPr lang="en-US" dirty="0"/>
              <a:t>• Pivot summary</a:t>
            </a:r>
          </a:p>
          <a:p>
            <a:r>
              <a:rPr lang="en-US" dirty="0"/>
              <a:t> • 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71F73D8-4156-CD2E-7D4F-27EECF78C2F0}"/>
              </a:ext>
            </a:extLst>
          </p:cNvPr>
          <p:cNvSpPr txBox="1"/>
          <p:nvPr/>
        </p:nvSpPr>
        <p:spPr>
          <a:xfrm>
            <a:off x="1524000" y="1905000"/>
            <a:ext cx="7624713" cy="2585323"/>
          </a:xfrm>
          <a:prstGeom prst="rect">
            <a:avLst/>
          </a:prstGeom>
          <a:noFill/>
        </p:spPr>
        <p:txBody>
          <a:bodyPr wrap="square">
            <a:spAutoFit/>
          </a:bodyPr>
          <a:lstStyle/>
          <a:p>
            <a:r>
              <a:rPr lang="en-US" dirty="0"/>
              <a:t>• EMPLOYEE – GIVEN DATA</a:t>
            </a:r>
          </a:p>
          <a:p>
            <a:r>
              <a:rPr lang="en-US" dirty="0"/>
              <a:t> • 26-FEATURES</a:t>
            </a:r>
          </a:p>
          <a:p>
            <a:r>
              <a:rPr lang="en-US" dirty="0"/>
              <a:t> • 9-FEATURES </a:t>
            </a:r>
          </a:p>
          <a:p>
            <a:r>
              <a:rPr lang="en-US" dirty="0"/>
              <a:t>• EMP-ID-NUMBER</a:t>
            </a:r>
          </a:p>
          <a:p>
            <a:r>
              <a:rPr lang="en-US" dirty="0"/>
              <a:t> • NAME-TEXT</a:t>
            </a:r>
          </a:p>
          <a:p>
            <a:r>
              <a:rPr lang="en-US" dirty="0"/>
              <a:t> • EMPLOYEE TYPE</a:t>
            </a:r>
          </a:p>
          <a:p>
            <a:r>
              <a:rPr lang="en-US" dirty="0"/>
              <a:t> • PERFORMANCE LEVEL</a:t>
            </a:r>
          </a:p>
          <a:p>
            <a:r>
              <a:rPr lang="en-US" dirty="0"/>
              <a:t> • GENDER-MALE FEMALE</a:t>
            </a:r>
          </a:p>
          <a:p>
            <a:r>
              <a:rPr lang="en-US" dirty="0"/>
              <a:t> • EMPLOYEE RATING- NUMERICAL VALUE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r>
              <a:rPr lang="en-US" sz="2800" dirty="0"/>
              <a:t>Performance Level : </a:t>
            </a:r>
            <a:r>
              <a:rPr lang="en-US" sz="2800" dirty="0">
                <a:solidFill>
                  <a:srgbClr val="C00000"/>
                </a:solidFill>
              </a:rPr>
              <a:t>IFS(Z2&gt;=+5,”VERY HIGH”,Z2&gt;=4”HIGH”,Z2&gt;=3”MED”,TRUE,”LOW</a:t>
            </a:r>
            <a:r>
              <a:rPr lang="en-US" sz="2800" dirty="0"/>
              <a: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491</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Narayan</cp:lastModifiedBy>
  <cp:revision>13</cp:revision>
  <dcterms:created xsi:type="dcterms:W3CDTF">2024-03-29T15:07:22Z</dcterms:created>
  <dcterms:modified xsi:type="dcterms:W3CDTF">2024-09-10T10:42:38Z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