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4"/>
  </p:notesMasterIdLst>
  <p:sldIdLst>
    <p:sldId id="2146846642" r:id="rId3"/>
    <p:sldId id="2146846645" r:id="rId4"/>
    <p:sldId id="256" r:id="rId5"/>
    <p:sldId id="257" r:id="rId6"/>
    <p:sldId id="2146846644" r:id="rId7"/>
    <p:sldId id="258" r:id="rId8"/>
    <p:sldId id="270" r:id="rId9"/>
    <p:sldId id="271" r:id="rId10"/>
    <p:sldId id="275" r:id="rId11"/>
    <p:sldId id="27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538AF-352B-45BA-BE8F-72909ADF13C6}" v="20" dt="2025-03-25T18:16:07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nthy madhuri" userId="f7ee301cf46f93c0" providerId="LiveId" clId="{1B2538AF-352B-45BA-BE8F-72909ADF13C6}"/>
    <pc:docChg chg="custSel modSld">
      <pc:chgData name="mahanthy madhuri" userId="f7ee301cf46f93c0" providerId="LiveId" clId="{1B2538AF-352B-45BA-BE8F-72909ADF13C6}" dt="2025-03-26T16:56:29.331" v="1215" actId="1076"/>
      <pc:docMkLst>
        <pc:docMk/>
      </pc:docMkLst>
      <pc:sldChg chg="modSp mod">
        <pc:chgData name="mahanthy madhuri" userId="f7ee301cf46f93c0" providerId="LiveId" clId="{1B2538AF-352B-45BA-BE8F-72909ADF13C6}" dt="2025-03-25T17:29:59.038" v="19"/>
        <pc:sldMkLst>
          <pc:docMk/>
          <pc:sldMk cId="0" sldId="256"/>
        </pc:sldMkLst>
        <pc:spChg chg="mod">
          <ac:chgData name="mahanthy madhuri" userId="f7ee301cf46f93c0" providerId="LiveId" clId="{1B2538AF-352B-45BA-BE8F-72909ADF13C6}" dt="2025-03-25T17:29:59.038" v="19"/>
          <ac:spMkLst>
            <pc:docMk/>
            <pc:sldMk cId="0" sldId="256"/>
            <ac:spMk id="57" creationId="{00000000-0000-0000-0000-000000000000}"/>
          </ac:spMkLst>
        </pc:spChg>
      </pc:sldChg>
      <pc:sldChg chg="modSp mod">
        <pc:chgData name="mahanthy madhuri" userId="f7ee301cf46f93c0" providerId="LiveId" clId="{1B2538AF-352B-45BA-BE8F-72909ADF13C6}" dt="2025-03-25T18:43:25.089" v="1208" actId="20577"/>
        <pc:sldMkLst>
          <pc:docMk/>
          <pc:sldMk cId="0" sldId="257"/>
        </pc:sldMkLst>
        <pc:graphicFrameChg chg="modGraphic">
          <ac:chgData name="mahanthy madhuri" userId="f7ee301cf46f93c0" providerId="LiveId" clId="{1B2538AF-352B-45BA-BE8F-72909ADF13C6}" dt="2025-03-25T18:43:25.089" v="1208" actId="20577"/>
          <ac:graphicFrameMkLst>
            <pc:docMk/>
            <pc:sldMk cId="0" sldId="257"/>
            <ac:graphicFrameMk id="26" creationId="{8E054308-2CF0-5FCF-1076-92BF42D93733}"/>
          </ac:graphicFrameMkLst>
        </pc:graphicFrameChg>
      </pc:sldChg>
      <pc:sldChg chg="addSp delSp modSp mod">
        <pc:chgData name="mahanthy madhuri" userId="f7ee301cf46f93c0" providerId="LiveId" clId="{1B2538AF-352B-45BA-BE8F-72909ADF13C6}" dt="2025-03-25T18:01:46.580" v="740" actId="20577"/>
        <pc:sldMkLst>
          <pc:docMk/>
          <pc:sldMk cId="0" sldId="258"/>
        </pc:sldMkLst>
        <pc:spChg chg="add">
          <ac:chgData name="mahanthy madhuri" userId="f7ee301cf46f93c0" providerId="LiveId" clId="{1B2538AF-352B-45BA-BE8F-72909ADF13C6}" dt="2025-03-25T17:44:26.791" v="493"/>
          <ac:spMkLst>
            <pc:docMk/>
            <pc:sldMk cId="0" sldId="258"/>
            <ac:spMk id="2" creationId="{1B1BD650-8B21-DAA5-51C7-5128D2193B2D}"/>
          </ac:spMkLst>
        </pc:spChg>
        <pc:spChg chg="mod">
          <ac:chgData name="mahanthy madhuri" userId="f7ee301cf46f93c0" providerId="LiveId" clId="{1B2538AF-352B-45BA-BE8F-72909ADF13C6}" dt="2025-03-25T18:01:46.580" v="740" actId="20577"/>
          <ac:spMkLst>
            <pc:docMk/>
            <pc:sldMk cId="0" sldId="258"/>
            <ac:spMk id="3" creationId="{AB77DFBE-3C54-4522-B5C5-3BB4462B5C4E}"/>
          </ac:spMkLst>
        </pc:spChg>
        <pc:spChg chg="add mod">
          <ac:chgData name="mahanthy madhuri" userId="f7ee301cf46f93c0" providerId="LiveId" clId="{1B2538AF-352B-45BA-BE8F-72909ADF13C6}" dt="2025-03-25T17:45:00.796" v="547" actId="5793"/>
          <ac:spMkLst>
            <pc:docMk/>
            <pc:sldMk cId="0" sldId="258"/>
            <ac:spMk id="4" creationId="{D3032B80-C897-4BE0-FADA-301793084F2E}"/>
          </ac:spMkLst>
        </pc:spChg>
        <pc:spChg chg="add del mod">
          <ac:chgData name="mahanthy madhuri" userId="f7ee301cf46f93c0" providerId="LiveId" clId="{1B2538AF-352B-45BA-BE8F-72909ADF13C6}" dt="2025-03-25T17:59:17.954" v="562" actId="478"/>
          <ac:spMkLst>
            <pc:docMk/>
            <pc:sldMk cId="0" sldId="258"/>
            <ac:spMk id="5" creationId="{BE150405-D95C-A202-052B-DD17C678F860}"/>
          </ac:spMkLst>
        </pc:spChg>
      </pc:sldChg>
      <pc:sldChg chg="modSp mod">
        <pc:chgData name="mahanthy madhuri" userId="f7ee301cf46f93c0" providerId="LiveId" clId="{1B2538AF-352B-45BA-BE8F-72909ADF13C6}" dt="2025-03-26T16:56:29.331" v="1215" actId="1076"/>
        <pc:sldMkLst>
          <pc:docMk/>
          <pc:sldMk cId="0" sldId="266"/>
        </pc:sldMkLst>
        <pc:spChg chg="mod">
          <ac:chgData name="mahanthy madhuri" userId="f7ee301cf46f93c0" providerId="LiveId" clId="{1B2538AF-352B-45BA-BE8F-72909ADF13C6}" dt="2025-03-26T16:56:29.331" v="1215" actId="1076"/>
          <ac:spMkLst>
            <pc:docMk/>
            <pc:sldMk cId="0" sldId="266"/>
            <ac:spMk id="143" creationId="{00000000-0000-0000-0000-000000000000}"/>
          </ac:spMkLst>
        </pc:spChg>
      </pc:sldChg>
      <pc:sldChg chg="addSp modSp mod">
        <pc:chgData name="mahanthy madhuri" userId="f7ee301cf46f93c0" providerId="LiveId" clId="{1B2538AF-352B-45BA-BE8F-72909ADF13C6}" dt="2025-03-25T18:20:58.236" v="772" actId="14100"/>
        <pc:sldMkLst>
          <pc:docMk/>
          <pc:sldMk cId="869363089" sldId="270"/>
        </pc:sldMkLst>
        <pc:spChg chg="mod">
          <ac:chgData name="mahanthy madhuri" userId="f7ee301cf46f93c0" providerId="LiveId" clId="{1B2538AF-352B-45BA-BE8F-72909ADF13C6}" dt="2025-03-25T18:14:34.940" v="754" actId="20577"/>
          <ac:spMkLst>
            <pc:docMk/>
            <pc:sldMk cId="869363089" sldId="270"/>
            <ac:spMk id="3" creationId="{AB77DFBE-3C54-4522-B5C5-3BB4462B5C4E}"/>
          </ac:spMkLst>
        </pc:spChg>
        <pc:spChg chg="add mod">
          <ac:chgData name="mahanthy madhuri" userId="f7ee301cf46f93c0" providerId="LiveId" clId="{1B2538AF-352B-45BA-BE8F-72909ADF13C6}" dt="2025-03-25T18:16:07.185" v="763" actId="14100"/>
          <ac:spMkLst>
            <pc:docMk/>
            <pc:sldMk cId="869363089" sldId="270"/>
            <ac:spMk id="4" creationId="{8578CCC0-DF64-AAA0-6620-6760B4B54ACA}"/>
          </ac:spMkLst>
        </pc:spChg>
        <pc:graphicFrameChg chg="add mod modGraphic">
          <ac:chgData name="mahanthy madhuri" userId="f7ee301cf46f93c0" providerId="LiveId" clId="{1B2538AF-352B-45BA-BE8F-72909ADF13C6}" dt="2025-03-25T18:20:58.236" v="772" actId="14100"/>
          <ac:graphicFrameMkLst>
            <pc:docMk/>
            <pc:sldMk cId="869363089" sldId="270"/>
            <ac:graphicFrameMk id="2" creationId="{EE45E64D-0487-B094-AF2F-8FAA0FB987A0}"/>
          </ac:graphicFrameMkLst>
        </pc:graphicFrameChg>
      </pc:sldChg>
      <pc:sldChg chg="modSp mod">
        <pc:chgData name="mahanthy madhuri" userId="f7ee301cf46f93c0" providerId="LiveId" clId="{1B2538AF-352B-45BA-BE8F-72909ADF13C6}" dt="2025-03-25T18:37:29.943" v="1142" actId="20577"/>
        <pc:sldMkLst>
          <pc:docMk/>
          <pc:sldMk cId="3553521901" sldId="271"/>
        </pc:sldMkLst>
        <pc:spChg chg="mod">
          <ac:chgData name="mahanthy madhuri" userId="f7ee301cf46f93c0" providerId="LiveId" clId="{1B2538AF-352B-45BA-BE8F-72909ADF13C6}" dt="2025-03-25T18:37:29.943" v="1142" actId="20577"/>
          <ac:spMkLst>
            <pc:docMk/>
            <pc:sldMk cId="3553521901" sldId="271"/>
            <ac:spMk id="3" creationId="{AB77DFBE-3C54-4522-B5C5-3BB4462B5C4E}"/>
          </ac:spMkLst>
        </pc:spChg>
      </pc:sldChg>
      <pc:sldChg chg="modSp mod">
        <pc:chgData name="mahanthy madhuri" userId="f7ee301cf46f93c0" providerId="LiveId" clId="{1B2538AF-352B-45BA-BE8F-72909ADF13C6}" dt="2025-03-25T18:38:24.227" v="1150" actId="255"/>
        <pc:sldMkLst>
          <pc:docMk/>
          <pc:sldMk cId="2429482588" sldId="275"/>
        </pc:sldMkLst>
        <pc:spChg chg="mod">
          <ac:chgData name="mahanthy madhuri" userId="f7ee301cf46f93c0" providerId="LiveId" clId="{1B2538AF-352B-45BA-BE8F-72909ADF13C6}" dt="2025-03-25T18:38:24.227" v="1150" actId="255"/>
          <ac:spMkLst>
            <pc:docMk/>
            <pc:sldMk cId="2429482588" sldId="275"/>
            <ac:spMk id="3" creationId="{AB77DFBE-3C54-4522-B5C5-3BB4462B5C4E}"/>
          </ac:spMkLst>
        </pc:spChg>
      </pc:sldChg>
      <pc:sldChg chg="modSp mod">
        <pc:chgData name="mahanthy madhuri" userId="f7ee301cf46f93c0" providerId="LiveId" clId="{1B2538AF-352B-45BA-BE8F-72909ADF13C6}" dt="2025-03-25T18:42:25.740" v="1181" actId="114"/>
        <pc:sldMkLst>
          <pc:docMk/>
          <pc:sldMk cId="4123678777" sldId="276"/>
        </pc:sldMkLst>
        <pc:spChg chg="mod">
          <ac:chgData name="mahanthy madhuri" userId="f7ee301cf46f93c0" providerId="LiveId" clId="{1B2538AF-352B-45BA-BE8F-72909ADF13C6}" dt="2025-03-25T18:42:25.740" v="1181" actId="114"/>
          <ac:spMkLst>
            <pc:docMk/>
            <pc:sldMk cId="4123678777" sldId="276"/>
            <ac:spMk id="3" creationId="{AB77DFBE-3C54-4522-B5C5-3BB4462B5C4E}"/>
          </ac:spMkLst>
        </pc:spChg>
      </pc:sldChg>
      <pc:sldChg chg="modSp mod">
        <pc:chgData name="mahanthy madhuri" userId="f7ee301cf46f93c0" providerId="LiveId" clId="{1B2538AF-352B-45BA-BE8F-72909ADF13C6}" dt="2025-03-25T18:44:00.126" v="1214" actId="14100"/>
        <pc:sldMkLst>
          <pc:docMk/>
          <pc:sldMk cId="1509750979" sldId="2146846644"/>
        </pc:sldMkLst>
        <pc:graphicFrameChg chg="mod modGraphic">
          <ac:chgData name="mahanthy madhuri" userId="f7ee301cf46f93c0" providerId="LiveId" clId="{1B2538AF-352B-45BA-BE8F-72909ADF13C6}" dt="2025-03-25T18:44:00.126" v="1214" actId="14100"/>
          <ac:graphicFrameMkLst>
            <pc:docMk/>
            <pc:sldMk cId="1509750979" sldId="2146846644"/>
            <ac:graphicFrameMk id="3" creationId="{8330E63F-7543-6F17-0E7C-48BE4A3025F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377E5138-09A3-18C3-30F9-87EEF93D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>
            <a:extLst>
              <a:ext uri="{FF2B5EF4-FFF2-40B4-BE49-F238E27FC236}">
                <a16:creationId xmlns:a16="http://schemas.microsoft.com/office/drawing/2014/main" id="{7380F242-D4C9-837E-A2C7-6CF73E808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>
            <a:extLst>
              <a:ext uri="{FF2B5EF4-FFF2-40B4-BE49-F238E27FC236}">
                <a16:creationId xmlns:a16="http://schemas.microsoft.com/office/drawing/2014/main" id="{AEAA5733-BDFF-0500-865E-9BDB2DF84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9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190bc4ce7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c190bc4c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0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0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54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C3302-4C36-DA17-6749-B28C9A77E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EE49C4-BBD9-C92C-DA99-22853C55A469}"/>
              </a:ext>
            </a:extLst>
          </p:cNvPr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1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4EBCB7-2AF4-2300-DC6F-51EE539C89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0879C-00BB-6FBE-30A8-CE6FA6F9D8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7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664" indent="0">
              <a:buNone/>
              <a:defRPr>
                <a:solidFill>
                  <a:schemeClr val="bg1"/>
                </a:solidFill>
              </a:defRPr>
            </a:lvl2pPr>
            <a:lvl3pPr marL="849328" indent="0">
              <a:buNone/>
              <a:defRPr>
                <a:solidFill>
                  <a:schemeClr val="bg1"/>
                </a:solidFill>
              </a:defRPr>
            </a:lvl3pPr>
            <a:lvl4pPr marL="1273991" indent="0">
              <a:buNone/>
              <a:defRPr>
                <a:solidFill>
                  <a:schemeClr val="bg1"/>
                </a:solidFill>
              </a:defRPr>
            </a:lvl4pPr>
            <a:lvl5pPr marL="16986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6726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3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1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1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7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8774F5-4A4B-230A-995B-6A673D3AE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7E6DD9F5-7704-319C-9F43-9280D0BA4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264D5F-1876-8DC2-2AD3-C8FB7EA16A1F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E8AF8-6CA1-71ED-364A-02204A619369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7A979-467D-8867-0C30-BE8323B21D3A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007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C36A4-D218-56E8-FD55-2959CFF67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B0642955-EBA2-A21F-CE64-C18BE4F25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B6716-4C0E-BE1A-8D9A-1FA2EECF2788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5AA99-426E-C07B-E573-5AB5E8EC3E1F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EEA2B-1987-CECE-3B0F-E69EC9647168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49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D841A-AE0E-A113-3AF4-4163440739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E4C23E13-553E-8CAC-30D2-ABB45243E3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4AE246-3507-2C60-3E77-80A401FFA0AE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5284-A704-B65E-8109-674A5BB60D55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4518E-C8F6-238D-D450-7DCE9CF7D3B0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7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A378E-CCB9-B95E-EAF1-0FEA6A235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33E13488-72FD-0E33-A6F2-2285D4FE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51812D-08D5-7E1D-329A-428B9A0C47C1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87D53-071E-4607-B9BE-20C235A4D5CE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7B451-623C-0461-A1FC-AD6C9E436521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53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57431-02A3-DBC7-0B20-DC97998DC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6B9EBB17-2A21-6002-1A8E-2C46E0592B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17FE9-B869-D5C9-27E2-C7A269B03AE3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CB4FD-61D0-6469-66C9-C80359A8B99A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2BDD-6A39-728C-0DFC-83E37C5D096C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A123B2-AC32-37EE-21E1-ED6807070821}"/>
              </a:ext>
            </a:extLst>
          </p:cNvPr>
          <p:cNvSpPr txBox="1">
            <a:spLocks/>
          </p:cNvSpPr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743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  <a:pPr marL="0" marR="0" lvl="0" indent="0" algn="l" defTabSz="8493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43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849328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332" indent="-212332" algn="l" defTabSz="849328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36996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2pPr>
      <a:lvl3pPr marL="1061660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323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910987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1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760315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3184978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609642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64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328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992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655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319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983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646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731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81">
          <p15:clr>
            <a:srgbClr val="F26B43"/>
          </p15:clr>
        </p15:guide>
        <p15:guide id="2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86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jpg"/><Relationship Id="rId5" Type="http://schemas.openxmlformats.org/officeDocument/2006/relationships/image" Target="../media/image5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AAD14-DF38-9B8A-07AF-02BF5753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914" y="2317308"/>
            <a:ext cx="5108963" cy="1352986"/>
          </a:xfrm>
        </p:spPr>
        <p:txBody>
          <a:bodyPr/>
          <a:lstStyle/>
          <a:p>
            <a:pPr>
              <a:lnSpc>
                <a:spcPts val="4797"/>
              </a:lnSpc>
            </a:pPr>
            <a:r>
              <a:rPr lang="en-US" sz="4400"/>
              <a:t>Hack the Future: A Gen AI Sprint </a:t>
            </a:r>
            <a:br>
              <a:rPr lang="en-US" sz="4400"/>
            </a:br>
            <a:r>
              <a:rPr lang="en-US" sz="4400"/>
              <a:t>Powered by Data</a:t>
            </a:r>
          </a:p>
        </p:txBody>
      </p:sp>
    </p:spTree>
    <p:extLst>
      <p:ext uri="{BB962C8B-B14F-4D97-AF65-F5344CB8AC3E}">
        <p14:creationId xmlns:p14="http://schemas.microsoft.com/office/powerpoint/2010/main" val="37944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575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>
              <a:buNone/>
            </a:pPr>
            <a:r>
              <a:rPr lang="en-US" b="1" dirty="0"/>
              <a:t> Research &amp; Industry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McKinsey &amp; Company. (2023). </a:t>
            </a:r>
            <a:r>
              <a:rPr lang="en-US" i="1" dirty="0"/>
              <a:t>The State of AI in Business Transformation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Gartner. (2023). </a:t>
            </a:r>
            <a:r>
              <a:rPr lang="en-US" i="1" dirty="0"/>
              <a:t>AI-Driven Decision-Making: How Enterprises Are Adopting AI Agents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OpenAI. (2024). </a:t>
            </a:r>
            <a:r>
              <a:rPr lang="en-US" i="1" dirty="0"/>
              <a:t>The Impact of Generative AI on Business Automation</a:t>
            </a:r>
            <a:r>
              <a:rPr lang="en-US" dirty="0"/>
              <a:t>. 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>
              <a:buNone/>
            </a:pPr>
            <a:r>
              <a:rPr lang="en-IN" sz="2800" b="1" dirty="0"/>
              <a:t> </a:t>
            </a:r>
            <a:r>
              <a:rPr lang="en-IN" b="1" i="1" dirty="0"/>
              <a:t>Future Scope &amp;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/>
              <a:t>AI Self-Learning Agents</a:t>
            </a:r>
            <a:r>
              <a:rPr lang="en-IN" i="1" dirty="0"/>
              <a:t>: Implement reinforcement learning for AI agents to improve decision-making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/>
              <a:t>Blockchain for AI Transparency</a:t>
            </a:r>
            <a:r>
              <a:rPr lang="en-IN" i="1" dirty="0"/>
              <a:t>: Secure AI-generated insights and decisions with blockchain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/>
              <a:t>Multimodal AI</a:t>
            </a:r>
            <a:r>
              <a:rPr lang="en-IN" i="1" dirty="0"/>
              <a:t>: Integrating text, voice, and image-based AI to enhance business intelligence.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2367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4913432" y="2923215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4400" b="1">
                <a:solidFill>
                  <a:schemeClr val="bg1"/>
                </a:solidFill>
                <a:latin typeface="Graphik Semibold" panose="020B0503030202060203" pitchFamily="34" charset="77"/>
                <a:sym typeface="Google Sans SemiBold"/>
              </a:rPr>
              <a:t>Thank You</a:t>
            </a:r>
            <a:endParaRPr sz="4400" b="1">
              <a:solidFill>
                <a:schemeClr val="bg1"/>
              </a:solidFill>
              <a:latin typeface="Graphik Semibold" panose="020B0503030202060203" pitchFamily="34" charset="77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6722BA94-509B-E938-2B5C-66C08079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12D1A6E8-E791-64F0-F8ED-A4398B50CBB9}"/>
              </a:ext>
            </a:extLst>
          </p:cNvPr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B05C2CB0-0343-F5F7-DC39-4B19C208B46A}"/>
              </a:ext>
            </a:extLst>
          </p:cNvPr>
          <p:cNvSpPr txBox="1"/>
          <p:nvPr/>
        </p:nvSpPr>
        <p:spPr>
          <a:xfrm>
            <a:off x="402526" y="460721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GB" sz="26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Theme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EAEA0-57D2-4376-DAC1-1AEDB8E9B817}"/>
              </a:ext>
            </a:extLst>
          </p:cNvPr>
          <p:cNvSpPr txBox="1"/>
          <p:nvPr/>
        </p:nvSpPr>
        <p:spPr>
          <a:xfrm>
            <a:off x="-152400" y="1199378"/>
            <a:ext cx="1056476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/>
            <a:r>
              <a:rPr lang="en-US" sz="1800" b="1" dirty="0">
                <a:effectLst/>
                <a:latin typeface="Graphik" panose="020B0503030202060203" pitchFamily="34" charset="0"/>
                <a:ea typeface="Aptos" panose="020B0004020202020204" pitchFamily="34" charset="0"/>
                <a:cs typeface="Aptos" panose="020B0004020202020204" pitchFamily="34" charset="0"/>
              </a:rPr>
              <a:t>"Applications of AI Agents in the Real-World”</a:t>
            </a:r>
          </a:p>
          <a:p>
            <a:pPr marL="457200" marR="0"/>
            <a:endParaRPr lang="en-US" sz="2800" dirty="0">
              <a:effectLst/>
              <a:latin typeface="Graphik" panose="020B0503030202060203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457200" marR="0"/>
            <a:r>
              <a:rPr lang="en-US" sz="1800" dirty="0">
                <a:effectLst/>
                <a:latin typeface="Graphik" panose="020B0503030202060203" pitchFamily="34" charset="0"/>
                <a:ea typeface="Aptos" panose="020B0004020202020204" pitchFamily="34" charset="0"/>
                <a:cs typeface="Aptos" panose="020B0004020202020204" pitchFamily="34" charset="0"/>
              </a:rPr>
              <a:t>This theme explores how advanced artificial intelligence can be seamlessly integrated into practical, real-world scenarios to drive innovation and efficiency. It highlights the potential of AI agents to transform business processes, enhance decision-making, and optimize client services. From automating routine tasks to providing deep insights through data analysis, AI agents can empower consultants to deliver more strategic, data-driven solutions to address real-world challenges, such as improving operational efficiency, enhancing customer experiences, and driving sustainable growth.</a:t>
            </a:r>
            <a:endParaRPr lang="en-US" sz="2800" dirty="0">
              <a:effectLst/>
              <a:latin typeface="Graphik" panose="020B0503030202060203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9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/>
        </p:nvSpPr>
        <p:spPr>
          <a:xfrm>
            <a:off x="1325000" y="3014543"/>
            <a:ext cx="9746921" cy="306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The template should consist of the following and it is mandated to be used by your team for submitting your innovative ideas/solutions.</a:t>
            </a: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br>
              <a:rPr lang="en-GB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r>
              <a:rPr lang="en-US" sz="2533" kern="0" dirty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Follow file naming format: Hackathon-Theme-and-Submission-Template-Strategy-and-Consulting-Track-1.pptx</a:t>
            </a: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lang="en-US" sz="2533" kern="0" dirty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325000" y="2166600"/>
            <a:ext cx="6842649" cy="8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Guidelines</a:t>
            </a:r>
            <a:endParaRPr sz="2933" kern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6877"/>
          <a:stretch/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>
            <a:extLst>
              <a:ext uri="{FF2B5EF4-FFF2-40B4-BE49-F238E27FC236}">
                <a16:creationId xmlns:a16="http://schemas.microsoft.com/office/drawing/2014/main" id="{FE4E1242-A2E1-CE79-930C-1CDFA983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2ED2C4-F73E-CF5A-BF7C-0A430F065734}"/>
              </a:ext>
            </a:extLst>
          </p:cNvPr>
          <p:cNvGrpSpPr/>
          <p:nvPr/>
        </p:nvGrpSpPr>
        <p:grpSpPr>
          <a:xfrm>
            <a:off x="1437210" y="1714039"/>
            <a:ext cx="2966257" cy="440017"/>
            <a:chOff x="415600" y="1568886"/>
            <a:chExt cx="2966257" cy="4400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BFF640-EAAB-CF3A-4C85-790407726C03}"/>
                </a:ext>
              </a:extLst>
            </p:cNvPr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C1551D-3641-BAF5-9579-63C60DB1ED33}"/>
                </a:ext>
              </a:extLst>
            </p:cNvPr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0" i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</a:p>
          </p:txBody>
        </p:sp>
      </p:grpSp>
      <p:pic>
        <p:nvPicPr>
          <p:cNvPr id="5" name="Picture 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5F713958-C4C7-780B-FFFD-8F410CF4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E1495F-FE75-9708-38F9-0BBC65F4D451}"/>
              </a:ext>
            </a:extLst>
          </p:cNvPr>
          <p:cNvSpPr txBox="1">
            <a:spLocks/>
          </p:cNvSpPr>
          <p:nvPr/>
        </p:nvSpPr>
        <p:spPr>
          <a:xfrm>
            <a:off x="1326460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797"/>
              </a:lnSpc>
            </a:pP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A4F854-78AF-BC25-0565-685458E792EF}"/>
              </a:ext>
            </a:extLst>
          </p:cNvPr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4E6E6483-22B8-8DE4-F4D4-3D22A89DA1A7}"/>
              </a:ext>
            </a:extLst>
          </p:cNvPr>
          <p:cNvSpPr txBox="1">
            <a:spLocks/>
          </p:cNvSpPr>
          <p:nvPr/>
        </p:nvSpPr>
        <p:spPr>
          <a:xfrm>
            <a:off x="270905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Mahanthy madhuri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EB873-68EC-21FA-6C9C-02DF57531577}"/>
              </a:ext>
            </a:extLst>
          </p:cNvPr>
          <p:cNvSpPr/>
          <p:nvPr/>
        </p:nvSpPr>
        <p:spPr>
          <a:xfrm>
            <a:off x="6630036" y="4315279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E780D7-8359-373C-8C58-C27EB0044A3A}"/>
              </a:ext>
            </a:extLst>
          </p:cNvPr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D04596E6-8892-485C-27A3-05953A7C9A22}"/>
              </a:ext>
            </a:extLst>
          </p:cNvPr>
          <p:cNvSpPr txBox="1">
            <a:spLocks/>
          </p:cNvSpPr>
          <p:nvPr/>
        </p:nvSpPr>
        <p:spPr>
          <a:xfrm>
            <a:off x="836690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dirty="0">
                <a:latin typeface="Graphik"/>
              </a:rPr>
              <a:t>Mahanthy madhuri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id="{9240FEF2-AAA6-406E-1BEC-B220846E54E6}"/>
              </a:ext>
            </a:extLst>
          </p:cNvPr>
          <p:cNvSpPr txBox="1">
            <a:spLocks/>
          </p:cNvSpPr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kern="0">
                <a:latin typeface="Graphik" panose="020B0503030202060203" pitchFamily="34" charset="0"/>
              </a:rPr>
              <a:t>Team details</a:t>
            </a:r>
            <a:endParaRPr lang="en-GB" b="1" kern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8E054308-2CF0-5FCF-1076-92BF42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329911"/>
              </p:ext>
            </p:extLst>
          </p:nvPr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</a:t>
                      </a:r>
                      <a:r>
                        <a:rPr lang="en-US" sz="1400" dirty="0" err="1">
                          <a:solidFill>
                            <a:srgbClr val="A100FF"/>
                          </a:solidFill>
                        </a:rPr>
                        <a:t>NAME:deepthinker</a:t>
                      </a:r>
                      <a:endParaRPr lang="en-US" sz="1400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76A20A-7BD6-686D-E50A-3F3B987047E1}"/>
              </a:ext>
            </a:extLst>
          </p:cNvPr>
          <p:cNvCxnSpPr/>
          <p:nvPr/>
        </p:nvCxnSpPr>
        <p:spPr>
          <a:xfrm>
            <a:off x="8366900" y="4799296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C48EEC3-8E43-D75D-E65B-AA5C7277B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68" y="4280657"/>
            <a:ext cx="1481237" cy="15059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94A607-C16D-3C3B-53BF-C3ABDBC64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036" y="4323408"/>
            <a:ext cx="1481237" cy="1505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321B8FFC-3ACD-A63B-7FE8-C3E8D22CF879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30E63F-7543-6F17-0E7C-48BE4A30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000692"/>
              </p:ext>
            </p:extLst>
          </p:nvPr>
        </p:nvGraphicFramePr>
        <p:xfrm>
          <a:off x="0" y="727587"/>
          <a:ext cx="12192000" cy="7141752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3070561">
                  <a:extLst>
                    <a:ext uri="{9D8B030D-6E8A-4147-A177-3AD203B41FA5}">
                      <a16:colId xmlns:a16="http://schemas.microsoft.com/office/drawing/2014/main" val="562209318"/>
                    </a:ext>
                  </a:extLst>
                </a:gridCol>
                <a:gridCol w="9121439">
                  <a:extLst>
                    <a:ext uri="{9D8B030D-6E8A-4147-A177-3AD203B41FA5}">
                      <a16:colId xmlns:a16="http://schemas.microsoft.com/office/drawing/2014/main" val="400706380"/>
                    </a:ext>
                  </a:extLst>
                </a:gridCol>
              </a:tblGrid>
              <a:tr h="83339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Idea Title</a:t>
                      </a:r>
                      <a:br>
                        <a:rPr lang="en-US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(Provide a concise and impactful title for your idea.)</a:t>
                      </a:r>
                      <a:endParaRPr lang="en-US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Graphik" panose="020B0503030202060203" pitchFamily="34" charset="0"/>
                        </a:rPr>
                        <a:t>intellihack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812125"/>
                  </a:ext>
                </a:extLst>
              </a:tr>
              <a:tr h="80086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Graphik" panose="020B0503030202060203" pitchFamily="34" charset="0"/>
                        </a:rPr>
                        <a:t>deepthinker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433584"/>
                  </a:ext>
                </a:extLst>
              </a:tr>
              <a:tr h="275374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theme explores how advanced artificial intelligence can be seamlessly integrated into practical, real-world scenarios to drive innovation and efficiency. It highlights the potential of AI agents to transform business processes, enhance decision-making, and optimize client services. From automating routine tasks to providing deep insights through data analysis, AI agents can empower consultants to deliver more strategic, data-driven solutions to address real-world challenges, such as improving operational efficiency, enhancing customer experiences, and driving sustainable growth.</a:t>
                      </a:r>
                    </a:p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43077"/>
                  </a:ext>
                </a:extLst>
              </a:tr>
              <a:tr h="275374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Proposed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raphik" panose="020B0503030202060203" pitchFamily="34" charset="0"/>
                        </a:rPr>
                        <a:t>Deploy </a:t>
                      </a:r>
                      <a:r>
                        <a:rPr lang="en-US" dirty="0"/>
                        <a:t>AI-powered chatbots and virtual assistants to handle client inquiries.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Utilize AI analytics to extract insights from structured and unstructured data.</a:t>
                      </a:r>
                    </a:p>
                    <a:p>
                      <a:r>
                        <a:rPr lang="en-US" dirty="0"/>
                        <a:t>Use AI-driven personalization to tailor client interactions and Sentiment analysis to improve service quality based on customer feedback.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 centralized AI dashboard providing real-time analytics and insights.</a:t>
                      </a:r>
                    </a:p>
                    <a:p>
                      <a:pPr marL="3429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Smart resource allocation for sustainable business growth.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endParaRPr lang="en-US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73702" y="324673"/>
            <a:ext cx="12044595" cy="620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Problem Statement :</a:t>
            </a:r>
            <a:r>
              <a:rPr lang="en-US" sz="1200" b="1" dirty="0"/>
              <a:t>  </a:t>
            </a:r>
            <a:r>
              <a:rPr lang="en-US" sz="2000" b="1" dirty="0"/>
              <a:t>Harnessing AI to Optimize Business Processes, Decision-Making, and Client Services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US" sz="2000" b="1" dirty="0"/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000" dirty="0"/>
              <a:t>In today’s fast-evolving business landscape, companies face increasing pressure to optimize operations, enhance decision-making, and deliver superior customer experiences. However, many businesses still rely on traditional, manual processes that are time-consuming, inefficient, and prone to human error. Data, a crucial asset for decision-making, is often underutilized due to a lack of advanced analytical tools. Additionally, customer expectations for personalized, fast, and efficient services are at an all-time high, making it essential for businesses to adopt smarter, AI-driven solutions.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000" b="1" dirty="0"/>
              <a:t>The challenges </a:t>
            </a:r>
            <a:r>
              <a:rPr lang="en-US" sz="2000" dirty="0"/>
              <a:t>: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 repetitive and manual tasks slow down productivity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Large amount of unstructured data remain untapped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Difficulty in identifying patterns and forecasting business trends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Traditional customer support systems are slow and reactive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Poor feedback analysis results in missed opportunities for improvement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Legacy system lack integration capabilities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000" b="1" dirty="0"/>
              <a:t>The Need for an AI-Driven Solution: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 dirty="0"/>
              <a:t>.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Automatic  repetitive tasks and optimize workflows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Extract actionable insights from data for better decision making.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Ensure scalability and adaptability across various industries.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US" sz="2000" dirty="0"/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Courier New" panose="02070309020205020404" pitchFamily="49" charset="0"/>
              <a:buChar char="o"/>
            </a:pPr>
            <a:endParaRPr lang="en-US" sz="2000" dirty="0"/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US" sz="2000" b="1" dirty="0"/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1BD650-8B21-DAA5-51C7-5128D219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repetitive tasks and optimize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032B80-C897-4BE0-FADA-301793084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00" y="1144688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616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(Applicability of GenAI and agentic AI in the proposed solution)</a:t>
            </a:r>
          </a:p>
          <a:p>
            <a:pPr>
              <a:buNone/>
            </a:pPr>
            <a:r>
              <a:rPr lang="en-US" sz="1400" b="1" dirty="0"/>
              <a:t>Generative AI (Gen AI) - Enhancing Insights &amp; Content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Automated Report &amp; Document Generation:</a:t>
            </a:r>
            <a:r>
              <a:rPr lang="en-US" sz="1400" dirty="0"/>
              <a:t> AI-generated business reports, summaries, and presentations based on real-time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Smart Data Interpretation:</a:t>
            </a:r>
            <a:r>
              <a:rPr lang="en-US" sz="1400" dirty="0"/>
              <a:t> AI-powered analytics tools that convert raw business data into human-readable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Personalized Customer Engagement:</a:t>
            </a:r>
            <a:r>
              <a:rPr lang="en-US" sz="1400" dirty="0"/>
              <a:t> AI-driven content recommendations, automated email responses, and chatbot-generated answers for clients.</a:t>
            </a:r>
          </a:p>
          <a:p>
            <a:pPr>
              <a:buNone/>
            </a:pPr>
            <a:r>
              <a:rPr lang="en-US" sz="1400" b="1" dirty="0"/>
              <a:t>🤖 Agentic AI - Autonomous &amp; Proactive Task 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Intelligent Business Agents:</a:t>
            </a:r>
            <a:r>
              <a:rPr lang="en-US" sz="1400" dirty="0"/>
              <a:t> AI-driven virtual assistants that automate workflow management, scheduling, and task assignments.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Self-Learning Decision-Making Models:</a:t>
            </a:r>
            <a:r>
              <a:rPr lang="en-US" sz="1400" dirty="0"/>
              <a:t> AI agents that analyze business trends and suggest optimal strategies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Automated Workflow Optimization:</a:t>
            </a:r>
            <a:r>
              <a:rPr lang="en-US" sz="1400" dirty="0"/>
              <a:t> AI monitors operational inefficiencies and adjusts business processes dynamically for efficiency.</a:t>
            </a:r>
          </a:p>
          <a:p>
            <a:r>
              <a:rPr lang="en-IN" sz="1400" b="1" dirty="0"/>
              <a:t>Solution Features &amp; Applicability:</a:t>
            </a:r>
          </a:p>
          <a:p>
            <a:endParaRPr lang="en-IN" sz="1400" b="1" dirty="0"/>
          </a:p>
          <a:p>
            <a:endParaRPr lang="en-US" sz="1400" dirty="0"/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US"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45E64D-0487-B094-AF2F-8FAA0FB98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2535"/>
              </p:ext>
            </p:extLst>
          </p:nvPr>
        </p:nvGraphicFramePr>
        <p:xfrm>
          <a:off x="634379" y="3160045"/>
          <a:ext cx="10923243" cy="3191135"/>
        </p:xfrm>
        <a:graphic>
          <a:graphicData uri="http://schemas.openxmlformats.org/drawingml/2006/table">
            <a:tbl>
              <a:tblPr/>
              <a:tblGrid>
                <a:gridCol w="3641081">
                  <a:extLst>
                    <a:ext uri="{9D8B030D-6E8A-4147-A177-3AD203B41FA5}">
                      <a16:colId xmlns:a16="http://schemas.microsoft.com/office/drawing/2014/main" val="732074719"/>
                    </a:ext>
                  </a:extLst>
                </a:gridCol>
                <a:gridCol w="3641081">
                  <a:extLst>
                    <a:ext uri="{9D8B030D-6E8A-4147-A177-3AD203B41FA5}">
                      <a16:colId xmlns:a16="http://schemas.microsoft.com/office/drawing/2014/main" val="4070233407"/>
                    </a:ext>
                  </a:extLst>
                </a:gridCol>
                <a:gridCol w="3641081">
                  <a:extLst>
                    <a:ext uri="{9D8B030D-6E8A-4147-A177-3AD203B41FA5}">
                      <a16:colId xmlns:a16="http://schemas.microsoft.com/office/drawing/2014/main" val="3903910923"/>
                    </a:ext>
                  </a:extLst>
                </a:gridCol>
              </a:tblGrid>
              <a:tr h="257916">
                <a:tc>
                  <a:txBody>
                    <a:bodyPr/>
                    <a:lstStyle/>
                    <a:p>
                      <a:r>
                        <a:rPr lang="en-IN" sz="1400" b="1"/>
                        <a:t>Feature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Gen AI Contribution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Agentic AI Contribution</a:t>
                      </a:r>
                      <a:endParaRPr lang="en-IN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58507"/>
                  </a:ext>
                </a:extLst>
              </a:tr>
              <a:tr h="577267">
                <a:tc>
                  <a:txBody>
                    <a:bodyPr/>
                    <a:lstStyle/>
                    <a:p>
                      <a:r>
                        <a:rPr lang="en-IN" sz="1400" b="1"/>
                        <a:t>AI-Powered Automation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Generates auto-filled templates, emails, and reports for efficiency.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Executes and optimizes workflows autonomously.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391148"/>
                  </a:ext>
                </a:extLst>
              </a:tr>
              <a:tr h="577267">
                <a:tc>
                  <a:txBody>
                    <a:bodyPr/>
                    <a:lstStyle/>
                    <a:p>
                      <a:r>
                        <a:rPr lang="en-IN" sz="1400" b="1"/>
                        <a:t>Data-Driven Decision-Making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Summarizes data trends and insights from large datasets.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Continuously monitors data and suggests strategic decisions.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973309"/>
                  </a:ext>
                </a:extLst>
              </a:tr>
              <a:tr h="577267">
                <a:tc>
                  <a:txBody>
                    <a:bodyPr/>
                    <a:lstStyle/>
                    <a:p>
                      <a:r>
                        <a:rPr lang="en-IN" sz="1400" b="1"/>
                        <a:t>Personalized Customer Experience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Generates tailored responses and marketing content.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Interacts dynamically with users, adapting responses based on behavior.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09116"/>
                  </a:ext>
                </a:extLst>
              </a:tr>
              <a:tr h="577267">
                <a:tc>
                  <a:txBody>
                    <a:bodyPr/>
                    <a:lstStyle/>
                    <a:p>
                      <a:r>
                        <a:rPr lang="en-IN" sz="1400" b="1"/>
                        <a:t>Operational Efficiency &amp; Cost Reduction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Creates training materials, SOPs, and internal documentation.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Identifies bottlenecks and optimizes processes in real time.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717733"/>
                  </a:ext>
                </a:extLst>
              </a:tr>
              <a:tr h="577267">
                <a:tc>
                  <a:txBody>
                    <a:bodyPr/>
                    <a:lstStyle/>
                    <a:p>
                      <a:r>
                        <a:rPr lang="en-IN" sz="1400" b="1"/>
                        <a:t>Predictive Analytics &amp; Trend Forecasting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Generates future business projections using historical data.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Takes proactive actions to mitigate risks and leverage opportunities.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957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578CCC0-DF64-AAA0-6620-6760B4B54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883" y="-409074"/>
            <a:ext cx="852356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Real-World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6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1" y="262083"/>
            <a:ext cx="12063662" cy="633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Technologies Used 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Arial"/>
              </a:rPr>
              <a:t>(</a:t>
            </a:r>
            <a:r>
              <a:rPr lang="en-US" sz="2667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Deployment readiness of the proposed solution and how well the solution is connected with the current technology)</a:t>
            </a:r>
            <a:endParaRPr lang="en-US" sz="1400" kern="0" dirty="0">
              <a:solidFill>
                <a:srgbClr val="000000"/>
              </a:solidFill>
              <a:latin typeface="Graphik" panose="020B0503030202060203" pitchFamily="34" charset="0"/>
              <a:cs typeface="Times New Roman" panose="02020603050405020304" pitchFamily="18" charset="0"/>
              <a:sym typeface="Google Sans SemiBold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US" sz="2000" kern="0" dirty="0">
              <a:solidFill>
                <a:srgbClr val="000000"/>
              </a:solidFill>
              <a:latin typeface="Graphik" panose="020B0503030202060203" pitchFamily="34" charset="0"/>
              <a:cs typeface="Times New Roman" panose="02020603050405020304" pitchFamily="18" charset="0"/>
              <a:sym typeface="Google Sans SemiBold"/>
            </a:endParaRP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Google Sans SemiBold"/>
              </a:rPr>
              <a:t>AI and machine learning frameworks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Google Sans SemiBold"/>
              </a:rPr>
              <a:t>Cloud and Edge Computing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Google Sans SemiBold"/>
              </a:rPr>
              <a:t>Data Management and Analytics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Google Sans SemiBold"/>
              </a:rPr>
              <a:t>AI automation and integration tools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US" sz="2400" kern="0" dirty="0">
              <a:solidFill>
                <a:srgbClr val="000000"/>
              </a:solidFill>
              <a:latin typeface="Graphik" panose="020B0503030202060203" pitchFamily="34" charset="0"/>
              <a:cs typeface="Times New Roman" panose="02020603050405020304" pitchFamily="18" charset="0"/>
              <a:sym typeface="Google Sans SemiBold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400" dirty="0"/>
              <a:t>Deployment Readiness</a:t>
            </a:r>
            <a:r>
              <a:rPr lang="en-US" sz="2400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Google Sans SemiBold"/>
              </a:rPr>
              <a:t>: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US" sz="2400" kern="0" dirty="0">
              <a:solidFill>
                <a:srgbClr val="000000"/>
              </a:solidFill>
              <a:latin typeface="Graphik" panose="020B0503030202060203" pitchFamily="34" charset="0"/>
              <a:cs typeface="Times New Roman" panose="02020603050405020304" pitchFamily="18" charset="0"/>
              <a:sym typeface="Google Sans SemiBold"/>
            </a:endParaRPr>
          </a:p>
          <a:p>
            <a:pPr marL="457200" indent="-457200" defTabSz="1219170">
              <a:lnSpc>
                <a:spcPct val="8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Google Sans SemiBold"/>
              </a:rPr>
              <a:t>Scalability and cloud native development</a:t>
            </a:r>
          </a:p>
          <a:p>
            <a:pPr marL="457200" indent="-457200" defTabSz="1219170">
              <a:lnSpc>
                <a:spcPct val="8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Google Sans SemiBold"/>
              </a:rPr>
              <a:t>Compatibility with existing business technology</a:t>
            </a:r>
          </a:p>
          <a:p>
            <a:pPr marL="457200" indent="-457200" defTabSz="1219170">
              <a:lnSpc>
                <a:spcPct val="8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US" sz="2400" kern="0" dirty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Google Sans SemiBold"/>
              </a:rPr>
              <a:t>Security ,privacy and compliance</a:t>
            </a:r>
          </a:p>
          <a:p>
            <a:pPr marL="342900" indent="-342900" defTabSz="1219170">
              <a:lnSpc>
                <a:spcPct val="80000"/>
              </a:lnSpc>
              <a:buClr>
                <a:srgbClr val="000000"/>
              </a:buClr>
              <a:buSzPts val="1100"/>
              <a:buFont typeface="+mj-lt"/>
              <a:buAutoNum type="arabicPeriod"/>
            </a:pPr>
            <a:endParaRPr lang="en-US" kern="0" dirty="0">
              <a:solidFill>
                <a:srgbClr val="000000"/>
              </a:solidFill>
              <a:latin typeface="Graphik" panose="020B050303020206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2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603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Summarize the impact and effectiveness of your solution. Reiterate how it solves the problem statement.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Times New Roman" panose="02020603050405020304" pitchFamily="18" charset="0"/>
              <a:sym typeface="Arial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Times New Roman" panose="02020603050405020304" pitchFamily="18" charset="0"/>
              <a:sym typeface="Arial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Times New Roman" panose="02020603050405020304" pitchFamily="18" charset="0"/>
              <a:sym typeface="Arial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Times New Roman" panose="02020603050405020304" pitchFamily="18" charset="0"/>
              <a:sym typeface="Arial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400" dirty="0"/>
              <a:t>The proposed </a:t>
            </a:r>
            <a:r>
              <a:rPr lang="en-US" sz="2400" b="1" dirty="0"/>
              <a:t>AI-Powered Business Optimization Suite</a:t>
            </a:r>
            <a:r>
              <a:rPr lang="en-US" sz="2400" dirty="0"/>
              <a:t> is designed for </a:t>
            </a:r>
            <a:r>
              <a:rPr lang="en-US" sz="2400" b="1" dirty="0"/>
              <a:t>immediate deployment</a:t>
            </a:r>
            <a:r>
              <a:rPr lang="en-US" sz="2400" dirty="0"/>
              <a:t> in enterprises, startups, and consulting firms. By integrating cutting-edge AI with existing business infrastructures, the solution is </a:t>
            </a:r>
            <a:r>
              <a:rPr lang="en-US" sz="2400" b="1" dirty="0"/>
              <a:t>scalable, efficient, and adaptable</a:t>
            </a:r>
            <a:r>
              <a:rPr lang="en-US" sz="2400" dirty="0"/>
              <a:t>, ensuring </a:t>
            </a:r>
            <a:r>
              <a:rPr lang="en-US" sz="2400" b="1" dirty="0"/>
              <a:t>seamless adoption without major IT disruptions</a:t>
            </a:r>
            <a:r>
              <a:rPr lang="en-US" sz="2400" dirty="0"/>
              <a:t>.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29482588"/>
      </p:ext>
    </p:extLst>
  </p:cSld>
  <p:clrMapOvr>
    <a:masterClrMapping/>
  </p:clrMapOvr>
</p:sld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c_Exp_Presentation-Template_v5-2024" id="{632751DD-A84D-D849-B0B6-44CCDFA99F61}" vid="{69070162-6984-CD4F-9F36-7088033C2B3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1029</Words>
  <Application>Microsoft Office PowerPoint</Application>
  <PresentationFormat>Widescreen</PresentationFormat>
  <Paragraphs>115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Courier New</vt:lpstr>
      <vt:lpstr>Graphik</vt:lpstr>
      <vt:lpstr>Graphik Light</vt:lpstr>
      <vt:lpstr>Graphik Medium</vt:lpstr>
      <vt:lpstr>Graphik Semibold</vt:lpstr>
      <vt:lpstr>1_Canvas-Theme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Tolentino, Ma. Antonette</dc:creator>
  <cp:lastModifiedBy>mahanthy madhuri</cp:lastModifiedBy>
  <cp:revision>4</cp:revision>
  <dcterms:created xsi:type="dcterms:W3CDTF">2025-02-26T01:18:59Z</dcterms:created>
  <dcterms:modified xsi:type="dcterms:W3CDTF">2025-03-26T16:56:40Z</dcterms:modified>
</cp:coreProperties>
</file>