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950"/>
        </a:fontRef>
        <a:srgbClr val="5A5950"/>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wholeTbl>
    <a:band2H>
      <a:tcTxStyle b="def" i="def"/>
      <a:tcStyle>
        <a:tcBdr/>
        <a:fill>
          <a:solidFill>
            <a:srgbClr val="CCC7B8">
              <a:alpha val="35000"/>
            </a:srgbClr>
          </a:solidFill>
        </a:fill>
      </a:tcStyle>
    </a:band2H>
    <a:firstCol>
      <a:tcTxStyle b="off" i="off">
        <a:fontRef idx="minor">
          <a:srgbClr val="FFFFFF"/>
        </a:fontRef>
        <a:srgbClr val="FFFFFF"/>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firstCol>
    <a:lastRow>
      <a:tcTxStyle b="off" i="off">
        <a:fontRef idx="minor">
          <a:srgbClr val="5A5950"/>
        </a:fontRef>
        <a:srgbClr val="5A5950"/>
      </a:tcTxStyle>
      <a:tcStyle>
        <a:tcBdr>
          <a:left>
            <a:ln w="12700" cap="flat">
              <a:solidFill>
                <a:srgbClr val="453F3E"/>
              </a:solidFill>
              <a:prstDash val="solid"/>
              <a:miter lim="400000"/>
            </a:ln>
          </a:left>
          <a:right>
            <a:ln w="12700" cap="flat">
              <a:solidFill>
                <a:srgbClr val="453F3E"/>
              </a:solidFill>
              <a:prstDash val="solid"/>
              <a:miter lim="400000"/>
            </a:ln>
          </a:right>
          <a:top>
            <a:ln w="254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lastRow>
    <a:firstRow>
      <a:tcTxStyle b="off" i="off">
        <a:fontRef idx="minor">
          <a:srgbClr val="FFFFFF"/>
        </a:fontRef>
        <a:srgbClr val="FFFFFF"/>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firstRow>
  </a:tblStyle>
  <a:tblStyle styleId="{C7B018BB-80A7-4F77-B60F-C8B233D01FF8}" styleName="">
    <a:tblBg/>
    <a:wholeTbl>
      <a:tcTxStyle b="off" i="off">
        <a:fontRef idx="minor">
          <a:srgbClr val="5A5950"/>
        </a:fontRef>
        <a:srgbClr val="5A5950"/>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C1C0B6">
                  <a:alpha val="85000"/>
                </a:srgbClr>
              </a:solidFill>
              <a:prstDash val="solid"/>
              <a:miter lim="400000"/>
            </a:ln>
          </a:insideH>
          <a:insideV>
            <a:ln w="12700" cap="flat">
              <a:solidFill>
                <a:srgbClr val="C1C0B6">
                  <a:alpha val="85000"/>
                </a:srgbClr>
              </a:solidFill>
              <a:prstDash val="solid"/>
              <a:miter lim="400000"/>
            </a:ln>
          </a:insideV>
        </a:tcBdr>
        <a:fill>
          <a:noFill/>
        </a:fill>
      </a:tcStyle>
    </a:wholeTbl>
    <a:band2H>
      <a:tcTxStyle b="def" i="def"/>
      <a:tcStyle>
        <a:tcBdr/>
        <a:fill>
          <a:solidFill>
            <a:srgbClr val="7B9B9F">
              <a:alpha val="19000"/>
            </a:srgbClr>
          </a:solidFill>
        </a:fill>
      </a:tcStyle>
    </a:band2H>
    <a:firstCol>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C1C0B6">
                  <a:alpha val="85000"/>
                </a:srgbClr>
              </a:solidFill>
              <a:prstDash val="solid"/>
              <a:miter lim="400000"/>
            </a:ln>
          </a:insideH>
          <a:insideV>
            <a:ln w="12700" cap="flat">
              <a:solidFill>
                <a:srgbClr val="F3F1DF"/>
              </a:solidFill>
              <a:prstDash val="solid"/>
              <a:miter lim="400000"/>
            </a:ln>
          </a:insideV>
        </a:tcBdr>
        <a:fill>
          <a:noFill/>
        </a:fill>
      </a:tcStyle>
    </a:firstCol>
    <a:lastRow>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F3F1DF"/>
              </a:solidFill>
              <a:prstDash val="solid"/>
              <a:miter lim="400000"/>
            </a:ln>
          </a:insideH>
          <a:insideV>
            <a:ln w="12700" cap="flat">
              <a:solidFill>
                <a:srgbClr val="C1C0B6">
                  <a:alpha val="85000"/>
                </a:srgbClr>
              </a:solidFill>
              <a:prstDash val="solid"/>
              <a:miter lim="400000"/>
            </a:ln>
          </a:insideV>
        </a:tcBdr>
        <a:fill>
          <a:noFill/>
        </a:fill>
      </a:tcStyle>
    </a:lastRow>
    <a:firstRow>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F3F1DF"/>
              </a:solidFill>
              <a:prstDash val="solid"/>
              <a:miter lim="400000"/>
            </a:ln>
          </a:insideH>
          <a:insideV>
            <a:ln w="12700" cap="flat">
              <a:solidFill>
                <a:srgbClr val="C1C0B6">
                  <a:alpha val="85000"/>
                </a:srgbClr>
              </a:solidFill>
              <a:prstDash val="solid"/>
              <a:miter lim="400000"/>
            </a:ln>
          </a:insideV>
        </a:tcBdr>
        <a:fill>
          <a:noFill/>
        </a:fill>
      </a:tcStyle>
    </a:firstRow>
  </a:tblStyle>
  <a:tblStyle styleId="{EEE7283C-3CF3-47DC-8721-378D4A62B228}" styleName="">
    <a:tblBg/>
    <a:wholeTbl>
      <a:tcTxStyle b="off" i="off">
        <a:fontRef idx="minor">
          <a:srgbClr val="5A5950"/>
        </a:fontRef>
        <a:srgbClr val="5A5950"/>
      </a:tcTxStyle>
      <a:tcStyle>
        <a:tcBdr>
          <a:left>
            <a:ln w="19050" cap="rnd">
              <a:solidFill>
                <a:srgbClr val="000000">
                  <a:alpha val="69000"/>
                </a:srgbClr>
              </a:solidFill>
              <a:custDash>
                <a:ds d="100000" sp="200000"/>
              </a:custDash>
              <a:miter lim="400000"/>
            </a:ln>
          </a:left>
          <a:right>
            <a:ln w="19050" cap="rnd">
              <a:solidFill>
                <a:srgbClr val="000000">
                  <a:alpha val="69000"/>
                </a:srgbClr>
              </a:solidFill>
              <a:custDash>
                <a:ds d="100000" sp="200000"/>
              </a:custDash>
              <a:miter lim="400000"/>
            </a:ln>
          </a:right>
          <a:top>
            <a:ln w="19050" cap="rnd">
              <a:solidFill>
                <a:srgbClr val="000000">
                  <a:alpha val="69000"/>
                </a:srgbClr>
              </a:solidFill>
              <a:custDash>
                <a:ds d="100000" sp="200000"/>
              </a:custDash>
              <a:miter lim="400000"/>
            </a:ln>
          </a:top>
          <a:bottom>
            <a:ln w="19050" cap="rnd">
              <a:solidFill>
                <a:srgbClr val="000000">
                  <a:alpha val="69000"/>
                </a:srgbClr>
              </a:solidFill>
              <a:custDash>
                <a:ds d="100000" sp="200000"/>
              </a:custDash>
              <a:miter lim="400000"/>
            </a:ln>
          </a:bottom>
          <a:insideH>
            <a:ln w="19050" cap="rnd">
              <a:solidFill>
                <a:srgbClr val="000000">
                  <a:alpha val="69000"/>
                </a:srgbClr>
              </a:solidFill>
              <a:custDash>
                <a:ds d="100000" sp="200000"/>
              </a:custDash>
              <a:miter lim="400000"/>
            </a:ln>
          </a:insideH>
          <a:insideV>
            <a:ln w="19050" cap="rnd">
              <a:solidFill>
                <a:srgbClr val="000000">
                  <a:alpha val="69000"/>
                </a:srgbClr>
              </a:solidFill>
              <a:custDash>
                <a:ds d="100000" sp="200000"/>
              </a:custDash>
              <a:miter lim="400000"/>
            </a:ln>
          </a:insideV>
        </a:tcBdr>
        <a:fill>
          <a:noFill/>
        </a:fill>
      </a:tcStyle>
    </a:wholeTbl>
    <a:band2H>
      <a:tcTxStyle b="def" i="def"/>
      <a:tcStyle>
        <a:tcBdr/>
        <a:fill>
          <a:solidFill>
            <a:srgbClr val="D0CC8A">
              <a:alpha val="31000"/>
            </a:srgbClr>
          </a:solidFill>
        </a:fill>
      </a:tcStyle>
    </a:band2H>
    <a:firstCol>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F0E9D7"/>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firstCol>
    <a:lastRow>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60584D">
                  <a:alpha val="48000"/>
                </a:srgbClr>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lastRow>
    <a:firstRow>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60584D">
                  <a:alpha val="48000"/>
                </a:srgbClr>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firstRow>
  </a:tblStyle>
  <a:tblStyle styleId="{CF821DB8-F4EB-4A41-A1BA-3FCAFE7338EE}" styleName="">
    <a:tblBg/>
    <a:wholeTbl>
      <a:tcTxStyle b="off" i="off">
        <a:fontRef idx="minor">
          <a:srgbClr val="5A5950"/>
        </a:fontRef>
        <a:srgbClr val="5A5950"/>
      </a:tcTxStyle>
      <a:tcStyle>
        <a:tcBdr>
          <a:left>
            <a:ln w="12700" cap="flat">
              <a:noFill/>
              <a:miter lim="400000"/>
            </a:ln>
          </a:left>
          <a:right>
            <a:ln w="12700" cap="flat">
              <a:noFill/>
              <a:miter lim="400000"/>
            </a:ln>
          </a:right>
          <a:top>
            <a:ln w="12700" cap="flat">
              <a:solidFill>
                <a:schemeClr val="accent4">
                  <a:hueOff val="-44868"/>
                  <a:lumOff val="-8845"/>
                </a:schemeClr>
              </a:solidFill>
              <a:prstDash val="solid"/>
              <a:miter lim="400000"/>
            </a:ln>
          </a:top>
          <a:bottom>
            <a:ln w="12700" cap="flat">
              <a:solidFill>
                <a:schemeClr val="accent4">
                  <a:hueOff val="-44868"/>
                  <a:lumOff val="-8845"/>
                </a:schemeClr>
              </a:solidFill>
              <a:prstDash val="solid"/>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wholeTbl>
    <a:band2H>
      <a:tcTxStyle b="def" i="def"/>
      <a:tcStyle>
        <a:tcBdr/>
        <a:fill>
          <a:solidFill>
            <a:srgbClr val="CB5815">
              <a:alpha val="7000"/>
            </a:srgbClr>
          </a:solidFill>
        </a:fill>
      </a:tcStyle>
    </a:band2H>
    <a:firstCol>
      <a:tcTxStyle b="off" i="off">
        <a:fontRef idx="minor">
          <a:srgbClr val="5A5950"/>
        </a:fontRef>
        <a:srgbClr val="5A5950"/>
      </a:tcTxStyle>
      <a:tcStyle>
        <a:tcBdr>
          <a:left>
            <a:ln w="12700" cap="flat">
              <a:noFill/>
              <a:miter lim="400000"/>
            </a:ln>
          </a:left>
          <a:right>
            <a:ln w="12700" cap="flat">
              <a:solidFill>
                <a:schemeClr val="accent4">
                  <a:hueOff val="-44868"/>
                  <a:lumOff val="-8845"/>
                </a:schemeClr>
              </a:solidFill>
              <a:prstDash val="solid"/>
              <a:miter lim="400000"/>
            </a:ln>
          </a:right>
          <a:top>
            <a:ln w="12700" cap="flat">
              <a:solidFill>
                <a:schemeClr val="accent4">
                  <a:hueOff val="-44868"/>
                  <a:lumOff val="-8845"/>
                </a:schemeClr>
              </a:solidFill>
              <a:prstDash val="solid"/>
              <a:miter lim="400000"/>
            </a:ln>
          </a:top>
          <a:bottom>
            <a:ln w="12700" cap="flat">
              <a:solidFill>
                <a:schemeClr val="accent4">
                  <a:hueOff val="-44868"/>
                  <a:lumOff val="-8845"/>
                </a:schemeClr>
              </a:solidFill>
              <a:prstDash val="solid"/>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firstCol>
    <a:lastRow>
      <a:tcTxStyle b="off" i="off">
        <a:fontRef idx="minor">
          <a:srgbClr val="5A5950"/>
        </a:fontRef>
        <a:srgbClr val="5A5950"/>
      </a:tcTxStyle>
      <a:tcStyle>
        <a:tcBdr>
          <a:left>
            <a:ln w="12700" cap="flat">
              <a:noFill/>
              <a:miter lim="400000"/>
            </a:ln>
          </a:left>
          <a:right>
            <a:ln w="12700" cap="flat">
              <a:noFill/>
              <a:miter lim="400000"/>
            </a:ln>
          </a:right>
          <a:top>
            <a:ln w="25400" cap="flat">
              <a:solidFill>
                <a:schemeClr val="accent4">
                  <a:hueOff val="-44868"/>
                  <a:lumOff val="-8845"/>
                </a:schemeClr>
              </a:solidFill>
              <a:prstDash val="solid"/>
              <a:miter lim="400000"/>
            </a:ln>
          </a:top>
          <a:bottom>
            <a:ln w="12700" cap="flat">
              <a:noFill/>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2EBDC"/>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5A5950"/>
        </a:fontRef>
        <a:srgbClr val="5A5950"/>
      </a:tcTxStyle>
      <a:tcStyle>
        <a:tcBdr>
          <a:left>
            <a:ln w="12700" cap="flat">
              <a:solidFill>
                <a:srgbClr val="F2EBDB"/>
              </a:solidFill>
              <a:prstDash val="solid"/>
              <a:miter lim="400000"/>
            </a:ln>
          </a:left>
          <a:right>
            <a:ln w="12700" cap="flat">
              <a:solidFill>
                <a:srgbClr val="F2EBDB"/>
              </a:solidFill>
              <a:prstDash val="solid"/>
              <a:miter lim="400000"/>
            </a:ln>
          </a:right>
          <a:top>
            <a:ln w="12700" cap="flat">
              <a:solidFill>
                <a:srgbClr val="F2EBDB"/>
              </a:solidFill>
              <a:prstDash val="solid"/>
              <a:miter lim="400000"/>
            </a:ln>
          </a:top>
          <a:bottom>
            <a:ln w="12700" cap="flat">
              <a:solidFill>
                <a:srgbClr val="F2EBDB"/>
              </a:solidFill>
              <a:prstDash val="solid"/>
              <a:miter lim="400000"/>
            </a:ln>
          </a:bottom>
          <a:insideH>
            <a:ln w="12700" cap="flat">
              <a:solidFill>
                <a:srgbClr val="F2EBDB"/>
              </a:solidFill>
              <a:prstDash val="solid"/>
              <a:miter lim="400000"/>
            </a:ln>
          </a:insideH>
          <a:insideV>
            <a:ln w="12700" cap="flat">
              <a:solidFill>
                <a:srgbClr val="F2EBDB"/>
              </a:solidFill>
              <a:prstDash val="solid"/>
              <a:miter lim="400000"/>
            </a:ln>
          </a:insideV>
        </a:tcBdr>
        <a:fill>
          <a:solidFill>
            <a:srgbClr val="BCBCBC">
              <a:alpha val="24000"/>
            </a:srgbClr>
          </a:solidFill>
        </a:fill>
      </a:tcStyle>
    </a:wholeTbl>
    <a:band2H>
      <a:tcTxStyle b="def" i="def"/>
      <a:tcStyle>
        <a:tcBdr/>
        <a:fill>
          <a:solidFill>
            <a:srgbClr val="BCBCBC">
              <a:alpha val="12000"/>
            </a:srgbClr>
          </a:solidFill>
        </a:fill>
      </a:tcStyle>
    </a:band2H>
    <a:firstCol>
      <a:tcTxStyle b="off" i="off">
        <a:fontRef idx="minor">
          <a:srgbClr val="5A5950"/>
        </a:fontRef>
        <a:srgbClr val="5A5950"/>
      </a:tcTxStyle>
      <a:tcStyle>
        <a:tcBdr>
          <a:left>
            <a:ln w="12700" cap="flat">
              <a:solidFill>
                <a:srgbClr val="F2EBDB"/>
              </a:solidFill>
              <a:prstDash val="solid"/>
              <a:miter lim="400000"/>
            </a:ln>
          </a:left>
          <a:right>
            <a:ln w="12700" cap="flat">
              <a:solidFill>
                <a:srgbClr val="5A5950"/>
              </a:solidFill>
              <a:prstDash val="solid"/>
              <a:miter lim="400000"/>
            </a:ln>
          </a:right>
          <a:top>
            <a:ln w="12700" cap="flat">
              <a:solidFill>
                <a:srgbClr val="F2EBDB"/>
              </a:solidFill>
              <a:prstDash val="solid"/>
              <a:miter lim="400000"/>
            </a:ln>
          </a:top>
          <a:bottom>
            <a:ln w="12700" cap="flat">
              <a:solidFill>
                <a:srgbClr val="F2EBDB"/>
              </a:solidFill>
              <a:prstDash val="solid"/>
              <a:miter lim="400000"/>
            </a:ln>
          </a:bottom>
          <a:insideH>
            <a:ln w="12700" cap="flat">
              <a:solidFill>
                <a:srgbClr val="F2EBDB"/>
              </a:solidFill>
              <a:prstDash val="solid"/>
              <a:miter lim="400000"/>
            </a:ln>
          </a:insideH>
          <a:insideV>
            <a:ln w="12700" cap="flat">
              <a:solidFill>
                <a:srgbClr val="F3F1DF"/>
              </a:solidFill>
              <a:prstDash val="solid"/>
              <a:miter lim="400000"/>
            </a:ln>
          </a:insideV>
        </a:tcBdr>
        <a:fill>
          <a:solidFill>
            <a:srgbClr val="BCBCBC">
              <a:alpha val="24000"/>
            </a:srgbClr>
          </a:solidFill>
        </a:fill>
      </a:tcStyle>
    </a:firstCol>
    <a:lastRow>
      <a:tcTxStyle b="off" i="off">
        <a:fontRef idx="minor">
          <a:srgbClr val="5A5950"/>
        </a:fontRef>
        <a:srgbClr val="5A5950"/>
      </a:tcTxStyle>
      <a:tcStyle>
        <a:tcBdr>
          <a:left>
            <a:ln w="12700" cap="flat">
              <a:solidFill>
                <a:srgbClr val="F3F1DF"/>
              </a:solidFill>
              <a:prstDash val="solid"/>
              <a:miter lim="400000"/>
            </a:ln>
          </a:left>
          <a:right>
            <a:ln w="12700" cap="flat">
              <a:solidFill>
                <a:srgbClr val="F3F1DF"/>
              </a:solidFill>
              <a:prstDash val="solid"/>
              <a:miter lim="400000"/>
            </a:ln>
          </a:right>
          <a:top>
            <a:ln w="25400" cap="flat">
              <a:solidFill>
                <a:srgbClr val="645C51"/>
              </a:solidFill>
              <a:prstDash val="solid"/>
              <a:miter lim="400000"/>
            </a:ln>
          </a:top>
          <a:bottom>
            <a:ln w="12700" cap="flat">
              <a:noFill/>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BCBCBC">
              <a:alpha val="24000"/>
            </a:srgbClr>
          </a:solidFill>
        </a:fill>
      </a:tcStyle>
    </a:lastRow>
    <a:firstRow>
      <a:tcTxStyle b="off" i="off">
        <a:fontRef idx="minor">
          <a:srgbClr val="F2EBDB"/>
        </a:fontRef>
        <a:srgbClr val="F2EBDB"/>
      </a:tcTxStyle>
      <a:tcStyle>
        <a:tcBdr>
          <a:left>
            <a:ln w="12700" cap="flat">
              <a:solidFill>
                <a:srgbClr val="766D60"/>
              </a:solidFill>
              <a:prstDash val="solid"/>
              <a:miter lim="400000"/>
            </a:ln>
          </a:left>
          <a:right>
            <a:ln w="12700" cap="flat">
              <a:solidFill>
                <a:srgbClr val="766D60"/>
              </a:solidFill>
              <a:prstDash val="solid"/>
              <a:miter lim="400000"/>
            </a:ln>
          </a:right>
          <a:top>
            <a:ln w="12700" cap="flat">
              <a:noFill/>
              <a:miter lim="400000"/>
            </a:ln>
          </a:top>
          <a:bottom>
            <a:ln w="0" cap="flat">
              <a:noFill/>
              <a:miter lim="400000"/>
            </a:ln>
          </a:bottom>
          <a:insideH>
            <a:ln w="12700" cap="flat">
              <a:solidFill>
                <a:srgbClr val="766D60"/>
              </a:solidFill>
              <a:prstDash val="solid"/>
              <a:miter lim="400000"/>
            </a:ln>
          </a:insideH>
          <a:insideV>
            <a:ln w="12700" cap="flat">
              <a:solidFill>
                <a:srgbClr val="766D60"/>
              </a:solidFill>
              <a:prstDash val="solid"/>
              <a:miter lim="400000"/>
            </a:ln>
          </a:insideV>
        </a:tcBdr>
        <a:fill>
          <a:noFill/>
        </a:fill>
      </a:tcStyle>
    </a:firstRow>
  </a:tblStyle>
  <a:tblStyle styleId="{2708684C-4D16-4618-839F-0558EEFCDFE6}" styleName="">
    <a:tblBg/>
    <a:wholeTbl>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12700" cap="flat">
              <a:solidFill>
                <a:srgbClr val="766D60">
                  <a:alpha val="22000"/>
                </a:srgbClr>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wholeTbl>
    <a:band2H>
      <a:tcTxStyle b="def" i="def"/>
      <a:tcStyle>
        <a:tcBdr/>
        <a:fill>
          <a:solidFill>
            <a:srgbClr val="766D60">
              <a:alpha val="5000"/>
            </a:srgbClr>
          </a:solidFill>
        </a:fill>
      </a:tcStyle>
    </a:band2H>
    <a:firstCol>
      <a:tcTxStyle b="off" i="off">
        <a:fontRef idx="minor">
          <a:srgbClr val="5A5950"/>
        </a:fontRef>
        <a:srgbClr val="5A5950"/>
      </a:tcTxStyle>
      <a:tcStyle>
        <a:tcBdr>
          <a:left>
            <a:ln w="12700" cap="flat">
              <a:solidFill>
                <a:srgbClr val="766D60">
                  <a:alpha val="22000"/>
                </a:srgbClr>
              </a:solidFill>
              <a:prstDash val="solid"/>
              <a:miter lim="400000"/>
            </a:ln>
          </a:left>
          <a:right>
            <a:ln w="25400" cap="flat">
              <a:solidFill>
                <a:srgbClr val="766D60"/>
              </a:solidFill>
              <a:prstDash val="solid"/>
              <a:miter lim="400000"/>
            </a:ln>
          </a:right>
          <a:top>
            <a:ln w="12700" cap="flat">
              <a:solidFill>
                <a:srgbClr val="766D60">
                  <a:alpha val="22000"/>
                </a:srgbClr>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firstCol>
    <a:lastRow>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25400" cap="flat">
              <a:solidFill>
                <a:srgbClr val="766D60"/>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lastRow>
    <a:firstRow>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12700" cap="flat">
              <a:solidFill>
                <a:srgbClr val="766D60">
                  <a:alpha val="22000"/>
                </a:srgbClr>
              </a:solidFill>
              <a:prstDash val="solid"/>
              <a:miter lim="400000"/>
            </a:ln>
          </a:top>
          <a:bottom>
            <a:ln w="25400" cap="flat">
              <a:solidFill>
                <a:srgbClr val="766D60"/>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extLst/>
          </a:blip>
          <a:stretch>
            <a:fillRect/>
          </a:stretch>
        </p:blipFill>
        <p:spPr>
          <a:xfrm>
            <a:off x="5753100" y="4775200"/>
            <a:ext cx="1956620" cy="304800"/>
          </a:xfrm>
          <a:prstGeom prst="rect">
            <a:avLst/>
          </a:prstGeom>
          <a:ln w="12700">
            <a:miter lim="400000"/>
          </a:ln>
        </p:spPr>
      </p:pic>
      <p:sp>
        <p:nvSpPr>
          <p:cNvPr id="12" name="Shape 12"/>
          <p:cNvSpPr/>
          <p:nvPr>
            <p:ph type="title"/>
          </p:nvPr>
        </p:nvSpPr>
        <p:spPr>
          <a:xfrm>
            <a:off x="825500" y="1879600"/>
            <a:ext cx="11836400" cy="2603500"/>
          </a:xfrm>
          <a:prstGeom prst="rect">
            <a:avLst/>
          </a:prstGeom>
          <a:effectLst>
            <a:outerShdw sx="100000" sy="100000" kx="0" ky="0" algn="b" rotWithShape="0" blurRad="25400" dist="38100" dir="2700000">
              <a:srgbClr val="6D625D">
                <a:alpha val="90000"/>
              </a:srgbClr>
            </a:outerShdw>
          </a:effectLst>
        </p:spPr>
        <p:txBody>
          <a:bodyPr anchor="b"/>
          <a:lstStyle>
            <a:lvl1pPr>
              <a:defRPr sz="8000">
                <a:solidFill>
                  <a:srgbClr val="BEA56D"/>
                </a:solidFill>
                <a:effectLst>
                  <a:outerShdw sx="100000" sy="100000" kx="0" ky="0" algn="b" rotWithShape="0" blurRad="38100" dist="25400" dir="15900000">
                    <a:srgbClr val="000000">
                      <a:alpha val="90000"/>
                    </a:srgbClr>
                  </a:outerShdw>
                </a:effectLst>
              </a:defRPr>
            </a:lvl1pPr>
          </a:lstStyle>
          <a:p>
            <a:pPr/>
            <a:r>
              <a:t>Title Text</a:t>
            </a:r>
          </a:p>
        </p:txBody>
      </p:sp>
      <p:sp>
        <p:nvSpPr>
          <p:cNvPr id="13" name="Shape 13"/>
          <p:cNvSpPr/>
          <p:nvPr>
            <p:ph type="body" sz="quarter" idx="1"/>
          </p:nvPr>
        </p:nvSpPr>
        <p:spPr>
          <a:xfrm>
            <a:off x="825500" y="5346700"/>
            <a:ext cx="11836400" cy="1854200"/>
          </a:xfrm>
          <a:prstGeom prst="rect">
            <a:avLst/>
          </a:prstGeom>
          <a:effectLst>
            <a:outerShdw sx="100000" sy="100000" kx="0" ky="0" algn="b" rotWithShape="0" blurRad="25400" dist="38100" dir="2700000">
              <a:srgbClr val="6D625D">
                <a:alpha val="90000"/>
              </a:srgbClr>
            </a:outerShdw>
          </a:effectLst>
        </p:spPr>
        <p:txBody>
          <a:bodyPr anchor="t"/>
          <a:lstStyle>
            <a:lvl1pPr marL="0" indent="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1pPr>
            <a:lvl2pPr marL="0" indent="2286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2pPr>
            <a:lvl3pPr marL="0" indent="4572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3pPr>
            <a:lvl4pPr marL="0" indent="6858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4pPr>
            <a:lvl5pPr marL="0" indent="9144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xfrm>
            <a:off x="6565899" y="9029700"/>
            <a:ext cx="342901"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5" name="Shape 95"/>
          <p:cNvSpPr/>
          <p:nvPr>
            <p:ph type="body" sz="quarter" idx="13"/>
          </p:nvPr>
        </p:nvSpPr>
        <p:spPr>
          <a:xfrm>
            <a:off x="1270000" y="6350000"/>
            <a:ext cx="10464800" cy="558800"/>
          </a:xfrm>
          <a:prstGeom prst="rect">
            <a:avLst/>
          </a:prstGeom>
        </p:spPr>
        <p:txBody>
          <a:bodyPr>
            <a:spAutoFit/>
          </a:bodyPr>
          <a:lstStyle>
            <a:lvl1pPr marL="0" indent="0" algn="ctr">
              <a:spcBef>
                <a:spcPts val="0"/>
              </a:spcBef>
              <a:buSzTx/>
              <a:buNone/>
              <a:defRPr i="1" sz="3200"/>
            </a:lvl1pPr>
          </a:lstStyle>
          <a:p>
            <a:pPr/>
            <a:r>
              <a:t>–Johnny Appleseed</a:t>
            </a:r>
          </a:p>
        </p:txBody>
      </p:sp>
      <p:sp>
        <p:nvSpPr>
          <p:cNvPr id="96" name="Shape 96"/>
          <p:cNvSpPr/>
          <p:nvPr>
            <p:ph type="body" sz="quarter" idx="14"/>
          </p:nvPr>
        </p:nvSpPr>
        <p:spPr>
          <a:xfrm>
            <a:off x="1270000" y="4292600"/>
            <a:ext cx="10464800" cy="673100"/>
          </a:xfrm>
          <a:prstGeom prst="rect">
            <a:avLst/>
          </a:prstGeom>
        </p:spPr>
        <p:txBody>
          <a:bodyPr>
            <a:spAutoFit/>
          </a:bodyPr>
          <a:lstStyle>
            <a:lvl1pPr marL="0" indent="0" algn="ctr">
              <a:spcBef>
                <a:spcPts val="2400"/>
              </a:spcBef>
              <a:buSzTx/>
              <a:buNone/>
              <a:defRPr i="1" sz="4000"/>
            </a:lvl1pPr>
          </a:lstStyle>
          <a:p>
            <a:pPr/>
            <a:r>
              <a:t>“Type a quote here.” </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4" name="Shape 10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Inside Cover">
    <p:spTree>
      <p:nvGrpSpPr>
        <p:cNvPr id="1" name=""/>
        <p:cNvGrpSpPr/>
        <p:nvPr/>
      </p:nvGrpSpPr>
      <p:grpSpPr>
        <a:xfrm>
          <a:off x="0" y="0"/>
          <a:ext cx="0" cy="0"/>
          <a:chOff x="0" y="0"/>
          <a:chExt cx="0" cy="0"/>
        </a:xfrm>
      </p:grpSpPr>
      <p:sp>
        <p:nvSpPr>
          <p:cNvPr id="21" name="Shape 21"/>
          <p:cNvSpPr/>
          <p:nvPr>
            <p:ph type="pic" idx="13"/>
          </p:nvPr>
        </p:nvSpPr>
        <p:spPr>
          <a:xfrm>
            <a:off x="749300" y="812800"/>
            <a:ext cx="11480800" cy="6223000"/>
          </a:xfrm>
          <a:prstGeom prst="rect">
            <a:avLst/>
          </a:prstGeom>
          <a:ln w="9525">
            <a:round/>
          </a:ln>
        </p:spPr>
        <p:txBody>
          <a:bodyPr lIns="91439" tIns="45719" rIns="91439" bIns="45719" anchor="t">
            <a:noAutofit/>
          </a:bodyPr>
          <a:lstStyle/>
          <a:p>
            <a:pPr/>
          </a:p>
        </p:txBody>
      </p:sp>
      <p:sp>
        <p:nvSpPr>
          <p:cNvPr id="22" name="Shape 22"/>
          <p:cNvSpPr/>
          <p:nvPr>
            <p:ph type="title"/>
          </p:nvPr>
        </p:nvSpPr>
        <p:spPr>
          <a:xfrm>
            <a:off x="762000" y="7035800"/>
            <a:ext cx="11480800" cy="1346200"/>
          </a:xfrm>
          <a:prstGeom prst="rect">
            <a:avLst/>
          </a:prstGeom>
        </p:spPr>
        <p:txBody>
          <a:bodyPr/>
          <a:lstStyle/>
          <a:p>
            <a:pPr/>
            <a:r>
              <a:t>Title Text</a:t>
            </a:r>
          </a:p>
        </p:txBody>
      </p:sp>
      <p:sp>
        <p:nvSpPr>
          <p:cNvPr id="23" name="Shape 23"/>
          <p:cNvSpPr/>
          <p:nvPr>
            <p:ph type="body" sz="quarter" idx="1"/>
          </p:nvPr>
        </p:nvSpPr>
        <p:spPr>
          <a:xfrm>
            <a:off x="762000" y="8382000"/>
            <a:ext cx="11480800" cy="952500"/>
          </a:xfrm>
          <a:prstGeom prst="rect">
            <a:avLst/>
          </a:prstGeom>
        </p:spPr>
        <p:txBody>
          <a:bodyPr/>
          <a:lstStyle>
            <a:lvl1pPr marL="0" indent="0" algn="ctr">
              <a:spcBef>
                <a:spcPts val="0"/>
              </a:spcBef>
              <a:buSzTx/>
              <a:buNone/>
              <a:defRPr i="1" sz="3600"/>
            </a:lvl1pPr>
            <a:lvl2pPr marL="0" indent="228600" algn="ctr">
              <a:spcBef>
                <a:spcPts val="0"/>
              </a:spcBef>
              <a:buSzTx/>
              <a:buNone/>
              <a:defRPr i="1" sz="3600"/>
            </a:lvl2pPr>
            <a:lvl3pPr marL="0" indent="457200" algn="ctr">
              <a:spcBef>
                <a:spcPts val="0"/>
              </a:spcBef>
              <a:buSzTx/>
              <a:buNone/>
              <a:defRPr i="1" sz="3600"/>
            </a:lvl3pPr>
            <a:lvl4pPr marL="0" indent="685800" algn="ctr">
              <a:spcBef>
                <a:spcPts val="0"/>
              </a:spcBef>
              <a:buSzTx/>
              <a:buNone/>
              <a:defRPr i="1" sz="3600"/>
            </a:lvl4pPr>
            <a:lvl5pPr marL="0" indent="914400" algn="ctr">
              <a:spcBef>
                <a:spcPts val="0"/>
              </a:spcBef>
              <a:buSzTx/>
              <a:buNone/>
              <a:defRPr i="1" sz="3600"/>
            </a:lvl5p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xfrm>
            <a:off x="6324599" y="9144000"/>
            <a:ext cx="342901"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1" name="Shape 31"/>
          <p:cNvSpPr/>
          <p:nvPr>
            <p:ph type="title"/>
          </p:nvPr>
        </p:nvSpPr>
        <p:spPr>
          <a:xfrm>
            <a:off x="762000" y="3606800"/>
            <a:ext cx="11480800" cy="2540000"/>
          </a:xfrm>
          <a:prstGeom prst="rect">
            <a:avLst/>
          </a:prstGeom>
        </p:spPr>
        <p:txBody>
          <a:bodyPr/>
          <a:lstStyle/>
          <a:p>
            <a:pPr/>
            <a:r>
              <a:t>Title Text</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extLst/>
          </a:blip>
          <a:stretch>
            <a:fillRect/>
          </a:stretch>
        </p:blipFill>
        <p:spPr>
          <a:xfrm>
            <a:off x="2696906" y="5083509"/>
            <a:ext cx="1956621" cy="304801"/>
          </a:xfrm>
          <a:prstGeom prst="rect">
            <a:avLst/>
          </a:prstGeom>
          <a:ln w="12700">
            <a:miter lim="400000"/>
          </a:ln>
        </p:spPr>
      </p:pic>
      <p:sp>
        <p:nvSpPr>
          <p:cNvPr id="40" name="Shape 40"/>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a:pPr/>
          </a:p>
        </p:txBody>
      </p:sp>
      <p:sp>
        <p:nvSpPr>
          <p:cNvPr id="41" name="Shape 41"/>
          <p:cNvSpPr/>
          <p:nvPr>
            <p:ph type="title"/>
          </p:nvPr>
        </p:nvSpPr>
        <p:spPr>
          <a:xfrm>
            <a:off x="431800" y="1600200"/>
            <a:ext cx="6477000" cy="3175000"/>
          </a:xfrm>
          <a:prstGeom prst="rect">
            <a:avLst/>
          </a:prstGeom>
        </p:spPr>
        <p:txBody>
          <a:bodyPr anchor="b"/>
          <a:lstStyle/>
          <a:p>
            <a:pPr/>
            <a:r>
              <a:t>Title Text</a:t>
            </a:r>
          </a:p>
        </p:txBody>
      </p:sp>
      <p:sp>
        <p:nvSpPr>
          <p:cNvPr id="42" name="Shape 42"/>
          <p:cNvSpPr/>
          <p:nvPr>
            <p:ph type="body" sz="quarter" idx="1"/>
          </p:nvPr>
        </p:nvSpPr>
        <p:spPr>
          <a:xfrm>
            <a:off x="431800" y="5715000"/>
            <a:ext cx="6464300" cy="2679700"/>
          </a:xfrm>
          <a:prstGeom prst="rect">
            <a:avLst/>
          </a:prstGeom>
        </p:spPr>
        <p:txBody>
          <a:bodyPr anchor="t"/>
          <a:lstStyle>
            <a:lvl1pPr marL="0" indent="0" algn="ctr">
              <a:spcBef>
                <a:spcPts val="0"/>
              </a:spcBef>
              <a:buSzTx/>
              <a:buNone/>
              <a:defRPr i="1" sz="3600"/>
            </a:lvl1pPr>
            <a:lvl2pPr marL="0" indent="228600" algn="ctr">
              <a:spcBef>
                <a:spcPts val="0"/>
              </a:spcBef>
              <a:buSzTx/>
              <a:buNone/>
              <a:defRPr i="1" sz="3600"/>
            </a:lvl2pPr>
            <a:lvl3pPr marL="0" indent="457200" algn="ctr">
              <a:spcBef>
                <a:spcPts val="0"/>
              </a:spcBef>
              <a:buSzTx/>
              <a:buNone/>
              <a:defRPr i="1" sz="3600"/>
            </a:lvl3pPr>
            <a:lvl4pPr marL="0" indent="685800" algn="ctr">
              <a:spcBef>
                <a:spcPts val="0"/>
              </a:spcBef>
              <a:buSzTx/>
              <a:buNone/>
              <a:defRPr i="1" sz="3600"/>
            </a:lvl4pPr>
            <a:lvl5pPr marL="0" indent="914400" algn="ctr">
              <a:spcBef>
                <a:spcPts val="0"/>
              </a:spcBef>
              <a:buSzTx/>
              <a:buNone/>
              <a:defRPr i="1" sz="3600"/>
            </a:lvl5pPr>
          </a:lstStyle>
          <a:p>
            <a:pPr/>
            <a:r>
              <a:t>Body Level One</a:t>
            </a:r>
          </a:p>
          <a:p>
            <a:pPr lvl="1"/>
            <a:r>
              <a:t>Body Level Two</a:t>
            </a:r>
          </a:p>
          <a:p>
            <a:pPr lvl="2"/>
            <a:r>
              <a:t>Body Level Three</a:t>
            </a:r>
          </a:p>
          <a:p>
            <a:pPr lvl="3"/>
            <a:r>
              <a:t>Body Level Four</a:t>
            </a:r>
          </a:p>
          <a:p>
            <a:pPr lvl="4"/>
            <a:r>
              <a:t>Body Level Five</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Title Text</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body" idx="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7" name="Shape 67"/>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a:pPr/>
          </a:p>
        </p:txBody>
      </p:sp>
      <p:sp>
        <p:nvSpPr>
          <p:cNvPr id="68" name="Shape 68"/>
          <p:cNvSpPr/>
          <p:nvPr>
            <p:ph type="title"/>
          </p:nvPr>
        </p:nvSpPr>
        <p:spPr>
          <a:prstGeom prst="rect">
            <a:avLst/>
          </a:prstGeom>
        </p:spPr>
        <p:txBody>
          <a:bodyPr/>
          <a:lstStyle/>
          <a:p>
            <a:pPr/>
            <a:r>
              <a:t>Title Text</a:t>
            </a:r>
          </a:p>
        </p:txBody>
      </p:sp>
      <p:sp>
        <p:nvSpPr>
          <p:cNvPr id="69" name="Shape 69"/>
          <p:cNvSpPr/>
          <p:nvPr>
            <p:ph type="body" sz="half" idx="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7" name="Shape 7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5" name="Shape 85"/>
          <p:cNvSpPr/>
          <p:nvPr>
            <p:ph type="pic" idx="13"/>
          </p:nvPr>
        </p:nvSpPr>
        <p:spPr>
          <a:xfrm>
            <a:off x="787400" y="723900"/>
            <a:ext cx="6324600" cy="8178800"/>
          </a:xfrm>
          <a:prstGeom prst="rect">
            <a:avLst/>
          </a:prstGeom>
          <a:ln w="9525">
            <a:round/>
          </a:ln>
        </p:spPr>
        <p:txBody>
          <a:bodyPr lIns="91439" tIns="45719" rIns="91439" bIns="45719" anchor="t">
            <a:noAutofit/>
          </a:bodyPr>
          <a:lstStyle/>
          <a:p>
            <a:pPr/>
          </a:p>
        </p:txBody>
      </p:sp>
      <p:sp>
        <p:nvSpPr>
          <p:cNvPr id="86" name="Shape 86"/>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a:pPr/>
          </a:p>
        </p:txBody>
      </p:sp>
      <p:sp>
        <p:nvSpPr>
          <p:cNvPr id="87" name="Shape 87"/>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a:pP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762000" y="723900"/>
            <a:ext cx="11480800" cy="829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Shape 3"/>
          <p:cNvSpPr/>
          <p:nvPr>
            <p:ph type="title"/>
          </p:nvPr>
        </p:nvSpPr>
        <p:spPr>
          <a:xfrm>
            <a:off x="762000" y="381000"/>
            <a:ext cx="11480800" cy="152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hape 4"/>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ctrTitle"/>
          </p:nvPr>
        </p:nvSpPr>
        <p:spPr>
          <a:prstGeom prst="rect">
            <a:avLst/>
          </a:prstGeom>
        </p:spPr>
        <p:txBody>
          <a:bodyPr/>
          <a:lstStyle/>
          <a:p>
            <a:pPr/>
            <a:r>
              <a:t>Link State Routing Protocol</a:t>
            </a:r>
          </a:p>
          <a:p>
            <a:pPr/>
            <a:r>
              <a:t>Simulator</a:t>
            </a:r>
          </a:p>
        </p:txBody>
      </p:sp>
      <p:sp>
        <p:nvSpPr>
          <p:cNvPr id="122" name="Shape 122"/>
          <p:cNvSpPr/>
          <p:nvPr>
            <p:ph type="subTitle" sz="quarter" idx="1"/>
          </p:nvPr>
        </p:nvSpPr>
        <p:spPr>
          <a:prstGeom prst="rect">
            <a:avLst/>
          </a:prstGeom>
        </p:spPr>
        <p:txBody>
          <a:bodyPr/>
          <a:lstStyle/>
          <a:p>
            <a:pPr/>
            <a:r>
              <a:t>Madhumitha Karthikeyan</a:t>
            </a:r>
          </a:p>
          <a:p>
            <a:pPr/>
            <a:r>
              <a:t>A20310012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52" name="Shape 152"/>
          <p:cNvSpPr/>
          <p:nvPr>
            <p:ph type="body" idx="1"/>
          </p:nvPr>
        </p:nvSpPr>
        <p:spPr>
          <a:xfrm>
            <a:off x="850900" y="-965200"/>
            <a:ext cx="11480800" cy="5715000"/>
          </a:xfrm>
          <a:prstGeom prst="rect">
            <a:avLst/>
          </a:prstGeom>
        </p:spPr>
        <p:txBody>
          <a:bodyPr/>
          <a:lstStyle/>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a:p>
            <a:pPr marL="0" indent="0" algn="just" defTabSz="457200">
              <a:spcBef>
                <a:spcPts val="0"/>
              </a:spcBef>
              <a:buSzTx/>
              <a:buNone/>
              <a:defRPr b="1" sz="1200">
                <a:solidFill>
                  <a:srgbClr val="000000"/>
                </a:solidFill>
                <a:latin typeface="Calibri"/>
                <a:ea typeface="Calibri"/>
                <a:cs typeface="Calibri"/>
                <a:sym typeface="Calibri"/>
              </a:defRPr>
            </a:pPr>
            <a:r>
              <a:t>Create a Network Topology :</a:t>
            </a:r>
          </a:p>
          <a:p>
            <a:pPr marL="0" indent="0" algn="just" defTabSz="457200">
              <a:spcBef>
                <a:spcPts val="0"/>
              </a:spcBef>
              <a:buSzTx/>
              <a:buNone/>
              <a:defRPr sz="1200">
                <a:solidFill>
                  <a:srgbClr val="000000"/>
                </a:solidFill>
                <a:latin typeface="Helvetica"/>
                <a:ea typeface="Helvetica"/>
                <a:cs typeface="Helvetica"/>
                <a:sym typeface="Helvetica"/>
              </a:defRPr>
            </a:pPr>
            <a:endParaRPr>
              <a:latin typeface="Calibri"/>
              <a:ea typeface="Calibri"/>
              <a:cs typeface="Calibri"/>
              <a:sym typeface="Calibri"/>
            </a:endParaRPr>
          </a:p>
          <a:p>
            <a:pPr marL="0" indent="0" algn="just" defTabSz="457200">
              <a:spcBef>
                <a:spcPts val="0"/>
              </a:spcBef>
              <a:buSzTx/>
              <a:buNone/>
              <a:defRPr sz="1200">
                <a:solidFill>
                  <a:srgbClr val="000000"/>
                </a:solidFill>
                <a:latin typeface="Helvetica"/>
                <a:ea typeface="Helvetica"/>
                <a:cs typeface="Helvetica"/>
                <a:sym typeface="Helvetica"/>
              </a:defRPr>
            </a:pPr>
            <a:r>
              <a:rPr>
                <a:latin typeface="Calibri"/>
                <a:ea typeface="Calibri"/>
                <a:cs typeface="Calibri"/>
                <a:sym typeface="Calibri"/>
              </a:rPr>
              <a:t>When the user tries to give options 2,3,4 to perform operations without reading the input. The program doesn’t allow it and asks the user to choose option 1 to create the input topology first.</a:t>
            </a:r>
            <a:endParaRPr>
              <a:latin typeface="Calibri"/>
              <a:ea typeface="Calibri"/>
              <a:cs typeface="Calibri"/>
              <a:sym typeface="Calibri"/>
            </a:endParaRPr>
          </a:p>
          <a:p>
            <a:pPr marL="0" indent="0" algn="just" defTabSz="457200">
              <a:spcBef>
                <a:spcPts val="0"/>
              </a:spcBef>
              <a:buSzTx/>
              <a:buNone/>
              <a:defRPr sz="1200">
                <a:solidFill>
                  <a:srgbClr val="000000"/>
                </a:solidFill>
                <a:latin typeface="Helvetica"/>
                <a:ea typeface="Helvetica"/>
                <a:cs typeface="Helvetica"/>
                <a:sym typeface="Helvetica"/>
              </a:defRPr>
            </a:pPr>
            <a:endParaRPr>
              <a:latin typeface="Calibri"/>
              <a:ea typeface="Calibri"/>
              <a:cs typeface="Calibri"/>
              <a:sym typeface="Calibri"/>
            </a:endParaRPr>
          </a:p>
          <a:p>
            <a:pPr marL="0" indent="0" algn="just" defTabSz="457200">
              <a:spcBef>
                <a:spcPts val="0"/>
              </a:spcBef>
              <a:buSzTx/>
              <a:buNone/>
              <a:defRPr sz="1200">
                <a:solidFill>
                  <a:srgbClr val="000000"/>
                </a:solidFill>
                <a:latin typeface="Helvetica"/>
                <a:ea typeface="Helvetica"/>
                <a:cs typeface="Helvetica"/>
                <a:sym typeface="Helvetica"/>
              </a:defRPr>
            </a:pPr>
            <a:r>
              <a:rPr>
                <a:latin typeface="Calibri"/>
                <a:ea typeface="Calibri"/>
                <a:cs typeface="Calibri"/>
                <a:sym typeface="Calibri"/>
              </a:rPr>
              <a:t>If the user inputs anything other than a number or a number more than 5, the program indicates the user to pick the choice from 1-5 and displays the menu again</a:t>
            </a:r>
            <a:endParaRPr b="1">
              <a:latin typeface="Calibri"/>
              <a:ea typeface="Calibri"/>
              <a:cs typeface="Calibri"/>
              <a:sym typeface="Calibri"/>
            </a:endParaRPr>
          </a:p>
        </p:txBody>
      </p:sp>
      <p:pic>
        <p:nvPicPr>
          <p:cNvPr id="153" name="pasted-image.png"/>
          <p:cNvPicPr>
            <a:picLocks noChangeAspect="1"/>
          </p:cNvPicPr>
          <p:nvPr/>
        </p:nvPicPr>
        <p:blipFill>
          <a:blip r:embed="rId2">
            <a:extLst/>
          </a:blip>
          <a:stretch>
            <a:fillRect/>
          </a:stretch>
        </p:blipFill>
        <p:spPr>
          <a:xfrm>
            <a:off x="1082714" y="3941824"/>
            <a:ext cx="4413172" cy="3368552"/>
          </a:xfrm>
          <a:prstGeom prst="rect">
            <a:avLst/>
          </a:prstGeom>
          <a:ln w="12700">
            <a:miter lim="400000"/>
          </a:ln>
        </p:spPr>
      </p:pic>
      <p:pic>
        <p:nvPicPr>
          <p:cNvPr id="154" name="pasted-image.png"/>
          <p:cNvPicPr>
            <a:picLocks noChangeAspect="1"/>
          </p:cNvPicPr>
          <p:nvPr/>
        </p:nvPicPr>
        <p:blipFill>
          <a:blip r:embed="rId3">
            <a:extLst/>
          </a:blip>
          <a:stretch>
            <a:fillRect/>
          </a:stretch>
        </p:blipFill>
        <p:spPr>
          <a:xfrm>
            <a:off x="5670889" y="3858054"/>
            <a:ext cx="4787222" cy="2418492"/>
          </a:xfrm>
          <a:prstGeom prst="rect">
            <a:avLst/>
          </a:prstGeom>
          <a:ln w="12700">
            <a:miter lim="400000"/>
          </a:ln>
        </p:spPr>
      </p:pic>
      <p:pic>
        <p:nvPicPr>
          <p:cNvPr id="155" name="pasted-image.png"/>
          <p:cNvPicPr>
            <a:picLocks noChangeAspect="1"/>
          </p:cNvPicPr>
          <p:nvPr/>
        </p:nvPicPr>
        <p:blipFill>
          <a:blip r:embed="rId4">
            <a:extLst/>
          </a:blip>
          <a:stretch>
            <a:fillRect/>
          </a:stretch>
        </p:blipFill>
        <p:spPr>
          <a:xfrm>
            <a:off x="7098219" y="6324600"/>
            <a:ext cx="3939162" cy="3139687"/>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58" name="Shape 158"/>
          <p:cNvSpPr/>
          <p:nvPr>
            <p:ph type="body" idx="1"/>
          </p:nvPr>
        </p:nvSpPr>
        <p:spPr>
          <a:xfrm>
            <a:off x="762000" y="-444500"/>
            <a:ext cx="11480800" cy="5715000"/>
          </a:xfrm>
          <a:prstGeom prst="rect">
            <a:avLst/>
          </a:prstGeom>
        </p:spPr>
        <p:txBody>
          <a:bodyPr/>
          <a:lstStyle/>
          <a:p>
            <a:pPr marL="0" indent="0" algn="just" defTabSz="457200">
              <a:spcBef>
                <a:spcPts val="0"/>
              </a:spcBef>
              <a:buSzTx/>
              <a:buNone/>
              <a:defRPr sz="1100">
                <a:solidFill>
                  <a:srgbClr val="000000"/>
                </a:solidFill>
                <a:latin typeface="Helvetica"/>
                <a:ea typeface="Helvetica"/>
                <a:cs typeface="Helvetica"/>
                <a:sym typeface="Helvetica"/>
              </a:defRPr>
            </a:pPr>
            <a:r>
              <a:rPr b="1" sz="1200">
                <a:latin typeface="Calibri"/>
                <a:ea typeface="Calibri"/>
                <a:cs typeface="Calibri"/>
                <a:sym typeface="Calibri"/>
              </a:rPr>
              <a:t>Extra credit: Create a connection table of each node as default and display all</a:t>
            </a:r>
            <a:endParaRPr b="1"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b="1"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r>
              <a:rPr sz="1200">
                <a:latin typeface="Calibri"/>
                <a:ea typeface="Calibri"/>
                <a:cs typeface="Calibri"/>
                <a:sym typeface="Calibri"/>
              </a:rPr>
              <a:t>When the user inputs option 2, it outputs the routing table of all the routers using dijstra’s algorithm by default and asks for a source router and displays the connection table for that router with the interface to the destination from that source.</a:t>
            </a:r>
            <a:endParaRPr sz="1200">
              <a:latin typeface="Calibri"/>
              <a:ea typeface="Calibri"/>
              <a:cs typeface="Calibri"/>
              <a:sym typeface="Calibri"/>
            </a:endParaRPr>
          </a:p>
        </p:txBody>
      </p:sp>
      <p:pic>
        <p:nvPicPr>
          <p:cNvPr id="159" name="pasted-image.png"/>
          <p:cNvPicPr>
            <a:picLocks noChangeAspect="1"/>
          </p:cNvPicPr>
          <p:nvPr/>
        </p:nvPicPr>
        <p:blipFill>
          <a:blip r:embed="rId2">
            <a:extLst/>
          </a:blip>
          <a:stretch>
            <a:fillRect/>
          </a:stretch>
        </p:blipFill>
        <p:spPr>
          <a:xfrm>
            <a:off x="2832100" y="3246834"/>
            <a:ext cx="5715000" cy="5774532"/>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62" name="Shape 162"/>
          <p:cNvSpPr/>
          <p:nvPr>
            <p:ph type="body" idx="1"/>
          </p:nvPr>
        </p:nvSpPr>
        <p:spPr>
          <a:xfrm>
            <a:off x="762000" y="-152400"/>
            <a:ext cx="11480800" cy="5715000"/>
          </a:xfrm>
          <a:prstGeom prst="rect">
            <a:avLst/>
          </a:prstGeom>
        </p:spPr>
        <p:txBody>
          <a:bodyPr/>
          <a:lstStyle/>
          <a:p>
            <a:pPr marL="0" indent="0" algn="just" defTabSz="457200">
              <a:spcBef>
                <a:spcPts val="0"/>
              </a:spcBef>
              <a:buSzTx/>
              <a:buNone/>
              <a:defRPr b="1" sz="1100">
                <a:solidFill>
                  <a:srgbClr val="000000"/>
                </a:solidFill>
                <a:latin typeface="Helvetica"/>
                <a:ea typeface="Helvetica"/>
                <a:cs typeface="Helvetica"/>
                <a:sym typeface="Helvetica"/>
              </a:defRPr>
            </a:pPr>
            <a:r>
              <a:t>Path and Cost :</a:t>
            </a:r>
          </a:p>
          <a:p>
            <a:pPr marL="0" indent="0" algn="just" defTabSz="457200">
              <a:spcBef>
                <a:spcPts val="0"/>
              </a:spcBef>
              <a:buSzTx/>
              <a:buNone/>
              <a:defRPr sz="1100">
                <a:solidFill>
                  <a:srgbClr val="000000"/>
                </a:solidFill>
                <a:latin typeface="Helvetica"/>
                <a:ea typeface="Helvetica"/>
                <a:cs typeface="Helvetica"/>
                <a:sym typeface="Helvetica"/>
              </a:defRPr>
            </a:pPr>
            <a:r>
              <a:rPr sz="1200">
                <a:latin typeface="Calibri"/>
                <a:ea typeface="Calibri"/>
                <a:cs typeface="Calibri"/>
                <a:sym typeface="Calibri"/>
              </a:rPr>
              <a:t>When the user inputs option 3 , the source router is taken from the previous input and the destination router is got from the user. If the previous option is not selected, it gets fresh from the user.The shortest path is found out with dijkstra’s algorithm and the cost from the source to destination is calculated and it is outputted to the user. Then it returns to the menu.f the user inputs a number more than the number of routers for source or router, the program indicates that to the user and allows them to input the desired router number.</a:t>
            </a:r>
            <a:endParaRPr sz="1200">
              <a:latin typeface="Calibri"/>
              <a:ea typeface="Calibri"/>
              <a:cs typeface="Calibri"/>
              <a:sym typeface="Calibri"/>
            </a:endParaRPr>
          </a:p>
          <a:p>
            <a:pPr marL="0" indent="0" algn="just" defTabSz="457200">
              <a:spcBef>
                <a:spcPts val="0"/>
              </a:spcBef>
              <a:buSzTx/>
              <a:buNone/>
              <a:defRPr sz="1100">
                <a:solidFill>
                  <a:srgbClr val="000000"/>
                </a:solidFill>
                <a:latin typeface="Helvetica"/>
                <a:ea typeface="Helvetica"/>
                <a:cs typeface="Helvetica"/>
                <a:sym typeface="Helvetica"/>
              </a:defRPr>
            </a:pPr>
            <a:endParaRPr b="1" sz="1200">
              <a:latin typeface="Calibri"/>
              <a:ea typeface="Calibri"/>
              <a:cs typeface="Calibri"/>
              <a:sym typeface="Calibri"/>
            </a:endParaRPr>
          </a:p>
        </p:txBody>
      </p:sp>
      <p:pic>
        <p:nvPicPr>
          <p:cNvPr id="163" name="pasted-image.png"/>
          <p:cNvPicPr>
            <a:picLocks noChangeAspect="1"/>
          </p:cNvPicPr>
          <p:nvPr/>
        </p:nvPicPr>
        <p:blipFill>
          <a:blip r:embed="rId2">
            <a:extLst/>
          </a:blip>
          <a:stretch>
            <a:fillRect/>
          </a:stretch>
        </p:blipFill>
        <p:spPr>
          <a:xfrm>
            <a:off x="1904955" y="3392033"/>
            <a:ext cx="3048090" cy="3426734"/>
          </a:xfrm>
          <a:prstGeom prst="rect">
            <a:avLst/>
          </a:prstGeom>
          <a:ln w="12700">
            <a:miter lim="400000"/>
          </a:ln>
        </p:spPr>
      </p:pic>
      <p:pic>
        <p:nvPicPr>
          <p:cNvPr id="164" name="pasted-image.png"/>
          <p:cNvPicPr>
            <a:picLocks noChangeAspect="1"/>
          </p:cNvPicPr>
          <p:nvPr/>
        </p:nvPicPr>
        <p:blipFill>
          <a:blip r:embed="rId3">
            <a:extLst/>
          </a:blip>
          <a:stretch>
            <a:fillRect/>
          </a:stretch>
        </p:blipFill>
        <p:spPr>
          <a:xfrm>
            <a:off x="6407381" y="3340100"/>
            <a:ext cx="3339638" cy="59436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67" name="Shape 167"/>
          <p:cNvSpPr/>
          <p:nvPr>
            <p:ph type="body" idx="1"/>
          </p:nvPr>
        </p:nvSpPr>
        <p:spPr>
          <a:xfrm>
            <a:off x="990600" y="-812800"/>
            <a:ext cx="11480800" cy="5715000"/>
          </a:xfrm>
          <a:prstGeom prst="rect">
            <a:avLst/>
          </a:prstGeom>
        </p:spPr>
        <p:txBody>
          <a:bodyPr/>
          <a:lstStyle/>
          <a:p>
            <a:pPr marL="0" indent="0" algn="just" defTabSz="457200">
              <a:spcBef>
                <a:spcPts val="0"/>
              </a:spcBef>
              <a:buSzTx/>
              <a:buNone/>
              <a:defRPr b="1" sz="1100">
                <a:solidFill>
                  <a:srgbClr val="000000"/>
                </a:solidFill>
                <a:latin typeface="Helvetica"/>
                <a:ea typeface="Helvetica"/>
                <a:cs typeface="Helvetica"/>
                <a:sym typeface="Helvetica"/>
              </a:defRPr>
            </a:pPr>
            <a:r>
              <a:t>Modify Topology:</a:t>
            </a:r>
          </a:p>
          <a:p>
            <a:pPr marL="0" indent="0" algn="just" defTabSz="457200">
              <a:spcBef>
                <a:spcPts val="0"/>
              </a:spcBef>
              <a:buSzTx/>
              <a:buNone/>
              <a:defRPr sz="1100">
                <a:solidFill>
                  <a:srgbClr val="000000"/>
                </a:solidFill>
                <a:latin typeface="Helvetica"/>
                <a:ea typeface="Helvetica"/>
                <a:cs typeface="Helvetica"/>
                <a:sym typeface="Helvetica"/>
              </a:defRPr>
            </a:pPr>
            <a:r>
              <a:rPr sz="1200">
                <a:latin typeface="Calibri"/>
                <a:ea typeface="Calibri"/>
                <a:cs typeface="Calibri"/>
                <a:sym typeface="Calibri"/>
              </a:rPr>
              <a:t>When the user gives the input option 4 , it takes asks for the router to be removed, if the user inputs a router more than the number of routers or a  non integer, it doesn't allow and re asks it to the user. The source and destination routers are taken from the previous options and the new topology matrix , connection table from the source to destination, the new path and cost are displayed automatically.</a:t>
            </a:r>
          </a:p>
        </p:txBody>
      </p:sp>
      <p:pic>
        <p:nvPicPr>
          <p:cNvPr id="168" name="pasted-image.png"/>
          <p:cNvPicPr>
            <a:picLocks noChangeAspect="1"/>
          </p:cNvPicPr>
          <p:nvPr/>
        </p:nvPicPr>
        <p:blipFill>
          <a:blip r:embed="rId2">
            <a:extLst/>
          </a:blip>
          <a:stretch>
            <a:fillRect/>
          </a:stretch>
        </p:blipFill>
        <p:spPr>
          <a:xfrm>
            <a:off x="1136828" y="2783626"/>
            <a:ext cx="3644544" cy="4186348"/>
          </a:xfrm>
          <a:prstGeom prst="rect">
            <a:avLst/>
          </a:prstGeom>
          <a:ln w="12700">
            <a:miter lim="400000"/>
          </a:ln>
        </p:spPr>
      </p:pic>
      <p:pic>
        <p:nvPicPr>
          <p:cNvPr id="169" name="pasted-image.png"/>
          <p:cNvPicPr>
            <a:picLocks noChangeAspect="1"/>
          </p:cNvPicPr>
          <p:nvPr/>
        </p:nvPicPr>
        <p:blipFill>
          <a:blip r:embed="rId3">
            <a:extLst/>
          </a:blip>
          <a:stretch>
            <a:fillRect/>
          </a:stretch>
        </p:blipFill>
        <p:spPr>
          <a:xfrm>
            <a:off x="8494311" y="2807832"/>
            <a:ext cx="4144178" cy="4442736"/>
          </a:xfrm>
          <a:prstGeom prst="rect">
            <a:avLst/>
          </a:prstGeom>
          <a:ln w="12700">
            <a:miter lim="400000"/>
          </a:ln>
        </p:spPr>
      </p:pic>
      <p:pic>
        <p:nvPicPr>
          <p:cNvPr id="170" name="pasted-image.png"/>
          <p:cNvPicPr>
            <a:picLocks noChangeAspect="1"/>
          </p:cNvPicPr>
          <p:nvPr/>
        </p:nvPicPr>
        <p:blipFill>
          <a:blip r:embed="rId4">
            <a:extLst/>
          </a:blip>
          <a:stretch>
            <a:fillRect/>
          </a:stretch>
        </p:blipFill>
        <p:spPr>
          <a:xfrm>
            <a:off x="4547337" y="5204465"/>
            <a:ext cx="3910126" cy="422147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73" name="Shape 173"/>
          <p:cNvSpPr/>
          <p:nvPr>
            <p:ph type="body" idx="1"/>
          </p:nvPr>
        </p:nvSpPr>
        <p:spPr>
          <a:xfrm>
            <a:off x="876300" y="-279400"/>
            <a:ext cx="11480800" cy="5715000"/>
          </a:xfrm>
          <a:prstGeom prst="rect">
            <a:avLst/>
          </a:prstGeom>
        </p:spPr>
        <p:txBody>
          <a:bodyPr/>
          <a:lstStyle/>
          <a:p>
            <a:pPr marL="0" indent="0" algn="just" defTabSz="457200">
              <a:spcBef>
                <a:spcPts val="0"/>
              </a:spcBef>
              <a:buSzTx/>
              <a:buNone/>
              <a:defRPr b="1" sz="1200">
                <a:solidFill>
                  <a:srgbClr val="000000"/>
                </a:solidFill>
                <a:latin typeface="Calibri"/>
                <a:ea typeface="Calibri"/>
                <a:cs typeface="Calibri"/>
                <a:sym typeface="Calibri"/>
              </a:defRPr>
            </a:pPr>
            <a:r>
              <a:t>Exit:</a:t>
            </a:r>
          </a:p>
          <a:p>
            <a:pPr marL="0" indent="0" algn="just" defTabSz="457200">
              <a:spcBef>
                <a:spcPts val="0"/>
              </a:spcBef>
              <a:buSzTx/>
              <a:buNone/>
              <a:defRPr sz="1200">
                <a:solidFill>
                  <a:srgbClr val="000000"/>
                </a:solidFill>
                <a:latin typeface="Calibri"/>
                <a:ea typeface="Calibri"/>
                <a:cs typeface="Calibri"/>
                <a:sym typeface="Calibri"/>
              </a:defRPr>
            </a:pPr>
            <a:r>
              <a:t>When the user selects option 5, the program outputs, Goodbye! and terminates.</a:t>
            </a:r>
          </a:p>
          <a:p>
            <a:pPr marL="0" indent="0" algn="just" defTabSz="457200">
              <a:spcBef>
                <a:spcPts val="0"/>
              </a:spcBef>
              <a:buSzTx/>
              <a:buNone/>
              <a:defRPr sz="1100">
                <a:solidFill>
                  <a:srgbClr val="000000"/>
                </a:solidFill>
                <a:latin typeface="Helvetica"/>
                <a:ea typeface="Helvetica"/>
                <a:cs typeface="Helvetica"/>
                <a:sym typeface="Helvetica"/>
              </a:defRPr>
            </a:pPr>
            <a:endParaRPr sz="1200">
              <a:latin typeface="Calibri"/>
              <a:ea typeface="Calibri"/>
              <a:cs typeface="Calibri"/>
              <a:sym typeface="Calibri"/>
            </a:endParaRPr>
          </a:p>
        </p:txBody>
      </p:sp>
      <p:pic>
        <p:nvPicPr>
          <p:cNvPr id="174" name="pasted-image.png"/>
          <p:cNvPicPr>
            <a:picLocks noChangeAspect="1"/>
          </p:cNvPicPr>
          <p:nvPr/>
        </p:nvPicPr>
        <p:blipFill>
          <a:blip r:embed="rId2">
            <a:extLst/>
          </a:blip>
          <a:stretch>
            <a:fillRect/>
          </a:stretch>
        </p:blipFill>
        <p:spPr>
          <a:xfrm>
            <a:off x="3513010" y="3534225"/>
            <a:ext cx="4048380" cy="268515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p>
        </p:txBody>
      </p:sp>
      <p:sp>
        <p:nvSpPr>
          <p:cNvPr id="177" name="Shape 177"/>
          <p:cNvSpPr/>
          <p:nvPr>
            <p:ph type="body" idx="1"/>
          </p:nvPr>
        </p:nvSpPr>
        <p:spPr>
          <a:prstGeom prst="rect">
            <a:avLst/>
          </a:prstGeom>
        </p:spPr>
        <p:txBody>
          <a:bodyPr/>
          <a:lstStyle>
            <a:lvl1pPr marL="0" indent="0" algn="ctr">
              <a:buSzTx/>
              <a:buNone/>
              <a:defRPr sz="6500">
                <a:solidFill>
                  <a:srgbClr val="6D130B"/>
                </a:solidFill>
                <a:latin typeface="Baskerville SemiBold"/>
                <a:ea typeface="Baskerville SemiBold"/>
                <a:cs typeface="Baskerville SemiBold"/>
                <a:sym typeface="Baskerville SemiBold"/>
              </a:defRPr>
            </a:lvl1pPr>
          </a:lstStyle>
          <a:p>
            <a:pPr/>
            <a:r>
              <a:t>Thank you!</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Agenda</a:t>
            </a:r>
          </a:p>
        </p:txBody>
      </p:sp>
      <p:sp>
        <p:nvSpPr>
          <p:cNvPr id="125" name="Shape 125"/>
          <p:cNvSpPr/>
          <p:nvPr>
            <p:ph type="body" idx="1"/>
          </p:nvPr>
        </p:nvSpPr>
        <p:spPr>
          <a:prstGeom prst="rect">
            <a:avLst/>
          </a:prstGeom>
        </p:spPr>
        <p:txBody>
          <a:bodyPr/>
          <a:lstStyle/>
          <a:p>
            <a:pPr>
              <a:buBlip>
                <a:blip r:embed="rId2"/>
              </a:buBlip>
            </a:pPr>
            <a:r>
              <a:t>Simulator objective</a:t>
            </a:r>
          </a:p>
          <a:p>
            <a:pPr>
              <a:buBlip>
                <a:blip r:embed="rId2"/>
              </a:buBlip>
            </a:pPr>
            <a:r>
              <a:t>Link state Routing Protocol</a:t>
            </a:r>
          </a:p>
          <a:p>
            <a:pPr>
              <a:buBlip>
                <a:blip r:embed="rId2"/>
              </a:buBlip>
            </a:pPr>
            <a:r>
              <a:t>Dijkstra’s Algorithm-Shortest path</a:t>
            </a:r>
          </a:p>
          <a:p>
            <a:pPr>
              <a:buBlip>
                <a:blip r:embed="rId2"/>
              </a:buBlip>
            </a:pPr>
            <a:r>
              <a:t>Operations</a:t>
            </a:r>
          </a:p>
          <a:p>
            <a:pPr>
              <a:buBlip>
                <a:blip r:embed="rId2"/>
              </a:buBlip>
            </a:pPr>
            <a:r>
              <a:t>Results and Discussion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Simulator Objective</a:t>
            </a:r>
          </a:p>
        </p:txBody>
      </p:sp>
      <p:sp>
        <p:nvSpPr>
          <p:cNvPr id="128" name="Shape 128"/>
          <p:cNvSpPr/>
          <p:nvPr>
            <p:ph type="body" idx="1"/>
          </p:nvPr>
        </p:nvSpPr>
        <p:spPr>
          <a:prstGeom prst="rect">
            <a:avLst/>
          </a:prstGeom>
        </p:spPr>
        <p:txBody>
          <a:bodyPr/>
          <a:lstStyle/>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To output the connection table of any router, and output the optimal path between any two selected routers </a:t>
            </a:r>
          </a:p>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To reroute when any router goes down.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Link State Routing Protocol</a:t>
            </a:r>
          </a:p>
        </p:txBody>
      </p:sp>
      <p:sp>
        <p:nvSpPr>
          <p:cNvPr id="131" name="Shape 131"/>
          <p:cNvSpPr/>
          <p:nvPr>
            <p:ph type="body" idx="1"/>
          </p:nvPr>
        </p:nvSpPr>
        <p:spPr>
          <a:prstGeom prst="rect">
            <a:avLst/>
          </a:prstGeom>
        </p:spPr>
        <p:txBody>
          <a:bodyPr/>
          <a:lstStyle/>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Link-state routing protocols are one of the two main classes of routing protocols used in packet switching networks for computer communications, the other being distance-vector routing protocols.</a:t>
            </a:r>
          </a:p>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Examples of link-state routing protocols include open shortest path first (OSPF) and intermediate system to intermediate system (IS-IS). </a:t>
            </a:r>
          </a:p>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The basic concept of link- state routing is that every node constructs a map of the connectivity to the network, in the form of a graph, showing which nodes are connected to which other nodes. </a:t>
            </a:r>
          </a:p>
          <a:p>
            <a:pPr marL="290890" indent="-290890" defTabSz="457200">
              <a:lnSpc>
                <a:spcPts val="4800"/>
              </a:lnSpc>
              <a:spcBef>
                <a:spcPts val="1200"/>
              </a:spcBef>
              <a:buSzPct val="80000"/>
              <a:buFont typeface="Helvetica Light"/>
              <a:buChar char="•"/>
              <a:defRPr sz="2600">
                <a:solidFill>
                  <a:srgbClr val="000000"/>
                </a:solidFill>
                <a:latin typeface="Helvetica Neue"/>
                <a:ea typeface="Helvetica Neue"/>
                <a:cs typeface="Helvetica Neue"/>
                <a:sym typeface="Helvetica Neue"/>
              </a:defRPr>
            </a:pPr>
            <a:r>
              <a:t>Each node then independently calculates the next best logical path from it to every possible destination in the network. The collection of best paths will then form the node's routing table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Dijkstra’s Algorithm</a:t>
            </a:r>
          </a:p>
        </p:txBody>
      </p:sp>
      <p:sp>
        <p:nvSpPr>
          <p:cNvPr id="134" name="Shape 134"/>
          <p:cNvSpPr/>
          <p:nvPr>
            <p:ph type="body" idx="1"/>
          </p:nvPr>
        </p:nvSpPr>
        <p:spPr>
          <a:prstGeom prst="rect">
            <a:avLst/>
          </a:prstGeom>
        </p:spPr>
        <p:txBody>
          <a:bodyPr/>
          <a:lstStyle/>
          <a:p>
            <a:pPr marL="290890" indent="-290890" defTabSz="457200">
              <a:lnSpc>
                <a:spcPts val="4800"/>
              </a:lnSpc>
              <a:spcBef>
                <a:spcPts val="1200"/>
              </a:spcBef>
              <a:buSzPct val="80000"/>
              <a:buFont typeface="Helvetica Light"/>
              <a:buChar char="•"/>
              <a:defRPr sz="2600">
                <a:solidFill>
                  <a:srgbClr val="000000"/>
                </a:solidFill>
                <a:latin typeface="Helvetica"/>
                <a:ea typeface="Helvetica"/>
                <a:cs typeface="Helvetica"/>
                <a:sym typeface="Helvetica"/>
              </a:defRPr>
            </a:pPr>
            <a:r>
              <a:t>Dijkstra’s algorithm is an algorithm for finding the shortest paths between nodes in a graph.</a:t>
            </a:r>
          </a:p>
          <a:p>
            <a:pPr marL="290890" indent="-290890" defTabSz="457200">
              <a:lnSpc>
                <a:spcPts val="4800"/>
              </a:lnSpc>
              <a:spcBef>
                <a:spcPts val="1200"/>
              </a:spcBef>
              <a:buSzPct val="80000"/>
              <a:buFont typeface="Helvetica Light"/>
              <a:buChar char="•"/>
              <a:defRPr sz="2600">
                <a:solidFill>
                  <a:srgbClr val="000000"/>
                </a:solidFill>
                <a:latin typeface="Helvetica"/>
                <a:ea typeface="Helvetica"/>
                <a:cs typeface="Helvetica"/>
                <a:sym typeface="Helvetica"/>
              </a:defRPr>
            </a:pPr>
            <a:r>
              <a:t>For a given source node in the graph, the algorithm finds the shortest path between that node and every other.</a:t>
            </a:r>
          </a:p>
          <a:p>
            <a:pPr marL="290890" indent="-290890" defTabSz="457200">
              <a:lnSpc>
                <a:spcPts val="4800"/>
              </a:lnSpc>
              <a:spcBef>
                <a:spcPts val="1200"/>
              </a:spcBef>
              <a:buSzPct val="80000"/>
              <a:buFont typeface="Helvetica Light"/>
              <a:buChar char="•"/>
              <a:defRPr sz="2600">
                <a:solidFill>
                  <a:srgbClr val="000000"/>
                </a:solidFill>
                <a:latin typeface="Helvetica"/>
                <a:ea typeface="Helvetica"/>
                <a:cs typeface="Helvetica"/>
                <a:sym typeface="Helvetica"/>
              </a:defRPr>
            </a:pPr>
            <a:r>
              <a:t>It can also be used for finding the shortest paths from a single node to a single destination node by stopping the algorithm once the shortest path to the destination node has been determined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Operations</a:t>
            </a:r>
          </a:p>
        </p:txBody>
      </p:sp>
      <p:sp>
        <p:nvSpPr>
          <p:cNvPr id="137" name="Shape 137"/>
          <p:cNvSpPr/>
          <p:nvPr>
            <p:ph type="body" idx="1"/>
          </p:nvPr>
        </p:nvSpPr>
        <p:spPr>
          <a:prstGeom prst="rect">
            <a:avLst/>
          </a:prstGeom>
        </p:spPr>
        <p:txBody>
          <a:bodyPr/>
          <a:lstStyle/>
          <a:p>
            <a:pPr marL="341375" indent="-341375" defTabSz="373887">
              <a:spcBef>
                <a:spcPts val="2600"/>
              </a:spcBef>
              <a:buBlip>
                <a:blip r:embed="rId2"/>
              </a:buBlip>
              <a:defRPr sz="2688"/>
            </a:pPr>
            <a:r>
              <a:t> Create a Network Topology</a:t>
            </a:r>
          </a:p>
          <a:p>
            <a:pPr marL="341375" indent="-341375" defTabSz="373887">
              <a:spcBef>
                <a:spcPts val="2600"/>
              </a:spcBef>
              <a:buBlip>
                <a:blip r:embed="rId2"/>
              </a:buBlip>
              <a:defRPr sz="2688"/>
            </a:pPr>
            <a:r>
              <a:t> Build a Connection Table</a:t>
            </a:r>
          </a:p>
          <a:p>
            <a:pPr marL="341375" indent="-341375" defTabSz="373887">
              <a:spcBef>
                <a:spcPts val="2600"/>
              </a:spcBef>
              <a:buBlip>
                <a:blip r:embed="rId2"/>
              </a:buBlip>
              <a:defRPr sz="2688"/>
            </a:pPr>
            <a:r>
              <a:t> Shortest Path to Destination Router</a:t>
            </a:r>
          </a:p>
          <a:p>
            <a:pPr marL="341375" indent="-341375" defTabSz="373887">
              <a:spcBef>
                <a:spcPts val="2600"/>
              </a:spcBef>
              <a:buBlip>
                <a:blip r:embed="rId2"/>
              </a:buBlip>
              <a:defRPr sz="2688"/>
            </a:pPr>
            <a:r>
              <a:t> Modify a topology</a:t>
            </a:r>
          </a:p>
          <a:p>
            <a:pPr marL="341375" indent="-341375" defTabSz="373887">
              <a:spcBef>
                <a:spcPts val="2600"/>
              </a:spcBef>
              <a:buBlip>
                <a:blip r:embed="rId2"/>
              </a:buBlip>
              <a:defRPr sz="2688"/>
            </a:pPr>
            <a:r>
              <a:t> Exit </a:t>
            </a:r>
          </a:p>
          <a:p>
            <a:pPr marL="341375" indent="-341375" defTabSz="373887">
              <a:spcBef>
                <a:spcPts val="2600"/>
              </a:spcBef>
              <a:buBlip>
                <a:blip r:embed="rId2"/>
              </a:buBlip>
              <a:defRPr sz="2688"/>
            </a:pPr>
            <a:r>
              <a:t>Extra Credits:          </a:t>
            </a:r>
          </a:p>
          <a:p>
            <a:pPr marL="487679" indent="-487679" defTabSz="373887">
              <a:spcBef>
                <a:spcPts val="2600"/>
              </a:spcBef>
              <a:buSzPct val="100000"/>
              <a:buAutoNum type="arabicPeriod" startAt="1"/>
              <a:defRPr sz="2688"/>
            </a:pPr>
            <a:r>
              <a:t>Accepts a minimum input of 8 routers        </a:t>
            </a:r>
          </a:p>
          <a:p>
            <a:pPr marL="487679" indent="-487679" defTabSz="373887">
              <a:spcBef>
                <a:spcPts val="2600"/>
              </a:spcBef>
              <a:buSzPct val="100000"/>
              <a:buAutoNum type="arabicPeriod" startAt="1"/>
              <a:defRPr sz="2688"/>
            </a:pPr>
            <a:r>
              <a:t>Displays the connection table for all routers as default.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a:t>
            </a:r>
          </a:p>
        </p:txBody>
      </p:sp>
      <p:sp>
        <p:nvSpPr>
          <p:cNvPr id="140" name="Shape 140"/>
          <p:cNvSpPr/>
          <p:nvPr>
            <p:ph type="body" idx="1"/>
          </p:nvPr>
        </p:nvSpPr>
        <p:spPr>
          <a:xfrm>
            <a:off x="1346200" y="-123503"/>
            <a:ext cx="11480800" cy="5715001"/>
          </a:xfrm>
          <a:prstGeom prst="rect">
            <a:avLst/>
          </a:prstGeom>
        </p:spPr>
        <p:txBody>
          <a:bodyPr/>
          <a:lstStyle/>
          <a:p>
            <a:pPr marL="0" indent="0" algn="just" defTabSz="457200">
              <a:spcBef>
                <a:spcPts val="0"/>
              </a:spcBef>
              <a:buSzTx/>
              <a:buNone/>
              <a:defRPr sz="1200">
                <a:solidFill>
                  <a:srgbClr val="000000"/>
                </a:solidFill>
                <a:latin typeface="Helvetica"/>
                <a:ea typeface="Helvetica"/>
                <a:cs typeface="Helvetica"/>
                <a:sym typeface="Helvetica"/>
              </a:defRPr>
            </a:pPr>
            <a:r>
              <a:rPr b="1"/>
              <a:t>Menu</a:t>
            </a:r>
            <a:r>
              <a:t>:</a:t>
            </a:r>
          </a:p>
          <a:p>
            <a:pPr marL="0" indent="0" algn="just" defTabSz="457200">
              <a:spcBef>
                <a:spcPts val="0"/>
              </a:spcBef>
              <a:buSzTx/>
              <a:buNone/>
              <a:defRPr sz="1200">
                <a:solidFill>
                  <a:srgbClr val="000000"/>
                </a:solidFill>
                <a:latin typeface="Helvetica"/>
                <a:ea typeface="Helvetica"/>
                <a:cs typeface="Helvetica"/>
                <a:sym typeface="Helvetica"/>
              </a:defRPr>
            </a:pPr>
            <a:r>
              <a:rPr>
                <a:latin typeface="Calibri"/>
                <a:ea typeface="Calibri"/>
                <a:cs typeface="Calibri"/>
                <a:sym typeface="Calibri"/>
              </a:rPr>
              <a:t>The program is compiled and outputs the menu below.</a:t>
            </a:r>
            <a:endParaRPr>
              <a:latin typeface="Calibri"/>
              <a:ea typeface="Calibri"/>
              <a:cs typeface="Calibri"/>
              <a:sym typeface="Calibri"/>
            </a:endParaRPr>
          </a:p>
          <a:p>
            <a:pPr marL="0" indent="0" algn="just" defTabSz="457200">
              <a:spcBef>
                <a:spcPts val="0"/>
              </a:spcBef>
              <a:buSzTx/>
              <a:buNone/>
              <a:defRPr sz="1200">
                <a:solidFill>
                  <a:srgbClr val="000000"/>
                </a:solidFill>
                <a:latin typeface="Helvetica"/>
                <a:ea typeface="Helvetica"/>
                <a:cs typeface="Helvetica"/>
                <a:sym typeface="Helvetica"/>
              </a:defRPr>
            </a:pPr>
            <a:r>
              <a:rPr>
                <a:latin typeface="Calibri"/>
                <a:ea typeface="Calibri"/>
                <a:cs typeface="Calibri"/>
                <a:sym typeface="Calibri"/>
              </a:rPr>
              <a:t>The user can give his choice from 1-5</a:t>
            </a:r>
          </a:p>
        </p:txBody>
      </p:sp>
      <p:pic>
        <p:nvPicPr>
          <p:cNvPr id="141" name="pasted-image.png"/>
          <p:cNvPicPr>
            <a:picLocks noChangeAspect="1"/>
          </p:cNvPicPr>
          <p:nvPr/>
        </p:nvPicPr>
        <p:blipFill>
          <a:blip r:embed="rId2">
            <a:extLst/>
          </a:blip>
          <a:stretch>
            <a:fillRect/>
          </a:stretch>
        </p:blipFill>
        <p:spPr>
          <a:xfrm>
            <a:off x="4030358" y="3729917"/>
            <a:ext cx="3953484" cy="2293766"/>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44" name="Shape 144"/>
          <p:cNvSpPr/>
          <p:nvPr>
            <p:ph type="body" idx="1"/>
          </p:nvPr>
        </p:nvSpPr>
        <p:spPr>
          <a:xfrm>
            <a:off x="1130300" y="1524000"/>
            <a:ext cx="11480800" cy="5715000"/>
          </a:xfrm>
          <a:prstGeom prst="rect">
            <a:avLst/>
          </a:prstGeom>
        </p:spPr>
        <p:txBody>
          <a:bodyPr/>
          <a:lstStyle/>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endParaRPr b="1">
              <a:latin typeface="Helvetica Neue"/>
              <a:ea typeface="Helvetica Neue"/>
              <a:cs typeface="Helvetica Neue"/>
              <a:sym typeface="Helvetica Neue"/>
            </a:endParaRPr>
          </a:p>
          <a:p>
            <a:pPr marL="0" indent="0" algn="just" defTabSz="457200">
              <a:spcBef>
                <a:spcPts val="0"/>
              </a:spcBef>
              <a:buSzTx/>
              <a:buNone/>
              <a:defRPr sz="1200">
                <a:solidFill>
                  <a:srgbClr val="000000"/>
                </a:solidFill>
                <a:latin typeface="Calibri"/>
                <a:ea typeface="Calibri"/>
                <a:cs typeface="Calibri"/>
                <a:sym typeface="Calibri"/>
              </a:defRPr>
            </a:pPr>
            <a:r>
              <a:rPr b="1"/>
              <a:t>The input file</a:t>
            </a:r>
            <a:r>
              <a:t>, topology.txt has the original topology matrix.</a:t>
            </a:r>
          </a:p>
          <a:p>
            <a:pPr marL="0" indent="0" algn="just" defTabSz="457200">
              <a:spcBef>
                <a:spcPts val="0"/>
              </a:spcBef>
              <a:buSzTx/>
              <a:buNone/>
              <a:defRPr sz="1200">
                <a:solidFill>
                  <a:srgbClr val="000000"/>
                </a:solidFill>
                <a:latin typeface="Calibri"/>
                <a:ea typeface="Calibri"/>
                <a:cs typeface="Calibri"/>
                <a:sym typeface="Calibri"/>
              </a:defRPr>
            </a:pPr>
            <a:r>
              <a:rPr b="1"/>
              <a:t>Extra Credit:</a:t>
            </a:r>
            <a:r>
              <a:t> Will accept only a minimum of 8 routers.</a:t>
            </a:r>
            <a:endParaRPr b="1"/>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endParaRPr b="1">
              <a:latin typeface="Helvetica Neue"/>
              <a:ea typeface="Helvetica Neue"/>
              <a:cs typeface="Helvetica Neue"/>
              <a:sym typeface="Helvetica Neue"/>
            </a:endParaRP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0 2 5 1 -1 3 2 1</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2 0 8 7 9 1 2 3:</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5 8 0 -1 4 1 1 1</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1 7 -1 0 2 1 2 3</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-1 9 4 2 0 2 3 4</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3 1 1 1 2 0 2 3</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2 2 1 2 3 2 0 -1</a:t>
            </a:r>
          </a:p>
          <a:p>
            <a:pPr marL="0" indent="0" algn="just" defTabSz="457200">
              <a:spcBef>
                <a:spcPts val="0"/>
              </a:spcBef>
              <a:buSzTx/>
              <a:buNone/>
              <a:defRPr sz="2600">
                <a:solidFill>
                  <a:srgbClr val="000000"/>
                </a:solidFill>
                <a:latin typeface="Helvetica Neue Medium"/>
                <a:ea typeface="Helvetica Neue Medium"/>
                <a:cs typeface="Helvetica Neue Medium"/>
                <a:sym typeface="Helvetica Neue Medium"/>
              </a:defRPr>
            </a:pPr>
            <a:r>
              <a:t>1 3 1 3 4 3 -1 0</a:t>
            </a:r>
          </a:p>
        </p:txBody>
      </p:sp>
      <p:pic>
        <p:nvPicPr>
          <p:cNvPr id="145" name="pasted-image.png"/>
          <p:cNvPicPr>
            <a:picLocks noChangeAspect="1"/>
          </p:cNvPicPr>
          <p:nvPr/>
        </p:nvPicPr>
        <p:blipFill>
          <a:blip r:embed="rId2">
            <a:extLst/>
          </a:blip>
          <a:stretch>
            <a:fillRect/>
          </a:stretch>
        </p:blipFill>
        <p:spPr>
          <a:xfrm>
            <a:off x="7044644" y="3463822"/>
            <a:ext cx="4377830" cy="471079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b="1" sz="4200">
                <a:latin typeface="Helvetica Neue"/>
                <a:ea typeface="Helvetica Neue"/>
                <a:cs typeface="Helvetica Neue"/>
                <a:sym typeface="Helvetica Neue"/>
              </a:defRPr>
            </a:lvl1pPr>
          </a:lstStyle>
          <a:p>
            <a:pPr/>
            <a:r>
              <a:t>Results and Discussion Contd’</a:t>
            </a:r>
          </a:p>
        </p:txBody>
      </p:sp>
      <p:sp>
        <p:nvSpPr>
          <p:cNvPr id="148" name="Shape 148"/>
          <p:cNvSpPr/>
          <p:nvPr>
            <p:ph type="body" idx="1"/>
          </p:nvPr>
        </p:nvSpPr>
        <p:spPr>
          <a:xfrm>
            <a:off x="533400" y="-266700"/>
            <a:ext cx="11480800" cy="5715000"/>
          </a:xfrm>
          <a:prstGeom prst="rect">
            <a:avLst/>
          </a:prstGeom>
        </p:spPr>
        <p:txBody>
          <a:bodyPr/>
          <a:lstStyle/>
          <a:p>
            <a:pPr marL="0" indent="0" algn="just" defTabSz="457200">
              <a:spcBef>
                <a:spcPts val="0"/>
              </a:spcBef>
              <a:buSzTx/>
              <a:buNone/>
              <a:defRPr b="1" sz="1200">
                <a:solidFill>
                  <a:srgbClr val="000000"/>
                </a:solidFill>
                <a:latin typeface="Calibri"/>
                <a:ea typeface="Calibri"/>
                <a:cs typeface="Calibri"/>
                <a:sym typeface="Calibri"/>
              </a:defRPr>
            </a:pPr>
            <a:r>
              <a:t>Menu:</a:t>
            </a:r>
          </a:p>
          <a:p>
            <a:pPr marL="0" indent="0" algn="just" defTabSz="457200">
              <a:spcBef>
                <a:spcPts val="0"/>
              </a:spcBef>
              <a:buSzTx/>
              <a:buNone/>
              <a:defRPr sz="1200">
                <a:solidFill>
                  <a:srgbClr val="000000"/>
                </a:solidFill>
                <a:latin typeface="Calibri"/>
                <a:ea typeface="Calibri"/>
                <a:cs typeface="Calibri"/>
                <a:sym typeface="Calibri"/>
              </a:defRPr>
            </a:pPr>
            <a:r>
              <a:t>When the user inputs 1, the topology.txt file is read and it is displayed to the user. Internally, it is stored in a matrix. Then it returns to the menu.</a:t>
            </a:r>
          </a:p>
        </p:txBody>
      </p:sp>
      <p:pic>
        <p:nvPicPr>
          <p:cNvPr id="149" name="pasted-image.png"/>
          <p:cNvPicPr>
            <a:picLocks noChangeAspect="1"/>
          </p:cNvPicPr>
          <p:nvPr/>
        </p:nvPicPr>
        <p:blipFill>
          <a:blip r:embed="rId2">
            <a:extLst/>
          </a:blip>
          <a:stretch>
            <a:fillRect/>
          </a:stretch>
        </p:blipFill>
        <p:spPr>
          <a:xfrm>
            <a:off x="2354959" y="4217150"/>
            <a:ext cx="5237017" cy="3638199"/>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12700" dir="0">
            <a:srgbClr val="000000">
              <a:alpha val="6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49E92"/>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atherBook">
  <a:themeElements>
    <a:clrScheme name="LeatherBook">
      <a:dk1>
        <a:srgbClr val="000000"/>
      </a:dk1>
      <a:lt1>
        <a:srgbClr val="FFFFFF"/>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12700" dir="0">
            <a:srgbClr val="000000">
              <a:alpha val="6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49E92"/>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