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1" r:id="rId13"/>
    <p:sldId id="262" r:id="rId14"/>
    <p:sldId id="269" r:id="rId15"/>
    <p:sldId id="270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67" d="100"/>
          <a:sy n="67" d="100"/>
        </p:scale>
        <p:origin x="12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</a:rPr>
            <a:t>MODEL RESULTS</a:t>
          </a: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rtl="0"/>
          <a:endParaRPr lang="en-US" sz="1600" dirty="0"/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RANDOM FOREST MODEL</a:t>
          </a:r>
          <a:endParaRPr lang="en-US" sz="1800" b="1" dirty="0">
            <a:solidFill>
              <a:schemeClr val="bg2"/>
            </a:solidFill>
          </a:endParaRPr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/>
        <a:lstStyle/>
        <a:p>
          <a:pPr>
            <a:spcBef>
              <a:spcPts val="0"/>
            </a:spcBef>
          </a:pPr>
          <a:r>
            <a:rPr lang="en-US" sz="1800" dirty="0"/>
            <a:t>A ticket price of $95.87 is supported with a mean error of $10.39, against the current $81.00</a:t>
          </a:r>
          <a:endParaRPr lang="en-US" sz="1800" dirty="0">
            <a:ea typeface="+mn-ea"/>
            <a:cs typeface="+mn-cs"/>
          </a:endParaRP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21E99324-078C-4308-B67B-F30AFE4A54BE}">
      <dgm:prSet custT="1"/>
      <dgm:spPr/>
      <dgm:t>
        <a:bodyPr tIns="548640"/>
        <a:lstStyle/>
        <a:p>
          <a:pPr rtl="0"/>
          <a:r>
            <a:rPr lang="en-US" sz="1800" dirty="0"/>
            <a:t>Mean of prices: </a:t>
          </a:r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en-US"/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en-US"/>
        </a:p>
      </dgm:t>
    </dgm:pt>
    <dgm:pt modelId="{37E1ABB8-6CE1-4E86-9566-E3FCEF859A5E}">
      <dgm:prSet custT="1"/>
      <dgm:spPr/>
      <dgm:t>
        <a:bodyPr tIns="548640"/>
        <a:lstStyle/>
        <a:p>
          <a:pPr rtl="0"/>
          <a:r>
            <a:rPr lang="en-US" sz="1800" dirty="0"/>
            <a:t>Linear Regression:</a:t>
          </a:r>
        </a:p>
      </dgm:t>
    </dgm:pt>
    <dgm:pt modelId="{D66FD835-80A6-433E-8359-88E56D246547}" type="sibTrans" cxnId="{AA5BA965-7FB9-4396-9A01-E39E9C6B2089}">
      <dgm:prSet/>
      <dgm:spPr/>
      <dgm:t>
        <a:bodyPr/>
        <a:lstStyle/>
        <a:p>
          <a:endParaRPr lang="en-US"/>
        </a:p>
      </dgm:t>
    </dgm:pt>
    <dgm:pt modelId="{551756E5-1468-4879-9691-3D9E4CD255EE}" type="parTrans" cxnId="{AA5BA965-7FB9-4396-9A01-E39E9C6B2089}">
      <dgm:prSet/>
      <dgm:spPr/>
      <dgm:t>
        <a:bodyPr/>
        <a:lstStyle/>
        <a:p>
          <a:endParaRPr lang="en-US"/>
        </a:p>
      </dgm:t>
    </dgm:pt>
    <dgm:pt modelId="{F409B30D-40C1-4D88-A852-F4ED28942405}">
      <dgm:prSet custT="1"/>
      <dgm:spPr/>
      <dgm:t>
        <a:bodyPr tIns="548640"/>
        <a:lstStyle/>
        <a:p>
          <a:pPr rtl="0"/>
          <a:r>
            <a:rPr lang="en-US" sz="1800" dirty="0"/>
            <a:t>Random Forest:</a:t>
          </a:r>
        </a:p>
      </dgm:t>
    </dgm:pt>
    <dgm:pt modelId="{7AB23DFC-9181-4603-AF3C-56120114FD81}" type="sibTrans" cxnId="{0EACC212-1479-438E-98CC-C370AC77A3F7}">
      <dgm:prSet/>
      <dgm:spPr/>
      <dgm:t>
        <a:bodyPr/>
        <a:lstStyle/>
        <a:p>
          <a:endParaRPr lang="en-US"/>
        </a:p>
      </dgm:t>
    </dgm:pt>
    <dgm:pt modelId="{4A02C36F-F650-4C39-9B92-6A4B8969077A}" type="parTrans" cxnId="{0EACC212-1479-438E-98CC-C370AC77A3F7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0EACC212-1479-438E-98CC-C370AC77A3F7}" srcId="{6803AE33-8C4D-49FF-A701-3AEB5FFD114C}" destId="{F409B30D-40C1-4D88-A852-F4ED28942405}" srcOrd="3" destOrd="0" parTransId="{4A02C36F-F650-4C39-9B92-6A4B8969077A}" sibTransId="{7AB23DFC-9181-4603-AF3C-56120114FD81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256BE456-E5CD-40D8-8B9D-D492D2A2C31F}" type="presOf" srcId="{37E1ABB8-6CE1-4E86-9566-E3FCEF859A5E}" destId="{64F3F243-0CC4-4CEF-93F2-5776498F90DB}" srcOrd="0" destOrd="2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7B7D9993-2304-4E3A-AE8E-E98369208F57}" type="presOf" srcId="{21E99324-078C-4308-B67B-F30AFE4A54BE}" destId="{64F3F243-0CC4-4CEF-93F2-5776498F90DB}" srcOrd="0" destOrd="1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ADC60AF-79D9-49EF-BB14-1F9AD62636CF}" type="presOf" srcId="{F409B30D-40C1-4D88-A852-F4ED28942405}" destId="{64F3F243-0CC4-4CEF-93F2-5776498F90DB}" srcOrd="0" destOrd="3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383217"/>
          <a:ext cx="7810500" cy="18210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Mean of prices: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Linear Regression: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Random Forest:</a:t>
          </a:r>
        </a:p>
      </dsp:txBody>
      <dsp:txXfrm>
        <a:off x="0" y="383217"/>
        <a:ext cx="7810500" cy="1821090"/>
      </dsp:txXfrm>
    </dsp:sp>
    <dsp:sp modelId="{9D1AF6DF-8EBD-4BA9-AB1C-83666B416551}">
      <dsp:nvSpPr>
        <dsp:cNvPr id="0" name=""/>
        <dsp:cNvSpPr/>
      </dsp:nvSpPr>
      <dsp:spPr>
        <a:xfrm>
          <a:off x="390525" y="28977"/>
          <a:ext cx="5467350" cy="70848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</a:rPr>
            <a:t>MODEL RESULTS</a:t>
          </a:r>
        </a:p>
      </dsp:txBody>
      <dsp:txXfrm>
        <a:off x="390525" y="28977"/>
        <a:ext cx="5467350" cy="708480"/>
      </dsp:txXfrm>
    </dsp:sp>
    <dsp:sp modelId="{84309B57-9335-4504-ADE7-0F6F02733EE1}">
      <dsp:nvSpPr>
        <dsp:cNvPr id="0" name=""/>
        <dsp:cNvSpPr/>
      </dsp:nvSpPr>
      <dsp:spPr>
        <a:xfrm>
          <a:off x="0" y="2688147"/>
          <a:ext cx="7810500" cy="111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499872" rIns="6061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ticket price of $95.87 is supported with a mean error of $10.39, against the current $81.00</a:t>
          </a:r>
          <a:endParaRPr lang="en-US" sz="1800" kern="1200" dirty="0">
            <a:ea typeface="+mn-ea"/>
            <a:cs typeface="+mn-cs"/>
          </a:endParaRPr>
        </a:p>
      </dsp:txBody>
      <dsp:txXfrm>
        <a:off x="0" y="2688147"/>
        <a:ext cx="7810500" cy="1115100"/>
      </dsp:txXfrm>
    </dsp:sp>
    <dsp:sp modelId="{D2B8060E-5C25-48B8-8A2C-C7E31B9A4C0B}">
      <dsp:nvSpPr>
        <dsp:cNvPr id="0" name=""/>
        <dsp:cNvSpPr/>
      </dsp:nvSpPr>
      <dsp:spPr>
        <a:xfrm>
          <a:off x="390525" y="2333907"/>
          <a:ext cx="5467350" cy="70848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RANDOM FOREST MODEL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90525" y="2333907"/>
        <a:ext cx="5467350" cy="70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1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65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50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3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4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2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8/29/2020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848" y="1295400"/>
            <a:ext cx="5471616" cy="1425577"/>
          </a:xfrm>
        </p:spPr>
        <p:txBody>
          <a:bodyPr/>
          <a:lstStyle/>
          <a:p>
            <a:r>
              <a:rPr lang="en-US" dirty="0"/>
              <a:t>Pricing Strategy</a:t>
            </a:r>
            <a:br>
              <a:rPr lang="en-US" dirty="0"/>
            </a:br>
            <a:r>
              <a:rPr lang="en-US" b="0" dirty="0"/>
              <a:t>Big Mountain Resort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51920" y="3849666"/>
            <a:ext cx="4751536" cy="123457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Springboard Guided Capstone</a:t>
            </a:r>
          </a:p>
          <a:p>
            <a:pPr algn="r"/>
            <a:r>
              <a:rPr lang="en-US" dirty="0"/>
              <a:t>Harikrishnan V</a:t>
            </a:r>
          </a:p>
          <a:p>
            <a:pPr algn="r"/>
            <a:r>
              <a:rPr lang="en-US" dirty="0"/>
              <a:t>August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BIG MOUNTAIN PRICES COMPARED TO MARKET:</a:t>
            </a: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D8D55-85CC-424E-9EE5-D1ADC51664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8214"/>
            <a:ext cx="4286666" cy="272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3DF11-9520-404B-9813-3E5297B968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6" y="2236624"/>
            <a:ext cx="4272855" cy="275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914400" y="1484784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FEATURES THAT ARE IMPORTANT: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vertical_drop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Snow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Making_ac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total_chairs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fastQuads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Runs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LongestRun_mi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trams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SkiableTerrain_ac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4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260648"/>
            <a:ext cx="4638674" cy="67592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052736"/>
            <a:ext cx="7726680" cy="5715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HOW BIG MOUNTAIN FAIRS ON IMPORTANT FEATURES:</a:t>
            </a: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34D088-ACF1-4F76-ABB8-F7F92C38B6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" y="1603045"/>
            <a:ext cx="4435765" cy="242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477587-71C5-44D7-AA8C-B1EE260BC8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23" y="1585901"/>
            <a:ext cx="4521887" cy="247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2F0FF6-1B87-44B8-841D-BC5BEFBC0C4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" y="4122372"/>
            <a:ext cx="4460242" cy="24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70E9B9-4DFD-44A6-BEB5-57DFAD3C74E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124911"/>
            <a:ext cx="4569028" cy="2472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40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260648"/>
            <a:ext cx="4638674" cy="67592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052736"/>
            <a:ext cx="7726680" cy="5715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HOW BIG MOUNTAIN FAIRS ON IMPORTANT FEATURES:</a:t>
            </a: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9A5CB-E386-4D65-9928-486D1C512E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" y="1492656"/>
            <a:ext cx="4422679" cy="257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F05E0-0A44-4FC6-9D49-46F863D243F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70" y="1490117"/>
            <a:ext cx="4390747" cy="257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23883-76A8-4B82-9238-6879C6C9976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" y="4129743"/>
            <a:ext cx="4496301" cy="261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2A33E7-6116-4FE8-BD8B-B5F11C05AF6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4125933"/>
            <a:ext cx="4461708" cy="2596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44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987824" y="474663"/>
            <a:ext cx="5326856" cy="142557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1DC596-06CC-4ABC-BE12-13B2278A4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6016" y="4725480"/>
            <a:ext cx="3879056" cy="1234575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Data Science Career Track</a:t>
            </a:r>
          </a:p>
          <a:p>
            <a:pPr algn="ctr"/>
            <a:r>
              <a:rPr lang="en-US" sz="1800" dirty="0"/>
              <a:t>Springboard India</a:t>
            </a:r>
          </a:p>
          <a:p>
            <a:pPr algn="ctr"/>
            <a:r>
              <a:rPr lang="en-IN" sz="1800" dirty="0"/>
              <a:t>August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40763" y="173038"/>
            <a:ext cx="503237" cy="301625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7B4F1D-9373-46B6-96F5-071C7C45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45" y="2065638"/>
            <a:ext cx="2418365" cy="26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1520" y="365395"/>
            <a:ext cx="5257800" cy="799306"/>
          </a:xfrm>
        </p:spPr>
        <p:txBody>
          <a:bodyPr/>
          <a:lstStyle/>
          <a:p>
            <a:r>
              <a:rPr lang="en-US" b="0" dirty="0"/>
              <a:t>PROBLEM</a:t>
            </a:r>
            <a:r>
              <a:rPr lang="en-US" dirty="0"/>
              <a:t> SUMMARY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9ED6-2CE1-4F75-A35E-EE96F7A178FC}"/>
              </a:ext>
            </a:extLst>
          </p:cNvPr>
          <p:cNvSpPr txBox="1"/>
          <p:nvPr/>
        </p:nvSpPr>
        <p:spPr>
          <a:xfrm>
            <a:off x="827584" y="1484784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Ticket pricing strategy at Big Mountain Resort has been just to price at a certain premium over the average market prices.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is very vague and arbitrary.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 need to develop a better data driven pricing strategy.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With the nationwide resort data 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We can find out the actual value of the features in the resort.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We can also find the features that most contribute to ticket price and take action.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  <a:r>
              <a:rPr lang="en-IN" b="0" dirty="0"/>
              <a:t> and key findings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556792"/>
            <a:ext cx="7726680" cy="4307601"/>
          </a:xfrm>
        </p:spPr>
        <p:txBody>
          <a:bodyPr>
            <a:noAutofit/>
          </a:bodyPr>
          <a:lstStyle/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About ticket price</a:t>
            </a:r>
          </a:p>
          <a:p>
            <a:r>
              <a:rPr lang="en-US" sz="1800" dirty="0"/>
              <a:t>Big Mountain Resort supports a ticket price of $95.87 with a mean error of $10.39, against the current $81.00. </a:t>
            </a:r>
          </a:p>
          <a:p>
            <a:r>
              <a:rPr lang="en-US" sz="1600" dirty="0"/>
              <a:t>(Considering 350,000 seasonal visitors, each spending 5 days)</a:t>
            </a:r>
          </a:p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About permanently closing down up to 10 of the least used runs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BA97E-368B-4A07-AE7F-84867AC4E1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1" y="3448769"/>
            <a:ext cx="59372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  <a:r>
              <a:rPr lang="en-IN" b="0" dirty="0"/>
              <a:t> and key findings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7567F5-6A45-4278-A4E7-8A800B1D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424936" cy="4307601"/>
          </a:xfrm>
        </p:spPr>
        <p:txBody>
          <a:bodyPr>
            <a:noAutofit/>
          </a:bodyPr>
          <a:lstStyle/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About increasing the vertical drop by adding a run to a point 150 feet lower down + installation of an additional chair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Helvetica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I</a:t>
            </a:r>
            <a:r>
              <a:rPr lang="en-IN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ncreases support for ticket price by $1.99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$3474638 increase in ticket income over the season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About additional 2 acres of snow making coverage to above scenario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Same as above!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Such a small increase in the snow making area makes no difference!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400" dirty="0">
              <a:effectLst/>
              <a:latin typeface="Helvetica" panose="020B060402020202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About increasing longest run by 0.2 miles </a:t>
            </a:r>
            <a:r>
              <a:rPr lang="en-US" sz="1600" b="1" u="sng" dirty="0">
                <a:ea typeface="Calibri" panose="020F0502020204030204" pitchFamily="34" charset="0"/>
                <a:cs typeface="Helvetica" panose="020B0604020202020204" pitchFamily="34" charset="0"/>
              </a:rPr>
              <a:t>+ </a:t>
            </a:r>
            <a:r>
              <a:rPr lang="en-US" sz="1600" b="1" u="sng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add snow making coverage of 4 acres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No difference whatsoever.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Longest run is not a very important feature influencing pricing.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0" lvl="0" algn="just">
              <a:lnSpc>
                <a:spcPct val="107000"/>
              </a:lnSpc>
              <a:spcAft>
                <a:spcPts val="800"/>
              </a:spcAft>
            </a:pPr>
            <a:endParaRPr lang="en-IN" sz="1600" b="1" dirty="0">
              <a:effectLst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endParaRPr 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364" y="1556792"/>
            <a:ext cx="8363272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u="sng" dirty="0">
                <a:solidFill>
                  <a:srgbClr val="C94C25"/>
                </a:solidFill>
              </a:rPr>
              <a:t>1. MEAN OF PRICES MODEL 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Mean Error of: $17.92 on train data, $19.13 on test data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u="sng" dirty="0">
                <a:solidFill>
                  <a:srgbClr val="C94C25"/>
                </a:solidFill>
              </a:rPr>
              <a:t>2. LINEAR REGRESSION MODEL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B1A425-E086-46F6-B1A3-8B7AD482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404" y="1772816"/>
            <a:ext cx="3461556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u="sng" dirty="0">
                <a:solidFill>
                  <a:srgbClr val="C94C25"/>
                </a:solidFill>
              </a:rPr>
              <a:t>2. LINEAR REGRESSION MODEL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i="1" u="sng" dirty="0">
                <a:solidFill>
                  <a:srgbClr val="C94C25"/>
                </a:solidFill>
              </a:rPr>
              <a:t>Feature importance coefficients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dirty="0" err="1">
                <a:solidFill>
                  <a:schemeClr val="bg1"/>
                </a:solidFill>
              </a:rPr>
              <a:t>vertical_drop</a:t>
            </a:r>
            <a:r>
              <a:rPr lang="en-US" sz="1600" dirty="0">
                <a:solidFill>
                  <a:schemeClr val="bg1"/>
                </a:solidFill>
              </a:rPr>
              <a:t>          10.767857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dirty="0">
                <a:solidFill>
                  <a:schemeClr val="bg1"/>
                </a:solidFill>
              </a:rPr>
              <a:t>Snow </a:t>
            </a:r>
            <a:r>
              <a:rPr lang="en-US" sz="1600" dirty="0" err="1">
                <a:solidFill>
                  <a:schemeClr val="bg1"/>
                </a:solidFill>
              </a:rPr>
              <a:t>Making_ac</a:t>
            </a:r>
            <a:r>
              <a:rPr lang="en-US" sz="1600" dirty="0">
                <a:solidFill>
                  <a:schemeClr val="bg1"/>
                </a:solidFill>
              </a:rPr>
              <a:t>    6.290074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dirty="0" err="1">
                <a:solidFill>
                  <a:schemeClr val="bg1"/>
                </a:solidFill>
              </a:rPr>
              <a:t>total_chairs</a:t>
            </a:r>
            <a:r>
              <a:rPr lang="en-US" sz="1600" dirty="0">
                <a:solidFill>
                  <a:schemeClr val="bg1"/>
                </a:solidFill>
              </a:rPr>
              <a:t>             5.794156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dirty="0" err="1">
                <a:solidFill>
                  <a:schemeClr val="bg1"/>
                </a:solidFill>
              </a:rPr>
              <a:t>fastQuads</a:t>
            </a:r>
            <a:r>
              <a:rPr lang="en-US" sz="1600" dirty="0">
                <a:solidFill>
                  <a:schemeClr val="bg1"/>
                </a:solidFill>
              </a:rPr>
              <a:t>               5.745626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dirty="0">
                <a:solidFill>
                  <a:schemeClr val="bg1"/>
                </a:solidFill>
              </a:rPr>
              <a:t>Runs                       5.370555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dirty="0" err="1">
                <a:solidFill>
                  <a:schemeClr val="bg1"/>
                </a:solidFill>
              </a:rPr>
              <a:t>LongestRun_mi</a:t>
            </a:r>
            <a:r>
              <a:rPr lang="en-US" sz="1600" dirty="0">
                <a:solidFill>
                  <a:schemeClr val="bg1"/>
                </a:solidFill>
              </a:rPr>
              <a:t>       0.181814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dirty="0">
                <a:solidFill>
                  <a:schemeClr val="bg1"/>
                </a:solidFill>
              </a:rPr>
              <a:t>trams                      -4.142024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dirty="0" err="1">
                <a:solidFill>
                  <a:schemeClr val="bg1"/>
                </a:solidFill>
              </a:rPr>
              <a:t>SkiableTerrain_ac</a:t>
            </a:r>
            <a:r>
              <a:rPr lang="en-US" sz="1600" dirty="0">
                <a:solidFill>
                  <a:schemeClr val="bg1"/>
                </a:solidFill>
              </a:rPr>
              <a:t>   -5.249780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C0667-C226-4D48-89ED-CC2EA5EE6E94}"/>
              </a:ext>
            </a:extLst>
          </p:cNvPr>
          <p:cNvSpPr txBox="1"/>
          <p:nvPr/>
        </p:nvSpPr>
        <p:spPr>
          <a:xfrm>
            <a:off x="5004048" y="2619444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94C25"/>
                </a:solidFill>
              </a:rPr>
              <a:t>Mean Error of :</a:t>
            </a:r>
          </a:p>
          <a:p>
            <a:r>
              <a:rPr lang="en-US" sz="1800" b="1" dirty="0">
                <a:solidFill>
                  <a:srgbClr val="C94C25"/>
                </a:solidFill>
              </a:rPr>
              <a:t>$10.50 on train data $11.79 on test data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8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1356"/>
            <a:ext cx="7726680" cy="571500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u="sng" dirty="0">
                <a:solidFill>
                  <a:srgbClr val="C94C25"/>
                </a:solidFill>
              </a:rPr>
              <a:t>3. RANDOM FOREST MODEL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dirty="0">
                <a:solidFill>
                  <a:schemeClr val="bg1"/>
                </a:solidFill>
              </a:rPr>
              <a:t>Best model was with 69 trees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u="sng" dirty="0">
                <a:solidFill>
                  <a:srgbClr val="C94C25"/>
                </a:solidFill>
              </a:rPr>
              <a:t>Feature importance 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C0667-C226-4D48-89ED-CC2EA5EE6E94}"/>
              </a:ext>
            </a:extLst>
          </p:cNvPr>
          <p:cNvSpPr txBox="1"/>
          <p:nvPr/>
        </p:nvSpPr>
        <p:spPr>
          <a:xfrm>
            <a:off x="6300192" y="2636912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rgbClr val="C94C25"/>
                </a:solidFill>
              </a:rPr>
              <a:t>Mean Error of :</a:t>
            </a:r>
          </a:p>
          <a:p>
            <a:r>
              <a:rPr lang="en-US" sz="1800" b="1" dirty="0">
                <a:solidFill>
                  <a:srgbClr val="C94C25"/>
                </a:solidFill>
              </a:rPr>
              <a:t>$9.64 on train data $9.54 on test data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86DC7D-E9E4-447D-A8E6-37B7ED1E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36912"/>
            <a:ext cx="5857875" cy="4133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09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1356"/>
            <a:ext cx="7726680" cy="571500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u="sng" dirty="0">
                <a:solidFill>
                  <a:srgbClr val="C94C25"/>
                </a:solidFill>
              </a:rPr>
              <a:t>DATA QUANTITY ASSESSMENT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u="sng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600" b="1" dirty="0">
                <a:solidFill>
                  <a:schemeClr val="bg1"/>
                </a:solidFill>
              </a:rPr>
              <a:t>More than adequate data quantity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600" b="1" dirty="0">
              <a:solidFill>
                <a:srgbClr val="C94C25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B98374-E1D0-46D4-BB86-64C20426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7056784" cy="375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63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243922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E88C-2EFA-4A2B-9243-D1DBB29D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Harikrishnan 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26BABA-7EBF-4D5B-94F1-8E84B950B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08811"/>
              </p:ext>
            </p:extLst>
          </p:nvPr>
        </p:nvGraphicFramePr>
        <p:xfrm>
          <a:off x="3661123" y="2564904"/>
          <a:ext cx="331236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08850614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191891108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r>
                        <a:rPr lang="en-US" sz="1600" dirty="0"/>
                        <a:t>Error (train)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Error (test)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58368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r>
                        <a:rPr lang="en-US" sz="1600" dirty="0"/>
                        <a:t>17.92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19.13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0586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r>
                        <a:rPr lang="en-US" sz="1600" dirty="0"/>
                        <a:t>10.50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11.79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8279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r>
                        <a:rPr lang="en-US" sz="1600" dirty="0"/>
                        <a:t>9.64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9.54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5100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393</TotalTime>
  <Words>541</Words>
  <Application>Microsoft Office PowerPoint</Application>
  <PresentationFormat>On-screen Show (4:3)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</vt:lpstr>
      <vt:lpstr>Helvetica Neue</vt:lpstr>
      <vt:lpstr>Segoe UI</vt:lpstr>
      <vt:lpstr>Symbol</vt:lpstr>
      <vt:lpstr>Wingdings</vt:lpstr>
      <vt:lpstr>Wingdings 2</vt:lpstr>
      <vt:lpstr>Verve</vt:lpstr>
      <vt:lpstr>Pricing Strategy Big Mountain Resort</vt:lpstr>
      <vt:lpstr>PROBLEM SUMMARY</vt:lpstr>
      <vt:lpstr>Recommendation and key findings</vt:lpstr>
      <vt:lpstr>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Summary</vt:lpstr>
      <vt:lpstr>Conclusion</vt:lpstr>
      <vt:lpstr>Conclusion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Strategy Big Mountain Resort</dc:title>
  <dc:creator>Venugopalan K</dc:creator>
  <cp:lastModifiedBy>Harikrishnan V</cp:lastModifiedBy>
  <cp:revision>20</cp:revision>
  <dcterms:created xsi:type="dcterms:W3CDTF">2020-08-18T15:32:52Z</dcterms:created>
  <dcterms:modified xsi:type="dcterms:W3CDTF">2020-08-29T12:06:54Z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