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E6E3-B7CC-4A2E-2ABA-2EE84161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C6692-9FB2-416B-9CF4-7616E518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6B54-41E1-EB72-3833-6A0377E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A930-5438-A1B7-E29C-0E213091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3AAB-77F6-ABE0-BA1E-BA4BBD77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3DED-7BEC-3C8F-BFEA-8FC8A3F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70C33-9E1A-38FC-417D-C0D68551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C32A-3B18-8374-5C51-45FCC69F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4636-56FC-ACB9-48FF-905B6ED1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1458-85DB-3E16-2DEF-7995EA45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32FDB-3E1D-4B83-CA9B-55F40734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B866-74A0-B42B-DE7D-76264375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25E1-1C3B-42CE-498C-70311ECA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A8C3-F829-4CC5-28D8-771FC920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EE8E-D345-2D7A-0296-D543EDA7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2487-53AB-1D2F-8A02-E2586510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5BBC-6197-72A0-AB90-3BCF4773A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BBF2D-3EAE-23A9-E19B-1E16273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473C-4BF2-B025-2053-6C79CF1B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8E95-3ECB-ACB7-7F57-E6F8B31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4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DCE22C9A-30B6-12EB-423C-34454BE2D734}"/>
              </a:ext>
            </a:extLst>
          </p:cNvPr>
          <p:cNvSpPr/>
          <p:nvPr userDrawn="1"/>
        </p:nvSpPr>
        <p:spPr>
          <a:xfrm rot="16200000">
            <a:off x="3838487" y="-1434547"/>
            <a:ext cx="4515026" cy="97270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FF514-642F-4BAD-3895-ABFCE02A75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custGeom>
            <a:avLst/>
            <a:gdLst>
              <a:gd name="connsiteX0" fmla="*/ 3489966 w 12191999"/>
              <a:gd name="connsiteY0" fmla="*/ 1171488 h 6857999"/>
              <a:gd name="connsiteX1" fmla="*/ 1232453 w 12191999"/>
              <a:gd name="connsiteY1" fmla="*/ 3429001 h 6857999"/>
              <a:gd name="connsiteX2" fmla="*/ 3489966 w 12191999"/>
              <a:gd name="connsiteY2" fmla="*/ 5686514 h 6857999"/>
              <a:gd name="connsiteX3" fmla="*/ 8702034 w 12191999"/>
              <a:gd name="connsiteY3" fmla="*/ 5686514 h 6857999"/>
              <a:gd name="connsiteX4" fmla="*/ 10959548 w 12191999"/>
              <a:gd name="connsiteY4" fmla="*/ 3429001 h 6857999"/>
              <a:gd name="connsiteX5" fmla="*/ 8702034 w 12191999"/>
              <a:gd name="connsiteY5" fmla="*/ 1171488 h 6857999"/>
              <a:gd name="connsiteX6" fmla="*/ 0 w 12191999"/>
              <a:gd name="connsiteY6" fmla="*/ 0 h 6857999"/>
              <a:gd name="connsiteX7" fmla="*/ 12191999 w 12191999"/>
              <a:gd name="connsiteY7" fmla="*/ 0 h 6857999"/>
              <a:gd name="connsiteX8" fmla="*/ 12191999 w 12191999"/>
              <a:gd name="connsiteY8" fmla="*/ 6857999 h 6857999"/>
              <a:gd name="connsiteX9" fmla="*/ 0 w 12191999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7999">
                <a:moveTo>
                  <a:pt x="3489966" y="1171488"/>
                </a:moveTo>
                <a:cubicBezTo>
                  <a:pt x="2243176" y="1171488"/>
                  <a:pt x="1232453" y="2182211"/>
                  <a:pt x="1232453" y="3429001"/>
                </a:cubicBezTo>
                <a:cubicBezTo>
                  <a:pt x="1232453" y="4675791"/>
                  <a:pt x="2243176" y="5686514"/>
                  <a:pt x="3489966" y="5686514"/>
                </a:cubicBezTo>
                <a:lnTo>
                  <a:pt x="8702034" y="5686514"/>
                </a:lnTo>
                <a:cubicBezTo>
                  <a:pt x="9948824" y="5686514"/>
                  <a:pt x="10959548" y="4675791"/>
                  <a:pt x="10959548" y="3429001"/>
                </a:cubicBezTo>
                <a:cubicBezTo>
                  <a:pt x="10959548" y="2182211"/>
                  <a:pt x="9948824" y="1171488"/>
                  <a:pt x="8702034" y="117148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2724912"/>
            <a:ext cx="8037576" cy="932688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C8CEB3A4-8583-3114-2BDD-D7AE1CABCD1D}"/>
              </a:ext>
            </a:extLst>
          </p:cNvPr>
          <p:cNvSpPr/>
          <p:nvPr userDrawn="1"/>
        </p:nvSpPr>
        <p:spPr>
          <a:xfrm rot="16200000">
            <a:off x="4177443" y="-1088756"/>
            <a:ext cx="3837115" cy="90355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379338-7AB7-4007-F741-779D078C8084}"/>
              </a:ext>
            </a:extLst>
          </p:cNvPr>
          <p:cNvCxnSpPr>
            <a:cxnSpLocks/>
          </p:cNvCxnSpPr>
          <p:nvPr userDrawn="1"/>
        </p:nvCxnSpPr>
        <p:spPr>
          <a:xfrm>
            <a:off x="2607501" y="4008970"/>
            <a:ext cx="6976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3128" y="3831336"/>
            <a:ext cx="3291840" cy="521208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981D-6925-FFBC-8C38-087740C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F50-3D0C-106C-8E6B-F1941F49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B368-0B08-F4FA-C3EE-E843B764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07E2-314A-2381-B316-D69C836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37D3-03CD-9570-14E5-1C3353BB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D816-D0EA-5214-E87D-4D33A379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AA08-E670-B535-4110-351C4369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CEA3-FD31-ECD1-9074-29A6D418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1E35-6778-E0C7-06D5-E59599A5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7765-FD21-09A1-A104-3027A770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1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FC9-40D5-F4F0-C252-300081A0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83B6-1711-FA56-2322-6D6A9C21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9C3B6-7960-5CB9-6A71-C73E45307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DFFC-D80A-1A34-BABB-54C4AA53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CFE3A-2DAC-13E3-5099-B0CB871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60F5C-2EC3-9350-D342-BB5FE052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F072-CA1C-7E5B-A1E8-6B8F23FF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A43D-30E0-7B96-BD7F-B4E70883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2822A-75DC-2032-96A7-BAE4C13D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D0FE-E2BB-AEAE-C4EB-927D1CEED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A0A68-C6D7-0E5F-3224-DCA50B8E9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6C4FA-2DFF-C94B-4E56-3F8FC55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7246C-10EC-F5C5-51D7-6A6C65F0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B66F2-E46F-BD9C-77B0-BB97DD5C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8A68-76DC-7874-F33D-76088810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5AF97-35A6-C493-6A0B-ECF4208B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34D2D-9BCB-2592-C437-ABEF46D5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289A-F7FE-65B4-2EDC-928E9A5C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BA0E4-48D8-8F90-2C01-44DC53F4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D3B23-8308-0618-AA80-6C2DCFF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1B946-25FF-0283-D248-A8CE74F5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2FB-477C-1D3A-926C-FEB651C1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6C2D-8595-4C7B-3DE4-5451E9B0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F4F50-D386-6B24-E296-F164D17D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E2E52-FA5A-C812-D3CC-22595206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8E2EA-3F4B-43BE-3692-0EC7433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12485-9A7B-3693-ECB9-4AD3ADC6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B38-0014-1F63-3EF2-3AFBA3BA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F16E0-03DD-D963-4FD8-795FDA20A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5123F-BB1B-BD48-91B1-D57479E3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E605A-AFE2-C03F-6FD6-69476AAB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EE65-98C5-D6BC-C608-0557A0B3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ADA2-0C7C-9F07-6E41-9AAD7BAF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CF693-5ECF-D46D-AEF0-B3107050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0CDF6-3536-1F50-2504-0943CF9DE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A210-1972-9AD1-A695-B73334756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7F61-7302-44EC-8D4D-B04B1CD32217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F2EA-6869-4F5C-512E-67294789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0BFD-1C8C-FDD5-0466-36420EBCA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AD28-57A3-4DC5-8E30-476F63EF5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eportphishing@apwg.or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linux-computer-ubuntu-parrot-minimalism-hd-indoors-no-people-wallpaper-hrcwz/download/1920x10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lose up of feathers">
            <a:extLst>
              <a:ext uri="{FF2B5EF4-FFF2-40B4-BE49-F238E27FC236}">
                <a16:creationId xmlns:a16="http://schemas.microsoft.com/office/drawing/2014/main" id="{4F22309A-3E5E-DB9C-8093-A7A5719032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32000" scaling="20"/>
                    </a14:imgEffect>
                    <a14:imgEffect>
                      <a14:sharpenSoften amount="-4000"/>
                    </a14:imgEffect>
                    <a14:imgEffect>
                      <a14:colorTemperature colorTemp="11301"/>
                    </a14:imgEffect>
                    <a14:imgEffect>
                      <a14:saturation sat="210000"/>
                    </a14:imgEffect>
                    <a14:imgEffect>
                      <a14:brightnessContrast bright="-3000" contrast="-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6E06F-847B-DA3B-16C0-4ABAD9D66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2057400"/>
            <a:ext cx="8037576" cy="1371600"/>
          </a:xfrm>
        </p:spPr>
        <p:txBody>
          <a:bodyPr/>
          <a:lstStyle/>
          <a:p>
            <a:r>
              <a:rPr lang="en-IN" b="1" dirty="0"/>
              <a:t>Phishing Awareness Training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8D98-A13D-1121-2A5E-4FB60FC6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187" y="3804557"/>
            <a:ext cx="4604656" cy="522514"/>
          </a:xfrm>
        </p:spPr>
        <p:txBody>
          <a:bodyPr/>
          <a:lstStyle/>
          <a:p>
            <a:r>
              <a:rPr lang="en-US" sz="2300" b="1" dirty="0"/>
              <a:t>Recognize and Avoid Online Scams</a:t>
            </a:r>
            <a:endParaRPr lang="en-IN" sz="23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FAD61-58B6-1C12-B79B-46C1C8F6B122}"/>
              </a:ext>
            </a:extLst>
          </p:cNvPr>
          <p:cNvSpPr txBox="1"/>
          <p:nvPr/>
        </p:nvSpPr>
        <p:spPr>
          <a:xfrm>
            <a:off x="4727122" y="4359728"/>
            <a:ext cx="302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     ~ Madhu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1120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B0D2BC-F356-0270-3979-B6F1685C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92"/>
            <a:ext cx="12190771" cy="6858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26023-09D9-3A66-C5E1-56AB12F4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DE548-6EB4-4EFD-9D25-C4C7913C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1. Phishing is a prevalent cyber threat that requires vigilance.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2. Educate yourself and others about recognizing phishing tactics.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3. Stay proactive by reporting phishing attempts and updating security practices.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>
                <a:solidFill>
                  <a:schemeClr val="bg1"/>
                </a:solidFill>
              </a:rPr>
              <a:t>                                                                                                          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FC8948-9F00-BD2F-76A2-888025F8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92"/>
            <a:ext cx="12190771" cy="6858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0EAD7-17BF-EE5F-44C1-83883DF0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AC48-F0C5-D7C4-E069-AA4E6DA1D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Phishing is a cyberattack where attackers trick individuals into providing sensitive information, such as:</a:t>
            </a:r>
          </a:p>
          <a:p>
            <a:r>
              <a:rPr lang="en-US" dirty="0">
                <a:solidFill>
                  <a:schemeClr val="bg1"/>
                </a:solidFill>
              </a:rPr>
              <a:t> passwords credit card numbers</a:t>
            </a:r>
          </a:p>
          <a:p>
            <a:r>
              <a:rPr lang="en-US" dirty="0">
                <a:solidFill>
                  <a:schemeClr val="bg1"/>
                </a:solidFill>
              </a:rPr>
              <a:t> personal details</a:t>
            </a:r>
          </a:p>
          <a:p>
            <a:r>
              <a:rPr lang="en-US" dirty="0">
                <a:solidFill>
                  <a:schemeClr val="bg1"/>
                </a:solidFill>
              </a:rPr>
              <a:t> By pretending to be trustworthy entities.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</a:t>
            </a:r>
            <a:r>
              <a:rPr lang="en-IN" dirty="0">
                <a:solidFill>
                  <a:schemeClr val="bg1"/>
                </a:solidFill>
              </a:rPr>
              <a:t>                        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7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28600E-F4A4-F7D5-E50E-C210DEA43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92"/>
            <a:ext cx="12190771" cy="6858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52C03-CD14-320C-565E-1FC5466F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Forms of Phishing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9C2B0-6DF7-AC54-107A-EFB627D34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1. Email phishing: Fake emails with malicious links or attachments.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2. Spear phishing: Targeted attacks on specific individuals or organizations.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3. Smishing: Phishing through text messages.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4. Vishing: Voice calls designed to extract sensitive information.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                   </a:t>
            </a:r>
            <a:r>
              <a:rPr lang="en-IN" dirty="0">
                <a:solidFill>
                  <a:schemeClr val="bg1"/>
                </a:solidFill>
              </a:rPr>
              <a:t>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1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8717C-5BD8-8642-2F5B-99EF7418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0110"/>
            <a:ext cx="12190771" cy="6858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AB15A-6687-ABB2-2FE6-D4A32A0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Phishing Emails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5C1F-9B7C-0B5E-B7EF-B3DB16543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1. Check for grammatical errors or generic greetings.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2. Look out for suspicious links or attachments.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3. Be cautious of emails creating urgency or fear.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4. Verify sender information and domain names.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                 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6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7B941-302B-912D-3736-6CAA888C0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92"/>
            <a:ext cx="12192000" cy="6859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09A0A-8105-861A-F116-93788A7B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9705-C7D3-6DDB-7673-73FACEF9C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1. Check the URL: </a:t>
            </a:r>
            <a:r>
              <a:rPr lang="en-US" dirty="0">
                <a:solidFill>
                  <a:schemeClr val="bg1"/>
                </a:solidFill>
              </a:rPr>
              <a:t>Avoid websites with unusual domains.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2. Look for HTTPS and a secure padlock in the address bar.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3. Avoid clicking on pop-ups requesting sensitive data.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               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9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CD6B5-50C7-B9D8-8AE4-47B5021D9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87"/>
            <a:ext cx="12192000" cy="6859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0B15C-9082-1C31-D477-A49B5B09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924C-00D4-1B40-7393-4212FD9A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69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1. Impersonation: Attackers pretending to be trusted contacts.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2. Pretexting: Creating a fabricated scenario to extract information.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3. Baiting: Offering something enticing to trick individuals.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                  </a:t>
            </a:r>
            <a:r>
              <a:rPr lang="en-IN" dirty="0">
                <a:solidFill>
                  <a:schemeClr val="bg1"/>
                </a:solidFill>
              </a:rPr>
              <a:t>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3CB68-2ED7-DB73-6C20-C17C7F433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92"/>
            <a:ext cx="12192000" cy="6859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ADEFB-7992-9A3F-E755-53231391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Stay Safe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8A0F-2266-6A0E-FF00-A174B7A81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1. Do not click on links from unknown sources.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2. Verify requests for sensitive information.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3. Enable multi-factor authentication (MFA).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4. Keep your software updated.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                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91709-AE12-2958-B3B7-216558C1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92"/>
            <a:ext cx="12192000" cy="6859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24049-2F11-BB62-ECE7-B50AC98D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Phishing Attempts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E588-CD8C-08AA-2F9C-EFDED4D74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1. Report phishing emails to your organization's IT department.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2. Use tools like Google's Safe Browsing to report suspicious sites.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3. Forward phishing emails to authorities like        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reportphishing@apwg.org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                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2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8E45E-4C59-218E-ABDB-B6F8EDB47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92"/>
            <a:ext cx="12192000" cy="6859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82C0-1DF3-F795-C697-AE9730FC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Real-Life Phishing Attack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88C9-28F5-A2AB-1FF5-B5AA61DA5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2020, a phishing attack targeted over 100,000 Microsoft Office 365 users.</a:t>
            </a:r>
          </a:p>
          <a:p>
            <a:r>
              <a:rPr lang="en-US" dirty="0">
                <a:solidFill>
                  <a:schemeClr val="bg1"/>
                </a:solidFill>
              </a:rPr>
              <a:t>The attackers created fake login pages to steal credentials.</a:t>
            </a:r>
          </a:p>
          <a:p>
            <a:r>
              <a:rPr lang="en-US" dirty="0">
                <a:solidFill>
                  <a:schemeClr val="bg1"/>
                </a:solidFill>
              </a:rPr>
              <a:t>Lessons learned: Always verify the authenticity of login pages.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               ~ 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0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Phishing Awareness Training</vt:lpstr>
      <vt:lpstr>What is Phishing?</vt:lpstr>
      <vt:lpstr>Common Forms of Phishing</vt:lpstr>
      <vt:lpstr>Recognizing Phishing Emails</vt:lpstr>
      <vt:lpstr>Phishing Websites</vt:lpstr>
      <vt:lpstr>Social Engineering Tactics</vt:lpstr>
      <vt:lpstr>How to Stay Safe</vt:lpstr>
      <vt:lpstr>Reporting Phishing Attempts</vt:lpstr>
      <vt:lpstr>Case Study: Real-Life Phishing Attack</vt:lpstr>
      <vt:lpstr>Summary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kanala Madhu</dc:creator>
  <cp:lastModifiedBy>kanala Madhu</cp:lastModifiedBy>
  <cp:revision>1</cp:revision>
  <dcterms:created xsi:type="dcterms:W3CDTF">2024-12-15T02:56:04Z</dcterms:created>
  <dcterms:modified xsi:type="dcterms:W3CDTF">2024-12-15T05:00:24Z</dcterms:modified>
</cp:coreProperties>
</file>