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Nuni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d1cd1235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d1cd123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d1cd1235c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d1cd1235c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d1cd1235c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d1cd1235c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d1cd1235c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d1cd1235c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d1cd1235c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d1cd1235c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d1cd1235c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d1cd1235c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d1cd1235c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d1cd1235c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d1cd1235c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d1cd1235c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d1cd1235c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d1cd1235c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d1cd1235c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d1cd1235c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d1cd1235c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d1cd1235c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d1cd1235c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d1cd1235c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d1cd1235c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d1cd1235c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d1cd1235c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d1cd1235c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d1cd1235c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d1cd1235c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d1cd1235c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d1cd1235c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d1cd1235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d1cd1235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GRADUATE ADMISSIONS</a:t>
            </a:r>
            <a:endParaRPr/>
          </a:p>
        </p:txBody>
      </p:sp>
      <p:sp>
        <p:nvSpPr>
          <p:cNvPr id="129" name="Google Shape;129;p1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GB"/>
              <a:t>Project By</a:t>
            </a:r>
            <a:endParaRPr/>
          </a:p>
          <a:p>
            <a:pPr indent="0" lvl="0" marL="0" rtl="0" algn="l">
              <a:spcBef>
                <a:spcPts val="1600"/>
              </a:spcBef>
              <a:spcAft>
                <a:spcPts val="1600"/>
              </a:spcAft>
              <a:buNone/>
            </a:pPr>
            <a:r>
              <a:rPr lang="en-GB" sz="1100">
                <a:latin typeface="Nunito"/>
                <a:ea typeface="Nunito"/>
                <a:cs typeface="Nunito"/>
                <a:sym typeface="Nunito"/>
              </a:rPr>
              <a:t>M. MADHU KIRAN VARMA - 15PA1A05A3</a:t>
            </a:r>
            <a:endParaRPr sz="11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301375"/>
            <a:ext cx="7505700" cy="41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400">
                <a:solidFill>
                  <a:srgbClr val="000000"/>
                </a:solidFill>
                <a:latin typeface="Times New Roman"/>
                <a:ea typeface="Times New Roman"/>
                <a:cs typeface="Times New Roman"/>
                <a:sym typeface="Times New Roman"/>
              </a:rPr>
              <a:t>DECISION TREES</a:t>
            </a:r>
            <a:endParaRPr b="1" sz="1400">
              <a:solidFill>
                <a:srgbClr val="000000"/>
              </a:solidFill>
              <a:latin typeface="Times New Roman"/>
              <a:ea typeface="Times New Roman"/>
              <a:cs typeface="Times New Roman"/>
              <a:sym typeface="Times New Roman"/>
            </a:endParaRPr>
          </a:p>
        </p:txBody>
      </p:sp>
      <p:sp>
        <p:nvSpPr>
          <p:cNvPr id="188" name="Google Shape;188;p22"/>
          <p:cNvSpPr txBox="1"/>
          <p:nvPr/>
        </p:nvSpPr>
        <p:spPr>
          <a:xfrm>
            <a:off x="405500" y="917725"/>
            <a:ext cx="8334300" cy="3809700"/>
          </a:xfrm>
          <a:prstGeom prst="rect">
            <a:avLst/>
          </a:prstGeom>
          <a:noFill/>
          <a:ln>
            <a:noFill/>
          </a:ln>
        </p:spPr>
        <p:txBody>
          <a:bodyPr anchorCtr="0" anchor="t" bIns="91425" lIns="91425" spcFirstLastPara="1" rIns="91425" wrap="square" tIns="91425">
            <a:noAutofit/>
          </a:bodyPr>
          <a:lstStyle/>
          <a:p>
            <a:pPr indent="-304800" lvl="0" marL="457200" marR="279400" rtl="0" algn="just">
              <a:lnSpc>
                <a:spcPct val="200000"/>
              </a:lnSpc>
              <a:spcBef>
                <a:spcPts val="2200"/>
              </a:spcBef>
              <a:spcAft>
                <a:spcPts val="0"/>
              </a:spcAft>
              <a:buSzPts val="1200"/>
              <a:buFont typeface="Raleway"/>
              <a:buChar char="●"/>
            </a:pPr>
            <a:r>
              <a:rPr lang="en-GB" sz="1200">
                <a:latin typeface="Raleway"/>
                <a:ea typeface="Raleway"/>
                <a:cs typeface="Raleway"/>
                <a:sym typeface="Raleway"/>
              </a:rPr>
              <a:t>Decision Trees are very flexible,easy to understand and easy to debug.They usually work on Classification and Regression Problems i.e.,for categorical problems having [green,red,blue..etc.] and continuous inputs like [2.9,3.8..etc].They usually cover both the perspectives.</a:t>
            </a:r>
            <a:endParaRPr sz="1200">
              <a:latin typeface="Raleway"/>
              <a:ea typeface="Raleway"/>
              <a:cs typeface="Raleway"/>
              <a:sym typeface="Raleway"/>
            </a:endParaRPr>
          </a:p>
          <a:p>
            <a:pPr indent="-304800" lvl="0" marL="457200" marR="279400" rtl="0" algn="just">
              <a:lnSpc>
                <a:spcPct val="200000"/>
              </a:lnSpc>
              <a:spcBef>
                <a:spcPts val="0"/>
              </a:spcBef>
              <a:spcAft>
                <a:spcPts val="0"/>
              </a:spcAft>
              <a:buSzPts val="1200"/>
              <a:buFont typeface="Raleway"/>
              <a:buChar char="●"/>
            </a:pPr>
            <a:r>
              <a:rPr lang="en-GB" sz="1200">
                <a:latin typeface="Raleway"/>
                <a:ea typeface="Raleway"/>
                <a:cs typeface="Raleway"/>
                <a:sym typeface="Raleway"/>
              </a:rPr>
              <a:t>It divides the dataset into smaller and smaller subsets while at the same time an associated decision tree is incrementally developed. The final result is a tree with decision nodes and leaf nodes. A decision node has two or more branches, each representing values for the attribute tested. Leaf node represents a decision on the numerical target. The topmost decision node in a tree which corresponds to the best predictor called root node. Decision trees can handle both categorical and numerical data.</a:t>
            </a:r>
            <a:endParaRPr>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nvSpPr>
        <p:spPr>
          <a:xfrm>
            <a:off x="117375" y="96050"/>
            <a:ext cx="8793000" cy="47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94" name="Google Shape;194;p23"/>
          <p:cNvPicPr preferRelativeResize="0"/>
          <p:nvPr/>
        </p:nvPicPr>
        <p:blipFill>
          <a:blip r:embed="rId3">
            <a:alphaModFix/>
          </a:blip>
          <a:stretch>
            <a:fillRect/>
          </a:stretch>
        </p:blipFill>
        <p:spPr>
          <a:xfrm>
            <a:off x="64025" y="96049"/>
            <a:ext cx="9144000" cy="4570151"/>
          </a:xfrm>
          <a:prstGeom prst="rect">
            <a:avLst/>
          </a:prstGeom>
          <a:noFill/>
          <a:ln>
            <a:noFill/>
          </a:ln>
        </p:spPr>
      </p:pic>
      <p:sp>
        <p:nvSpPr>
          <p:cNvPr id="195" name="Google Shape;195;p23"/>
          <p:cNvSpPr txBox="1"/>
          <p:nvPr/>
        </p:nvSpPr>
        <p:spPr>
          <a:xfrm>
            <a:off x="64025" y="4844700"/>
            <a:ext cx="9027600" cy="1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Raleway"/>
                <a:ea typeface="Raleway"/>
                <a:cs typeface="Raleway"/>
                <a:sym typeface="Raleway"/>
              </a:rPr>
              <a:t>Typical Decision Tree Notation</a:t>
            </a:r>
            <a:endParaRPr b="1">
              <a:solidFill>
                <a:srgbClr val="00FF00"/>
              </a:solidFill>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nvSpPr>
        <p:spPr>
          <a:xfrm>
            <a:off x="85375" y="640325"/>
            <a:ext cx="8931900" cy="4321800"/>
          </a:xfrm>
          <a:prstGeom prst="rect">
            <a:avLst/>
          </a:prstGeom>
          <a:noFill/>
          <a:ln>
            <a:noFill/>
          </a:ln>
        </p:spPr>
        <p:txBody>
          <a:bodyPr anchorCtr="0" anchor="t" bIns="91425" lIns="91425" spcFirstLastPara="1" rIns="91425" wrap="square" tIns="91425">
            <a:noAutofit/>
          </a:bodyPr>
          <a:lstStyle/>
          <a:p>
            <a:pPr indent="-304800" lvl="0" marL="457200" marR="279400" rtl="0" algn="just">
              <a:lnSpc>
                <a:spcPct val="142857"/>
              </a:lnSpc>
              <a:spcBef>
                <a:spcPts val="2200"/>
              </a:spcBef>
              <a:spcAft>
                <a:spcPts val="0"/>
              </a:spcAft>
              <a:buSzPts val="1200"/>
              <a:buFont typeface="Raleway"/>
              <a:buChar char="●"/>
            </a:pPr>
            <a:r>
              <a:rPr lang="en-GB" sz="1200">
                <a:highlight>
                  <a:srgbClr val="FFFFFF"/>
                </a:highlight>
                <a:latin typeface="Raleway"/>
                <a:ea typeface="Raleway"/>
                <a:cs typeface="Raleway"/>
                <a:sym typeface="Raleway"/>
              </a:rPr>
              <a:t>Random forests are an ensemble learning method for classification, regression and other tasks, that operate by constructing a multitude of decision trees at training time and outputting the class that is the mode of the classes in case of the classification tasks or mean prediction for the regression tasks of the individual trees.</a:t>
            </a:r>
            <a:endParaRPr sz="1200">
              <a:highlight>
                <a:srgbClr val="FFFFFF"/>
              </a:highlight>
              <a:latin typeface="Raleway"/>
              <a:ea typeface="Raleway"/>
              <a:cs typeface="Raleway"/>
              <a:sym typeface="Raleway"/>
            </a:endParaRPr>
          </a:p>
          <a:p>
            <a:pPr indent="0" lvl="0" marL="0" marR="279400" rtl="0" algn="just">
              <a:lnSpc>
                <a:spcPct val="142857"/>
              </a:lnSpc>
              <a:spcBef>
                <a:spcPts val="2200"/>
              </a:spcBef>
              <a:spcAft>
                <a:spcPts val="0"/>
              </a:spcAft>
              <a:buNone/>
            </a:pPr>
            <a:r>
              <a:t/>
            </a:r>
            <a:endParaRPr sz="1200">
              <a:highlight>
                <a:srgbClr val="FFFFFF"/>
              </a:highlight>
              <a:latin typeface="Raleway"/>
              <a:ea typeface="Raleway"/>
              <a:cs typeface="Raleway"/>
              <a:sym typeface="Raleway"/>
            </a:endParaRPr>
          </a:p>
          <a:p>
            <a:pPr indent="-304800" lvl="0" marL="457200" marR="279400" rtl="0" algn="just">
              <a:lnSpc>
                <a:spcPct val="142857"/>
              </a:lnSpc>
              <a:spcBef>
                <a:spcPts val="2200"/>
              </a:spcBef>
              <a:spcAft>
                <a:spcPts val="0"/>
              </a:spcAft>
              <a:buSzPts val="1200"/>
              <a:buFont typeface="Raleway"/>
              <a:buChar char="●"/>
            </a:pPr>
            <a:r>
              <a:rPr lang="en-GB" sz="1200">
                <a:highlight>
                  <a:srgbClr val="FFFFFF"/>
                </a:highlight>
                <a:latin typeface="Raleway"/>
                <a:ea typeface="Raleway"/>
                <a:cs typeface="Raleway"/>
                <a:sym typeface="Raleway"/>
              </a:rPr>
              <a:t>The Random forests have a stroke of brilliance when a performance optimization happens to enhance precision of the model, or vice versa.Tuning down the fraction of features that is considered at any given node can let you easily work on datasets with thousands of features.</a:t>
            </a:r>
            <a:endParaRPr sz="1200">
              <a:highlight>
                <a:srgbClr val="FFFFFF"/>
              </a:highlight>
              <a:latin typeface="Raleway"/>
              <a:ea typeface="Raleway"/>
              <a:cs typeface="Raleway"/>
              <a:sym typeface="Raleway"/>
            </a:endParaRPr>
          </a:p>
          <a:p>
            <a:pPr indent="0" lvl="0" marL="0" rtl="0" algn="l">
              <a:spcBef>
                <a:spcPts val="0"/>
              </a:spcBef>
              <a:spcAft>
                <a:spcPts val="0"/>
              </a:spcAft>
              <a:buNone/>
            </a:pPr>
            <a:r>
              <a:t/>
            </a:r>
            <a:endParaRPr>
              <a:latin typeface="Calibri"/>
              <a:ea typeface="Calibri"/>
              <a:cs typeface="Calibri"/>
              <a:sym typeface="Calibri"/>
            </a:endParaRPr>
          </a:p>
        </p:txBody>
      </p:sp>
      <p:sp>
        <p:nvSpPr>
          <p:cNvPr id="201" name="Google Shape;201;p24"/>
          <p:cNvSpPr txBox="1"/>
          <p:nvPr/>
        </p:nvSpPr>
        <p:spPr>
          <a:xfrm>
            <a:off x="256100" y="138725"/>
            <a:ext cx="8686200" cy="50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Times New Roman"/>
                <a:ea typeface="Times New Roman"/>
                <a:cs typeface="Times New Roman"/>
                <a:sym typeface="Times New Roman"/>
              </a:rPr>
              <a:t>RANDOM FORESTS</a:t>
            </a:r>
            <a:endParaRPr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25"/>
          <p:cNvPicPr preferRelativeResize="0"/>
          <p:nvPr/>
        </p:nvPicPr>
        <p:blipFill>
          <a:blip r:embed="rId3">
            <a:alphaModFix/>
          </a:blip>
          <a:stretch>
            <a:fillRect/>
          </a:stretch>
        </p:blipFill>
        <p:spPr>
          <a:xfrm>
            <a:off x="987775" y="45675"/>
            <a:ext cx="7168452" cy="4553601"/>
          </a:xfrm>
          <a:prstGeom prst="rect">
            <a:avLst/>
          </a:prstGeom>
          <a:noFill/>
          <a:ln>
            <a:noFill/>
          </a:ln>
        </p:spPr>
      </p:pic>
      <p:sp>
        <p:nvSpPr>
          <p:cNvPr id="207" name="Google Shape;207;p25"/>
          <p:cNvSpPr txBox="1"/>
          <p:nvPr/>
        </p:nvSpPr>
        <p:spPr>
          <a:xfrm>
            <a:off x="1152475" y="4748675"/>
            <a:ext cx="6520200" cy="3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4A86E8"/>
                </a:solidFill>
                <a:latin typeface="Calibri"/>
                <a:ea typeface="Calibri"/>
                <a:cs typeface="Calibri"/>
                <a:sym typeface="Calibri"/>
              </a:rPr>
              <a:t>RANDOM FOREST ANALOGY</a:t>
            </a:r>
            <a:endParaRPr>
              <a:solidFill>
                <a:srgbClr val="4A86E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nvSpPr>
        <p:spPr>
          <a:xfrm>
            <a:off x="74700" y="885700"/>
            <a:ext cx="8931900" cy="4119000"/>
          </a:xfrm>
          <a:prstGeom prst="rect">
            <a:avLst/>
          </a:prstGeom>
          <a:noFill/>
          <a:ln>
            <a:noFill/>
          </a:ln>
        </p:spPr>
        <p:txBody>
          <a:bodyPr anchorCtr="0" anchor="t" bIns="91425" lIns="91425" spcFirstLastPara="1" rIns="91425" wrap="square" tIns="91425">
            <a:noAutofit/>
          </a:bodyPr>
          <a:lstStyle/>
          <a:p>
            <a:pPr indent="-304800" lvl="0" marL="457200" marR="279400" rtl="0" algn="just">
              <a:lnSpc>
                <a:spcPct val="150000"/>
              </a:lnSpc>
              <a:spcBef>
                <a:spcPts val="2200"/>
              </a:spcBef>
              <a:spcAft>
                <a:spcPts val="0"/>
              </a:spcAft>
              <a:buSzPts val="1200"/>
              <a:buFont typeface="Raleway"/>
              <a:buChar char="●"/>
            </a:pPr>
            <a:r>
              <a:rPr lang="en-GB" sz="1200">
                <a:highlight>
                  <a:srgbClr val="FFFFFF"/>
                </a:highlight>
                <a:latin typeface="Raleway"/>
                <a:ea typeface="Raleway"/>
                <a:cs typeface="Raleway"/>
                <a:sym typeface="Raleway"/>
              </a:rPr>
              <a:t>SVM's are simple,accurate and perform well on smaller and cleaner datasets.It can be more efficient as it uses subset of training points.</a:t>
            </a:r>
            <a:endParaRPr sz="1200">
              <a:highlight>
                <a:srgbClr val="FFFFFF"/>
              </a:highlight>
              <a:latin typeface="Raleway"/>
              <a:ea typeface="Raleway"/>
              <a:cs typeface="Raleway"/>
              <a:sym typeface="Raleway"/>
            </a:endParaRPr>
          </a:p>
          <a:p>
            <a:pPr indent="-304800" lvl="0" marL="457200" marR="279400" rtl="0" algn="just">
              <a:lnSpc>
                <a:spcPct val="150000"/>
              </a:lnSpc>
              <a:spcBef>
                <a:spcPts val="0"/>
              </a:spcBef>
              <a:spcAft>
                <a:spcPts val="0"/>
              </a:spcAft>
              <a:buSzPts val="1200"/>
              <a:buFont typeface="Raleway"/>
              <a:buChar char="●"/>
            </a:pPr>
            <a:r>
              <a:rPr lang="en-GB" sz="1200">
                <a:highlight>
                  <a:srgbClr val="FFFFFF"/>
                </a:highlight>
                <a:latin typeface="Raleway"/>
                <a:ea typeface="Raleway"/>
                <a:cs typeface="Raleway"/>
                <a:sym typeface="Raleway"/>
              </a:rPr>
              <a:t>The Support Vector Regression (SVR) uses the same principles as the SVM for classification, with only a few minor differences. Initially as the output is a real number and continuous it becomes very difficult to predict the information at hand, which has infinite possibilities.</a:t>
            </a:r>
            <a:endParaRPr sz="1200">
              <a:highlight>
                <a:srgbClr val="FFFFFF"/>
              </a:highlight>
              <a:latin typeface="Raleway"/>
              <a:ea typeface="Raleway"/>
              <a:cs typeface="Raleway"/>
              <a:sym typeface="Raleway"/>
            </a:endParaRPr>
          </a:p>
          <a:p>
            <a:pPr indent="-304800" lvl="0" marL="457200" marR="279400" rtl="0" algn="just">
              <a:lnSpc>
                <a:spcPct val="150000"/>
              </a:lnSpc>
              <a:spcBef>
                <a:spcPts val="0"/>
              </a:spcBef>
              <a:spcAft>
                <a:spcPts val="0"/>
              </a:spcAft>
              <a:buSzPts val="1200"/>
              <a:buFont typeface="Raleway"/>
              <a:buChar char="●"/>
            </a:pPr>
            <a:r>
              <a:rPr lang="en-GB" sz="1200">
                <a:highlight>
                  <a:srgbClr val="FFFFFF"/>
                </a:highlight>
                <a:latin typeface="Raleway"/>
                <a:ea typeface="Raleway"/>
                <a:cs typeface="Raleway"/>
                <a:sym typeface="Raleway"/>
              </a:rPr>
              <a:t>In the case of regression, the factor margin of tolerance (epsilon) is set in approximation to the SVM.</a:t>
            </a:r>
            <a:endParaRPr sz="1200">
              <a:highlight>
                <a:srgbClr val="FFFFFF"/>
              </a:highlight>
              <a:latin typeface="Raleway"/>
              <a:ea typeface="Raleway"/>
              <a:cs typeface="Raleway"/>
              <a:sym typeface="Raleway"/>
            </a:endParaRPr>
          </a:p>
          <a:p>
            <a:pPr indent="-304800" lvl="0" marL="457200" marR="279400" rtl="0" algn="just">
              <a:lnSpc>
                <a:spcPct val="150000"/>
              </a:lnSpc>
              <a:spcBef>
                <a:spcPts val="0"/>
              </a:spcBef>
              <a:spcAft>
                <a:spcPts val="0"/>
              </a:spcAft>
              <a:buSzPts val="1200"/>
              <a:buFont typeface="Raleway"/>
              <a:buChar char="●"/>
            </a:pPr>
            <a:r>
              <a:rPr lang="en-GB" sz="1200">
                <a:highlight>
                  <a:srgbClr val="FFFFFF"/>
                </a:highlight>
                <a:latin typeface="Raleway"/>
                <a:ea typeface="Raleway"/>
                <a:cs typeface="Raleway"/>
                <a:sym typeface="Raleway"/>
              </a:rPr>
              <a:t>The main theme for SVM is always to minimize error, particularize the hyperplane which maximizes the margin, keeping in mind that part of the error is convinced.</a:t>
            </a:r>
            <a:endParaRPr sz="1200">
              <a:highlight>
                <a:srgbClr val="FFFFFF"/>
              </a:highlight>
              <a:latin typeface="Raleway"/>
              <a:ea typeface="Raleway"/>
              <a:cs typeface="Raleway"/>
              <a:sym typeface="Raleway"/>
            </a:endParaRPr>
          </a:p>
          <a:p>
            <a:pPr indent="-304800" lvl="0" marL="457200" marR="279400" rtl="0" algn="just">
              <a:lnSpc>
                <a:spcPct val="150000"/>
              </a:lnSpc>
              <a:spcBef>
                <a:spcPts val="0"/>
              </a:spcBef>
              <a:spcAft>
                <a:spcPts val="0"/>
              </a:spcAft>
              <a:buSzPts val="1200"/>
              <a:buFont typeface="Raleway"/>
              <a:buChar char="●"/>
            </a:pPr>
            <a:r>
              <a:rPr lang="en-GB" sz="1200">
                <a:highlight>
                  <a:srgbClr val="FFFFFF"/>
                </a:highlight>
                <a:latin typeface="Raleway"/>
                <a:ea typeface="Raleway"/>
                <a:cs typeface="Raleway"/>
                <a:sym typeface="Raleway"/>
              </a:rPr>
              <a:t>Since For the current regression problem consists of a lot of continuous features the application of SVM's can serve a better purpose.</a:t>
            </a:r>
            <a:endParaRPr sz="1200">
              <a:highlight>
                <a:srgbClr val="FFFFFF"/>
              </a:highlight>
              <a:latin typeface="Raleway"/>
              <a:ea typeface="Raleway"/>
              <a:cs typeface="Raleway"/>
              <a:sym typeface="Raleway"/>
            </a:endParaRPr>
          </a:p>
          <a:p>
            <a:pPr indent="0" lvl="0" marL="0" rtl="0" algn="l">
              <a:lnSpc>
                <a:spcPct val="150000"/>
              </a:lnSpc>
              <a:spcBef>
                <a:spcPts val="0"/>
              </a:spcBef>
              <a:spcAft>
                <a:spcPts val="0"/>
              </a:spcAft>
              <a:buNone/>
            </a:pPr>
            <a:r>
              <a:t/>
            </a:r>
            <a:endParaRPr>
              <a:latin typeface="Raleway"/>
              <a:ea typeface="Raleway"/>
              <a:cs typeface="Raleway"/>
              <a:sym typeface="Raleway"/>
            </a:endParaRPr>
          </a:p>
        </p:txBody>
      </p:sp>
      <p:sp>
        <p:nvSpPr>
          <p:cNvPr id="213" name="Google Shape;213;p26"/>
          <p:cNvSpPr txBox="1"/>
          <p:nvPr/>
        </p:nvSpPr>
        <p:spPr>
          <a:xfrm>
            <a:off x="384150" y="224100"/>
            <a:ext cx="8483700" cy="28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Times New Roman"/>
                <a:ea typeface="Times New Roman"/>
                <a:cs typeface="Times New Roman"/>
                <a:sym typeface="Times New Roman"/>
              </a:rPr>
              <a:t>SUPPORT VECTOR MACHINES</a:t>
            </a:r>
            <a:endParaRPr b="1">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id="218" name="Google Shape;218;p27"/>
          <p:cNvPicPr preferRelativeResize="0"/>
          <p:nvPr/>
        </p:nvPicPr>
        <p:blipFill>
          <a:blip r:embed="rId3">
            <a:alphaModFix/>
          </a:blip>
          <a:stretch>
            <a:fillRect/>
          </a:stretch>
        </p:blipFill>
        <p:spPr>
          <a:xfrm>
            <a:off x="1109800" y="245425"/>
            <a:ext cx="7194951" cy="4297475"/>
          </a:xfrm>
          <a:prstGeom prst="rect">
            <a:avLst/>
          </a:prstGeom>
          <a:noFill/>
          <a:ln>
            <a:noFill/>
          </a:ln>
        </p:spPr>
      </p:pic>
      <p:sp>
        <p:nvSpPr>
          <p:cNvPr id="219" name="Google Shape;219;p27"/>
          <p:cNvSpPr txBox="1"/>
          <p:nvPr/>
        </p:nvSpPr>
        <p:spPr>
          <a:xfrm>
            <a:off x="2315650" y="4577925"/>
            <a:ext cx="3905700" cy="19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Calibri"/>
                <a:ea typeface="Calibri"/>
                <a:cs typeface="Calibri"/>
                <a:sym typeface="Calibri"/>
              </a:rPr>
              <a:t>SUPPORT VECTOR MACHINES</a:t>
            </a:r>
            <a:endParaRPr b="1">
              <a:latin typeface="Calibri"/>
              <a:ea typeface="Calibri"/>
              <a:cs typeface="Calibri"/>
              <a:sym typeface="Calibri"/>
            </a:endParaRPr>
          </a:p>
          <a:p>
            <a:pPr indent="0" lvl="0" marL="0" rtl="0" algn="ctr">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19150" y="320125"/>
            <a:ext cx="7505700" cy="57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400">
                <a:solidFill>
                  <a:srgbClr val="000000"/>
                </a:solidFill>
                <a:latin typeface="Times New Roman"/>
                <a:ea typeface="Times New Roman"/>
                <a:cs typeface="Times New Roman"/>
                <a:sym typeface="Times New Roman"/>
              </a:rPr>
              <a:t>ALGORITHM IMPLEMENTATION</a:t>
            </a:r>
            <a:endParaRPr b="1" sz="1400">
              <a:solidFill>
                <a:srgbClr val="000000"/>
              </a:solidFill>
              <a:latin typeface="Times New Roman"/>
              <a:ea typeface="Times New Roman"/>
              <a:cs typeface="Times New Roman"/>
              <a:sym typeface="Times New Roman"/>
            </a:endParaRPr>
          </a:p>
        </p:txBody>
      </p:sp>
      <p:sp>
        <p:nvSpPr>
          <p:cNvPr id="225" name="Google Shape;225;p28"/>
          <p:cNvSpPr txBox="1"/>
          <p:nvPr/>
        </p:nvSpPr>
        <p:spPr>
          <a:xfrm>
            <a:off x="384150" y="1056450"/>
            <a:ext cx="8323500" cy="3735000"/>
          </a:xfrm>
          <a:prstGeom prst="rect">
            <a:avLst/>
          </a:prstGeom>
          <a:noFill/>
          <a:ln>
            <a:noFill/>
          </a:ln>
        </p:spPr>
        <p:txBody>
          <a:bodyPr anchorCtr="0" anchor="t" bIns="91425" lIns="91425" spcFirstLastPara="1" rIns="91425" wrap="square" tIns="91425">
            <a:noAutofit/>
          </a:bodyPr>
          <a:lstStyle/>
          <a:p>
            <a:pPr indent="0" lvl="0" marL="0" marR="279400" rtl="0" algn="l">
              <a:lnSpc>
                <a:spcPct val="142857"/>
              </a:lnSpc>
              <a:spcBef>
                <a:spcPts val="0"/>
              </a:spcBef>
              <a:spcAft>
                <a:spcPts val="0"/>
              </a:spcAft>
              <a:buNone/>
            </a:pPr>
            <a:r>
              <a:t/>
            </a:r>
            <a:endParaRPr sz="1200">
              <a:highlight>
                <a:srgbClr val="FFFFFF"/>
              </a:highlight>
              <a:latin typeface="Raleway"/>
              <a:ea typeface="Raleway"/>
              <a:cs typeface="Raleway"/>
              <a:sym typeface="Raleway"/>
            </a:endParaRPr>
          </a:p>
          <a:p>
            <a:pPr indent="0" lvl="0" marL="0" marR="279400" rtl="0" algn="l">
              <a:lnSpc>
                <a:spcPct val="142857"/>
              </a:lnSpc>
              <a:spcBef>
                <a:spcPts val="0"/>
              </a:spcBef>
              <a:spcAft>
                <a:spcPts val="0"/>
              </a:spcAft>
              <a:buClr>
                <a:srgbClr val="000000"/>
              </a:buClr>
              <a:buSzPts val="1100"/>
              <a:buFont typeface="Arial"/>
              <a:buNone/>
            </a:pPr>
            <a:r>
              <a:rPr lang="en-GB" sz="1200">
                <a:highlight>
                  <a:srgbClr val="FFFFFF"/>
                </a:highlight>
                <a:latin typeface="Raleway"/>
                <a:ea typeface="Raleway"/>
                <a:cs typeface="Raleway"/>
                <a:sym typeface="Raleway"/>
              </a:rPr>
              <a:t>In the further section of the project, I'll intuitively select the best out of the three models that I considered for the current problem by using the performance metric(r2_score), based on the results generated, I'll decide best of the three models, which is optimal for the given problem</a:t>
            </a:r>
            <a:r>
              <a:rPr lang="en-GB" sz="1200">
                <a:highlight>
                  <a:srgbClr val="FFFFFF"/>
                </a:highlight>
                <a:latin typeface="Times New Roman"/>
                <a:ea typeface="Times New Roman"/>
                <a:cs typeface="Times New Roman"/>
                <a:sym typeface="Times New Roman"/>
              </a:rPr>
              <a:t>.</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a:p>
            <a:pPr indent="0" lvl="0" marL="0" marR="279400" rtl="0" algn="l">
              <a:lnSpc>
                <a:spcPct val="142857"/>
              </a:lnSpc>
              <a:spcBef>
                <a:spcPts val="0"/>
              </a:spcBef>
              <a:spcAft>
                <a:spcPts val="0"/>
              </a:spcAft>
              <a:buClr>
                <a:srgbClr val="000000"/>
              </a:buClr>
              <a:buSzPts val="1100"/>
              <a:buFont typeface="Arial"/>
              <a:buNone/>
            </a:pPr>
            <a:r>
              <a:rPr b="1" lang="en-GB" sz="1200">
                <a:highlight>
                  <a:srgbClr val="FFFFFF"/>
                </a:highlight>
                <a:latin typeface="Times New Roman"/>
                <a:ea typeface="Times New Roman"/>
                <a:cs typeface="Times New Roman"/>
                <a:sym typeface="Times New Roman"/>
              </a:rPr>
              <a:t> </a:t>
            </a:r>
            <a:r>
              <a:rPr b="1" lang="en-GB" sz="1200">
                <a:highlight>
                  <a:srgbClr val="FFFFFF"/>
                </a:highlight>
                <a:latin typeface="Raleway"/>
                <a:ea typeface="Raleway"/>
                <a:cs typeface="Raleway"/>
                <a:sym typeface="Raleway"/>
              </a:rPr>
              <a:t>INITIAL MODEL EVALUATION</a:t>
            </a:r>
            <a:endParaRPr b="1" sz="1200">
              <a:highlight>
                <a:srgbClr val="FFFFFF"/>
              </a:highlight>
              <a:latin typeface="Raleway"/>
              <a:ea typeface="Raleway"/>
              <a:cs typeface="Raleway"/>
              <a:sym typeface="Raleway"/>
            </a:endParaRPr>
          </a:p>
          <a:p>
            <a:pPr indent="0" lvl="0" marL="0" marR="279400" rtl="0" algn="l">
              <a:lnSpc>
                <a:spcPct val="142857"/>
              </a:lnSpc>
              <a:spcBef>
                <a:spcPts val="0"/>
              </a:spcBef>
              <a:spcAft>
                <a:spcPts val="0"/>
              </a:spcAft>
              <a:buClr>
                <a:srgbClr val="000000"/>
              </a:buClr>
              <a:buSzPts val="1100"/>
              <a:buFont typeface="Arial"/>
              <a:buNone/>
            </a:pPr>
            <a:r>
              <a:t/>
            </a:r>
            <a:endParaRPr b="1" sz="1200">
              <a:highlight>
                <a:srgbClr val="FFFFFF"/>
              </a:highlight>
              <a:latin typeface="Raleway"/>
              <a:ea typeface="Raleway"/>
              <a:cs typeface="Raleway"/>
              <a:sym typeface="Raleway"/>
            </a:endParaRPr>
          </a:p>
          <a:p>
            <a:pPr indent="0" lvl="0" marL="0" rtl="0" algn="just">
              <a:lnSpc>
                <a:spcPct val="142857"/>
              </a:lnSpc>
              <a:spcBef>
                <a:spcPts val="0"/>
              </a:spcBef>
              <a:spcAft>
                <a:spcPts val="0"/>
              </a:spcAft>
              <a:buClr>
                <a:srgbClr val="000000"/>
              </a:buClr>
              <a:buSzPts val="1100"/>
              <a:buFont typeface="Arial"/>
              <a:buNone/>
            </a:pPr>
            <a:r>
              <a:rPr lang="en-GB" sz="1200">
                <a:highlight>
                  <a:srgbClr val="FFFFFF"/>
                </a:highlight>
                <a:latin typeface="Raleway"/>
                <a:ea typeface="Raleway"/>
                <a:cs typeface="Raleway"/>
                <a:sym typeface="Raleway"/>
              </a:rPr>
              <a:t>In this section, I'll clearly show the coding implementation of the three supervised learning models</a:t>
            </a:r>
            <a:endParaRPr sz="1200">
              <a:highlight>
                <a:srgbClr val="FFFFFF"/>
              </a:highlight>
              <a:latin typeface="Raleway"/>
              <a:ea typeface="Raleway"/>
              <a:cs typeface="Raleway"/>
              <a:sym typeface="Raleway"/>
            </a:endParaRPr>
          </a:p>
          <a:p>
            <a:pPr indent="-304800" lvl="0" marL="736600" marR="279400" rtl="0" algn="l">
              <a:lnSpc>
                <a:spcPct val="142857"/>
              </a:lnSpc>
              <a:spcBef>
                <a:spcPts val="2200"/>
              </a:spcBef>
              <a:spcAft>
                <a:spcPts val="0"/>
              </a:spcAft>
              <a:buSzPts val="1200"/>
              <a:buFont typeface="Raleway"/>
              <a:buChar char="●"/>
            </a:pPr>
            <a:r>
              <a:rPr lang="en-GB" sz="1200">
                <a:highlight>
                  <a:srgbClr val="FFFFFF"/>
                </a:highlight>
                <a:latin typeface="Raleway"/>
                <a:ea typeface="Raleway"/>
                <a:cs typeface="Raleway"/>
                <a:sym typeface="Raleway"/>
              </a:rPr>
              <a:t>Import the necessary libraries and initialize the models and store them in respective variables.</a:t>
            </a:r>
            <a:endParaRPr sz="1200">
              <a:highlight>
                <a:srgbClr val="FFFFFF"/>
              </a:highlight>
              <a:latin typeface="Raleway"/>
              <a:ea typeface="Raleway"/>
              <a:cs typeface="Raleway"/>
              <a:sym typeface="Raleway"/>
            </a:endParaRPr>
          </a:p>
          <a:p>
            <a:pPr indent="-304800" lvl="0" marL="736600" marR="279400" rtl="0" algn="l">
              <a:lnSpc>
                <a:spcPct val="142857"/>
              </a:lnSpc>
              <a:spcBef>
                <a:spcPts val="0"/>
              </a:spcBef>
              <a:spcAft>
                <a:spcPts val="0"/>
              </a:spcAft>
              <a:buSzPts val="1200"/>
              <a:buFont typeface="Raleway"/>
              <a:buChar char="●"/>
            </a:pPr>
            <a:r>
              <a:rPr lang="en-GB" sz="1200">
                <a:highlight>
                  <a:srgbClr val="FFFFFF"/>
                </a:highlight>
                <a:latin typeface="Raleway"/>
                <a:ea typeface="Raleway"/>
                <a:cs typeface="Raleway"/>
                <a:sym typeface="Raleway"/>
              </a:rPr>
              <a:t>And finally comparing the r2_scores of the three learning models and decide which one is the best.</a:t>
            </a:r>
            <a:endParaRPr>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nvSpPr>
        <p:spPr>
          <a:xfrm>
            <a:off x="288125" y="309475"/>
            <a:ext cx="8601000" cy="4524600"/>
          </a:xfrm>
          <a:prstGeom prst="rect">
            <a:avLst/>
          </a:prstGeom>
          <a:noFill/>
          <a:ln>
            <a:noFill/>
          </a:ln>
        </p:spPr>
        <p:txBody>
          <a:bodyPr anchorCtr="0" anchor="t" bIns="91425" lIns="91425" spcFirstLastPara="1" rIns="91425" wrap="square" tIns="91425">
            <a:noAutofit/>
          </a:bodyPr>
          <a:lstStyle/>
          <a:p>
            <a:pPr indent="0" lvl="0" marL="0" marR="279400" rtl="0" algn="l">
              <a:lnSpc>
                <a:spcPct val="142857"/>
              </a:lnSpc>
              <a:spcBef>
                <a:spcPts val="2200"/>
              </a:spcBef>
              <a:spcAft>
                <a:spcPts val="0"/>
              </a:spcAft>
              <a:buNone/>
            </a:pPr>
            <a:r>
              <a:rPr b="1" lang="en-GB" sz="1200">
                <a:highlight>
                  <a:srgbClr val="FFFFFF"/>
                </a:highlight>
                <a:latin typeface="Raleway"/>
                <a:ea typeface="Raleway"/>
                <a:cs typeface="Raleway"/>
                <a:sym typeface="Raleway"/>
              </a:rPr>
              <a:t>CHOOSING THE BEST MODEL</a:t>
            </a:r>
            <a:endParaRPr b="1" sz="1200">
              <a:highlight>
                <a:srgbClr val="FFFFFF"/>
              </a:highlight>
              <a:latin typeface="Raleway"/>
              <a:ea typeface="Raleway"/>
              <a:cs typeface="Raleway"/>
              <a:sym typeface="Raleway"/>
            </a:endParaRPr>
          </a:p>
          <a:p>
            <a:pPr indent="0" lvl="0" marL="0" marR="279400" rtl="0" algn="l">
              <a:lnSpc>
                <a:spcPct val="142857"/>
              </a:lnSpc>
              <a:spcBef>
                <a:spcPts val="2200"/>
              </a:spcBef>
              <a:spcAft>
                <a:spcPts val="0"/>
              </a:spcAft>
              <a:buClr>
                <a:srgbClr val="000000"/>
              </a:buClr>
              <a:buSzPts val="1100"/>
              <a:buFont typeface="Arial"/>
              <a:buNone/>
            </a:pPr>
            <a:r>
              <a:t/>
            </a:r>
            <a:endParaRPr b="1" sz="1200">
              <a:highlight>
                <a:srgbClr val="FFFFFF"/>
              </a:highlight>
              <a:latin typeface="Raleway"/>
              <a:ea typeface="Raleway"/>
              <a:cs typeface="Raleway"/>
              <a:sym typeface="Raleway"/>
            </a:endParaRPr>
          </a:p>
          <a:p>
            <a:pPr indent="0" lvl="0" marL="0" rtl="0" algn="just">
              <a:lnSpc>
                <a:spcPct val="142857"/>
              </a:lnSpc>
              <a:spcBef>
                <a:spcPts val="0"/>
              </a:spcBef>
              <a:spcAft>
                <a:spcPts val="0"/>
              </a:spcAft>
              <a:buClr>
                <a:srgbClr val="000000"/>
              </a:buClr>
              <a:buSzPts val="1100"/>
              <a:buFont typeface="Arial"/>
              <a:buNone/>
            </a:pPr>
            <a:r>
              <a:rPr lang="en-GB" sz="1200">
                <a:highlight>
                  <a:srgbClr val="FFFFFF"/>
                </a:highlight>
                <a:latin typeface="Raleway"/>
                <a:ea typeface="Raleway"/>
                <a:cs typeface="Raleway"/>
                <a:sym typeface="Raleway"/>
              </a:rPr>
              <a:t>Since, it is obvious that the model which has best high r2_score when compared to the other models can be termed as the best optimal model for the current problem, as the fact that if :-</a:t>
            </a:r>
            <a:endParaRPr sz="1200">
              <a:highlight>
                <a:srgbClr val="FFFFFF"/>
              </a:highlight>
              <a:latin typeface="Raleway"/>
              <a:ea typeface="Raleway"/>
              <a:cs typeface="Raleway"/>
              <a:sym typeface="Raleway"/>
            </a:endParaRPr>
          </a:p>
          <a:p>
            <a:pPr indent="-304800" lvl="0" marL="723900" marR="266700" rtl="0" algn="l">
              <a:lnSpc>
                <a:spcPct val="142857"/>
              </a:lnSpc>
              <a:spcBef>
                <a:spcPts val="2200"/>
              </a:spcBef>
              <a:spcAft>
                <a:spcPts val="0"/>
              </a:spcAft>
              <a:buSzPts val="1200"/>
              <a:buFont typeface="Raleway"/>
              <a:buChar char="●"/>
            </a:pPr>
            <a:r>
              <a:rPr lang="en-GB" sz="1200">
                <a:highlight>
                  <a:srgbClr val="FFFFFF"/>
                </a:highlight>
                <a:latin typeface="Raleway"/>
                <a:ea typeface="Raleway"/>
                <a:cs typeface="Raleway"/>
                <a:sym typeface="Raleway"/>
              </a:rPr>
              <a:t>r2_score is 0 -&gt; it indicates that the model is a worst fit to the given data.</a:t>
            </a:r>
            <a:endParaRPr sz="1200">
              <a:highlight>
                <a:srgbClr val="FFFFFF"/>
              </a:highlight>
              <a:latin typeface="Raleway"/>
              <a:ea typeface="Raleway"/>
              <a:cs typeface="Raleway"/>
              <a:sym typeface="Raleway"/>
            </a:endParaRPr>
          </a:p>
          <a:p>
            <a:pPr indent="-304800" lvl="0" marL="723900" marR="266700" rtl="0" algn="l">
              <a:lnSpc>
                <a:spcPct val="142857"/>
              </a:lnSpc>
              <a:spcBef>
                <a:spcPts val="0"/>
              </a:spcBef>
              <a:spcAft>
                <a:spcPts val="0"/>
              </a:spcAft>
              <a:buSzPts val="1200"/>
              <a:buFont typeface="Raleway"/>
              <a:buChar char="●"/>
            </a:pPr>
            <a:r>
              <a:rPr lang="en-GB" sz="1200">
                <a:highlight>
                  <a:srgbClr val="FFFFFF"/>
                </a:highlight>
                <a:latin typeface="Raleway"/>
                <a:ea typeface="Raleway"/>
                <a:cs typeface="Raleway"/>
                <a:sym typeface="Raleway"/>
              </a:rPr>
              <a:t>r2_score is 1 -&gt; it indicates that the model is the best fit to the given data.</a:t>
            </a:r>
            <a:endParaRPr sz="1200">
              <a:highlight>
                <a:srgbClr val="FFFFFF"/>
              </a:highlight>
              <a:latin typeface="Raleway"/>
              <a:ea typeface="Raleway"/>
              <a:cs typeface="Raleway"/>
              <a:sym typeface="Raleway"/>
            </a:endParaRPr>
          </a:p>
          <a:p>
            <a:pPr indent="-304800" lvl="0" marL="723900" marR="266700" rtl="0" algn="l">
              <a:lnSpc>
                <a:spcPct val="142857"/>
              </a:lnSpc>
              <a:spcBef>
                <a:spcPts val="0"/>
              </a:spcBef>
              <a:spcAft>
                <a:spcPts val="0"/>
              </a:spcAft>
              <a:buSzPts val="1200"/>
              <a:buFont typeface="Raleway"/>
              <a:buChar char="●"/>
            </a:pPr>
            <a:r>
              <a:rPr lang="en-GB" sz="1200">
                <a:highlight>
                  <a:srgbClr val="FFFFFF"/>
                </a:highlight>
                <a:latin typeface="Raleway"/>
                <a:ea typeface="Raleway"/>
                <a:cs typeface="Raleway"/>
                <a:sym typeface="Raleway"/>
              </a:rPr>
              <a:t>r2_score in between 0 and 1 -&gt; indicates that the respective variability exhibited by the target variable.</a:t>
            </a:r>
            <a:endParaRPr sz="1200">
              <a:highlight>
                <a:srgbClr val="FFFFFF"/>
              </a:highlight>
              <a:latin typeface="Raleway"/>
              <a:ea typeface="Raleway"/>
              <a:cs typeface="Raleway"/>
              <a:sym typeface="Raleway"/>
            </a:endParaRPr>
          </a:p>
          <a:p>
            <a:pPr indent="0" lvl="0" marL="0" rtl="0" algn="just">
              <a:lnSpc>
                <a:spcPct val="142857"/>
              </a:lnSpc>
              <a:spcBef>
                <a:spcPts val="1100"/>
              </a:spcBef>
              <a:spcAft>
                <a:spcPts val="0"/>
              </a:spcAft>
              <a:buClr>
                <a:srgbClr val="000000"/>
              </a:buClr>
              <a:buSzPts val="1100"/>
              <a:buFont typeface="Arial"/>
              <a:buNone/>
            </a:pPr>
            <a:r>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0"/>
          <p:cNvSpPr txBox="1"/>
          <p:nvPr/>
        </p:nvSpPr>
        <p:spPr>
          <a:xfrm>
            <a:off x="320125" y="330800"/>
            <a:ext cx="8494200" cy="45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Times New Roman"/>
                <a:ea typeface="Times New Roman"/>
                <a:cs typeface="Times New Roman"/>
                <a:sym typeface="Times New Roman"/>
              </a:rPr>
              <a:t>PERFORMANCE METRIC</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304800" lvl="0" marL="736600" marR="279400" rtl="0" algn="just">
              <a:lnSpc>
                <a:spcPct val="142857"/>
              </a:lnSpc>
              <a:spcBef>
                <a:spcPts val="2200"/>
              </a:spcBef>
              <a:spcAft>
                <a:spcPts val="0"/>
              </a:spcAft>
              <a:buSzPts val="1200"/>
              <a:buFont typeface="Raleway"/>
              <a:buChar char="●"/>
            </a:pPr>
            <a:r>
              <a:rPr lang="en-GB" sz="1200">
                <a:highlight>
                  <a:srgbClr val="FFFFFF"/>
                </a:highlight>
                <a:latin typeface="Raleway"/>
                <a:ea typeface="Raleway"/>
                <a:cs typeface="Raleway"/>
                <a:sym typeface="Raleway"/>
              </a:rPr>
              <a:t>The current problem is a Regression task, since it takes certain features as inputs and attempts to find a score that helps an individual to get an idea about the chances of getting an admission in a specific university.</a:t>
            </a:r>
            <a:endParaRPr sz="1200">
              <a:highlight>
                <a:srgbClr val="FFFFFF"/>
              </a:highlight>
              <a:latin typeface="Raleway"/>
              <a:ea typeface="Raleway"/>
              <a:cs typeface="Raleway"/>
              <a:sym typeface="Raleway"/>
            </a:endParaRPr>
          </a:p>
          <a:p>
            <a:pPr indent="-304800" lvl="0" marL="736600" marR="279400" rtl="0" algn="just">
              <a:lnSpc>
                <a:spcPct val="142857"/>
              </a:lnSpc>
              <a:spcBef>
                <a:spcPts val="0"/>
              </a:spcBef>
              <a:spcAft>
                <a:spcPts val="0"/>
              </a:spcAft>
              <a:buSzPts val="1200"/>
              <a:buFont typeface="Raleway"/>
              <a:buChar char="●"/>
            </a:pPr>
            <a:r>
              <a:rPr lang="en-GB" sz="1200">
                <a:highlight>
                  <a:srgbClr val="FFFFFF"/>
                </a:highlight>
                <a:latin typeface="Raleway"/>
                <a:ea typeface="Raleway"/>
                <a:cs typeface="Raleway"/>
                <a:sym typeface="Raleway"/>
              </a:rPr>
              <a:t>Hence, Coefficient Of Determination is considered as the performance metric that can be applied to compare the performances of the scores obtained from the BenchMark and the Optimal Model considered.</a:t>
            </a:r>
            <a:endParaRPr sz="1200">
              <a:highlight>
                <a:srgbClr val="FFFFFF"/>
              </a:highlight>
              <a:latin typeface="Raleway"/>
              <a:ea typeface="Raleway"/>
              <a:cs typeface="Raleway"/>
              <a:sym typeface="Raleway"/>
            </a:endParaRPr>
          </a:p>
          <a:p>
            <a:pPr indent="-304800" lvl="0" marL="736600" marR="279400" rtl="0" algn="just">
              <a:lnSpc>
                <a:spcPct val="142857"/>
              </a:lnSpc>
              <a:spcBef>
                <a:spcPts val="0"/>
              </a:spcBef>
              <a:spcAft>
                <a:spcPts val="0"/>
              </a:spcAft>
              <a:buSzPts val="1200"/>
              <a:buFont typeface="Raleway"/>
              <a:buChar char="●"/>
            </a:pPr>
            <a:r>
              <a:rPr lang="en-GB" sz="1200">
                <a:highlight>
                  <a:srgbClr val="FFFFFF"/>
                </a:highlight>
                <a:latin typeface="Raleway"/>
                <a:ea typeface="Raleway"/>
                <a:cs typeface="Raleway"/>
                <a:sym typeface="Raleway"/>
              </a:rPr>
              <a:t>The CoEfficient Of Determination(R^2) is the key output of the Regression Analysis.It can be defined as the proportion of the variance in the dependent variable that is predictable from the independent variable.</a:t>
            </a:r>
            <a:endParaRPr sz="1200">
              <a:highlight>
                <a:srgbClr val="FFFFFF"/>
              </a:highlight>
              <a:latin typeface="Raleway"/>
              <a:ea typeface="Raleway"/>
              <a:cs typeface="Raleway"/>
              <a:sym typeface="Raleway"/>
            </a:endParaRPr>
          </a:p>
          <a:p>
            <a:pPr indent="0" lvl="0" marL="0" rtl="0" algn="l">
              <a:spcBef>
                <a:spcPts val="0"/>
              </a:spcBef>
              <a:spcAft>
                <a:spcPts val="0"/>
              </a:spcAft>
              <a:buNone/>
            </a:pPr>
            <a:r>
              <a:t/>
            </a:r>
            <a:endParaRPr b="1">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nvSpPr>
        <p:spPr>
          <a:xfrm>
            <a:off x="230600" y="220575"/>
            <a:ext cx="8712900" cy="469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PREDICTION OF GRADUATE ADMISSIONS USING ADVANCED REGRESSION TECHNIQUES</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Our project ‘GRADUATE ADMISSIONS’ is a standard Machine Learning approach for predicting the chance of admission for an individual aspiring for a Masters Degree specifically in the United States.</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The people who are aspiring for a Masters Degree will make sure that they are applying for a good university with limitless opportunities for both professional and career orientation.</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GB">
                <a:latin typeface="Times New Roman"/>
                <a:ea typeface="Times New Roman"/>
                <a:cs typeface="Times New Roman"/>
                <a:sym typeface="Times New Roman"/>
              </a:rPr>
              <a:t>This project aims at providing the individual's an insight of their admission chances by taking in the data of their GRE, TOEFL, CGPA scores and the recommendations like LOR and SOP eventually drawing inferences by providing a rating out of 1(for higher chances) and 0 (for critical chances).</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nvSpPr>
        <p:spPr>
          <a:xfrm>
            <a:off x="621625" y="1082850"/>
            <a:ext cx="7890600" cy="29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alibri"/>
                <a:ea typeface="Calibri"/>
                <a:cs typeface="Calibri"/>
                <a:sym typeface="Calibri"/>
              </a:rPr>
              <a:t>The entire project can be categorized into the following tasks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Data Acquisition</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Data Exploration</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Data Visualization</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Data PreProcessing</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Data Modeling</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Algorithm Implementation</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GB">
                <a:latin typeface="Calibri"/>
                <a:ea typeface="Calibri"/>
                <a:cs typeface="Calibri"/>
                <a:sym typeface="Calibri"/>
              </a:rPr>
              <a:t>Algorithm Optimization</a:t>
            </a:r>
            <a:endParaRPr>
              <a:latin typeface="Calibri"/>
              <a:ea typeface="Calibri"/>
              <a:cs typeface="Calibri"/>
              <a:sym typeface="Calibri"/>
            </a:endParaRPr>
          </a:p>
        </p:txBody>
      </p:sp>
      <p:sp>
        <p:nvSpPr>
          <p:cNvPr id="140" name="Google Shape;140;p15"/>
          <p:cNvSpPr txBox="1"/>
          <p:nvPr/>
        </p:nvSpPr>
        <p:spPr>
          <a:xfrm>
            <a:off x="2508300" y="478250"/>
            <a:ext cx="4235700" cy="58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Times New Roman"/>
                <a:ea typeface="Times New Roman"/>
                <a:cs typeface="Times New Roman"/>
                <a:sym typeface="Times New Roman"/>
              </a:rPr>
              <a:t>PANORAMA OF THE PROJECT</a:t>
            </a:r>
            <a:endParaRPr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nvSpPr>
        <p:spPr>
          <a:xfrm>
            <a:off x="644150" y="1059800"/>
            <a:ext cx="7271100" cy="3142800"/>
          </a:xfrm>
          <a:prstGeom prst="rect">
            <a:avLst/>
          </a:prstGeom>
          <a:noFill/>
          <a:ln>
            <a:noFill/>
          </a:ln>
        </p:spPr>
        <p:txBody>
          <a:bodyPr anchorCtr="0" anchor="t" bIns="91425" lIns="91425" spcFirstLastPara="1" rIns="91425" wrap="square" tIns="91425">
            <a:noAutofit/>
          </a:bodyPr>
          <a:lstStyle/>
          <a:p>
            <a:pPr indent="0" lvl="0" marL="0" marR="279400" rtl="0" algn="just">
              <a:lnSpc>
                <a:spcPct val="200000"/>
              </a:lnSpc>
              <a:spcBef>
                <a:spcPts val="0"/>
              </a:spcBef>
              <a:spcAft>
                <a:spcPts val="0"/>
              </a:spcAft>
              <a:buNone/>
            </a:pPr>
            <a:r>
              <a:t/>
            </a:r>
            <a:endParaRPr sz="1200">
              <a:solidFill>
                <a:srgbClr val="111111"/>
              </a:solidFill>
              <a:highlight>
                <a:srgbClr val="FFFFFF"/>
              </a:highlight>
              <a:latin typeface="Times New Roman"/>
              <a:ea typeface="Times New Roman"/>
              <a:cs typeface="Times New Roman"/>
              <a:sym typeface="Times New Roman"/>
            </a:endParaRPr>
          </a:p>
          <a:p>
            <a:pPr indent="0" lvl="0" marL="0" marR="279400" rtl="0" algn="just">
              <a:lnSpc>
                <a:spcPct val="200000"/>
              </a:lnSpc>
              <a:spcBef>
                <a:spcPts val="0"/>
              </a:spcBef>
              <a:spcAft>
                <a:spcPts val="0"/>
              </a:spcAft>
              <a:buNone/>
            </a:pPr>
            <a:r>
              <a:rPr lang="en-GB">
                <a:highlight>
                  <a:srgbClr val="FFFFFF"/>
                </a:highlight>
                <a:latin typeface="Raleway"/>
                <a:ea typeface="Raleway"/>
                <a:cs typeface="Raleway"/>
                <a:sym typeface="Raleway"/>
              </a:rPr>
              <a:t>Data Acquisition is one of the key steps in Machine Learning.Since, it is more prerogative to understand the data or just to feed the data as an input to the specific Machine Learning Model is achievable only in a 'Tabular Sense' i.e., if the input dataset is converted to a tabular data, then it is more flexible for the model to build accurate predictions out of the perfected da</a:t>
            </a:r>
            <a:r>
              <a:rPr lang="en-GB">
                <a:solidFill>
                  <a:srgbClr val="4A86E8"/>
                </a:solidFill>
                <a:highlight>
                  <a:srgbClr val="FFFFFF"/>
                </a:highlight>
                <a:latin typeface="Raleway"/>
                <a:ea typeface="Raleway"/>
                <a:cs typeface="Raleway"/>
                <a:sym typeface="Raleway"/>
              </a:rPr>
              <a:t>ta format.</a:t>
            </a:r>
            <a:endParaRPr>
              <a:solidFill>
                <a:srgbClr val="4A86E8"/>
              </a:solidFill>
              <a:highlight>
                <a:srgbClr val="FFFFFF"/>
              </a:highlight>
              <a:latin typeface="Raleway"/>
              <a:ea typeface="Raleway"/>
              <a:cs typeface="Raleway"/>
              <a:sym typeface="Raleway"/>
            </a:endParaRPr>
          </a:p>
        </p:txBody>
      </p:sp>
      <p:sp>
        <p:nvSpPr>
          <p:cNvPr id="146" name="Google Shape;146;p16"/>
          <p:cNvSpPr txBox="1"/>
          <p:nvPr/>
        </p:nvSpPr>
        <p:spPr>
          <a:xfrm>
            <a:off x="2605900" y="396125"/>
            <a:ext cx="3884400" cy="5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Times New Roman"/>
                <a:ea typeface="Times New Roman"/>
                <a:cs typeface="Times New Roman"/>
                <a:sym typeface="Times New Roman"/>
              </a:rPr>
              <a:t>DATA ACQUISITION</a:t>
            </a:r>
            <a:endParaRPr b="1">
              <a:latin typeface="Times New Roman"/>
              <a:ea typeface="Times New Roman"/>
              <a:cs typeface="Times New Roman"/>
              <a:sym typeface="Times New Roman"/>
            </a:endParaRPr>
          </a:p>
        </p:txBody>
      </p:sp>
      <p:pic>
        <p:nvPicPr>
          <p:cNvPr id="147" name="Google Shape;147;p16"/>
          <p:cNvPicPr preferRelativeResize="0"/>
          <p:nvPr/>
        </p:nvPicPr>
        <p:blipFill>
          <a:blip r:embed="rId3">
            <a:alphaModFix/>
          </a:blip>
          <a:stretch>
            <a:fillRect/>
          </a:stretch>
        </p:blipFill>
        <p:spPr>
          <a:xfrm>
            <a:off x="4895625" y="2571750"/>
            <a:ext cx="2581275" cy="175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780800" y="841900"/>
            <a:ext cx="6980100" cy="2998500"/>
          </a:xfrm>
          <a:prstGeom prst="rect">
            <a:avLst/>
          </a:prstGeom>
        </p:spPr>
        <p:txBody>
          <a:bodyPr anchorCtr="0" anchor="ctr" bIns="91425" lIns="91425" spcFirstLastPara="1" rIns="91425" wrap="square" tIns="91425">
            <a:noAutofit/>
          </a:bodyPr>
          <a:lstStyle/>
          <a:p>
            <a:pPr indent="-304800" lvl="0" marL="736600" marR="279400" rtl="0" algn="just">
              <a:lnSpc>
                <a:spcPct val="142857"/>
              </a:lnSpc>
              <a:spcBef>
                <a:spcPts val="2200"/>
              </a:spcBef>
              <a:spcAft>
                <a:spcPts val="0"/>
              </a:spcAft>
              <a:buClr>
                <a:srgbClr val="000000"/>
              </a:buClr>
              <a:buSzPts val="1200"/>
              <a:buFont typeface="Raleway"/>
              <a:buChar char="●"/>
            </a:pPr>
            <a:r>
              <a:rPr lang="en-GB" sz="1200">
                <a:solidFill>
                  <a:srgbClr val="000000"/>
                </a:solidFill>
                <a:latin typeface="Raleway"/>
                <a:ea typeface="Raleway"/>
                <a:cs typeface="Raleway"/>
                <a:sym typeface="Raleway"/>
              </a:rPr>
              <a:t>Data Exploration is a crucial step in the process of Machine Learning.It helps us to understand the patterns and available features in a data set from which we can determine the sort of actions that we can perform for further analysis.</a:t>
            </a:r>
            <a:endParaRPr sz="1200">
              <a:solidFill>
                <a:srgbClr val="000000"/>
              </a:solidFill>
              <a:latin typeface="Raleway"/>
              <a:ea typeface="Raleway"/>
              <a:cs typeface="Raleway"/>
              <a:sym typeface="Raleway"/>
            </a:endParaRPr>
          </a:p>
          <a:p>
            <a:pPr indent="-304800" lvl="0" marL="736600" marR="279400" rtl="0" algn="just">
              <a:lnSpc>
                <a:spcPct val="142857"/>
              </a:lnSpc>
              <a:spcBef>
                <a:spcPts val="0"/>
              </a:spcBef>
              <a:spcAft>
                <a:spcPts val="0"/>
              </a:spcAft>
              <a:buClr>
                <a:srgbClr val="000000"/>
              </a:buClr>
              <a:buSzPts val="1200"/>
              <a:buFont typeface="Raleway"/>
              <a:buChar char="●"/>
            </a:pPr>
            <a:r>
              <a:rPr lang="en-GB" sz="1200">
                <a:solidFill>
                  <a:srgbClr val="000000"/>
                </a:solidFill>
                <a:latin typeface="Raleway"/>
                <a:ea typeface="Raleway"/>
                <a:cs typeface="Raleway"/>
                <a:sym typeface="Raleway"/>
              </a:rPr>
              <a:t>Data Exploration gives an intuition that a cursory investigation of the data-set is necessary for familiarizing Yourself with the data through an explorative process and is a fundamental practice to help you better understand and justify your results.</a:t>
            </a:r>
            <a:endParaRPr sz="1200">
              <a:solidFill>
                <a:srgbClr val="000000"/>
              </a:solidFill>
              <a:latin typeface="Raleway"/>
              <a:ea typeface="Raleway"/>
              <a:cs typeface="Raleway"/>
              <a:sym typeface="Raleway"/>
            </a:endParaRPr>
          </a:p>
          <a:p>
            <a:pPr indent="-295275" lvl="0" marL="736600" marR="279400" rtl="0" algn="just">
              <a:lnSpc>
                <a:spcPct val="142857"/>
              </a:lnSpc>
              <a:spcBef>
                <a:spcPts val="0"/>
              </a:spcBef>
              <a:spcAft>
                <a:spcPts val="0"/>
              </a:spcAft>
              <a:buClr>
                <a:srgbClr val="000000"/>
              </a:buClr>
              <a:buSzPts val="1050"/>
              <a:buFont typeface="Arial"/>
              <a:buChar char="●"/>
            </a:pPr>
            <a:r>
              <a:rPr lang="en-GB" sz="1200">
                <a:solidFill>
                  <a:srgbClr val="000000"/>
                </a:solidFill>
                <a:latin typeface="Raleway"/>
                <a:ea typeface="Raleway"/>
                <a:cs typeface="Raleway"/>
                <a:sym typeface="Raleway"/>
              </a:rPr>
              <a:t>Since, the main goal of this project is construct a working model that has the capability of predicting the 'ChanceOfAdmit' scores, we will need to separate the dataset into features and the target variable</a:t>
            </a:r>
            <a:r>
              <a:rPr b="1" lang="en-GB" sz="1050">
                <a:solidFill>
                  <a:srgbClr val="000000"/>
                </a:solidFill>
                <a:latin typeface="Raleway"/>
                <a:ea typeface="Raleway"/>
                <a:cs typeface="Raleway"/>
                <a:sym typeface="Raleway"/>
              </a:rPr>
              <a:t>.</a:t>
            </a:r>
            <a:endParaRPr b="1" sz="1050">
              <a:solidFill>
                <a:srgbClr val="000000"/>
              </a:solidFill>
              <a:latin typeface="Raleway"/>
              <a:ea typeface="Raleway"/>
              <a:cs typeface="Raleway"/>
              <a:sym typeface="Raleway"/>
            </a:endParaRPr>
          </a:p>
          <a:p>
            <a:pPr indent="0" lvl="0" marL="0" rtl="0" algn="ctr">
              <a:spcBef>
                <a:spcPts val="0"/>
              </a:spcBef>
              <a:spcAft>
                <a:spcPts val="0"/>
              </a:spcAft>
              <a:buNone/>
            </a:pPr>
            <a:r>
              <a:t/>
            </a:r>
            <a:endParaRPr sz="1200">
              <a:solidFill>
                <a:srgbClr val="000000"/>
              </a:solidFill>
            </a:endParaRPr>
          </a:p>
        </p:txBody>
      </p:sp>
      <p:sp>
        <p:nvSpPr>
          <p:cNvPr id="153" name="Google Shape;153;p17"/>
          <p:cNvSpPr txBox="1"/>
          <p:nvPr/>
        </p:nvSpPr>
        <p:spPr>
          <a:xfrm>
            <a:off x="1581125" y="361125"/>
            <a:ext cx="4538400" cy="7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Times New Roman"/>
                <a:ea typeface="Times New Roman"/>
                <a:cs typeface="Times New Roman"/>
                <a:sym typeface="Times New Roman"/>
              </a:rPr>
              <a:t>DATA EXPLORATION</a:t>
            </a:r>
            <a:endParaRPr b="1">
              <a:latin typeface="Times New Roman"/>
              <a:ea typeface="Times New Roman"/>
              <a:cs typeface="Times New Roman"/>
              <a:sym typeface="Times New Roman"/>
            </a:endParaRPr>
          </a:p>
        </p:txBody>
      </p:sp>
      <p:pic>
        <p:nvPicPr>
          <p:cNvPr id="154" name="Google Shape;154;p17"/>
          <p:cNvPicPr preferRelativeResize="0"/>
          <p:nvPr/>
        </p:nvPicPr>
        <p:blipFill>
          <a:blip r:embed="rId3">
            <a:alphaModFix/>
          </a:blip>
          <a:stretch>
            <a:fillRect/>
          </a:stretch>
        </p:blipFill>
        <p:spPr>
          <a:xfrm>
            <a:off x="4744850" y="3293075"/>
            <a:ext cx="2425373" cy="136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301425"/>
            <a:ext cx="7505700" cy="46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400">
                <a:solidFill>
                  <a:srgbClr val="000000"/>
                </a:solidFill>
                <a:latin typeface="Times New Roman"/>
                <a:ea typeface="Times New Roman"/>
                <a:cs typeface="Times New Roman"/>
                <a:sym typeface="Times New Roman"/>
              </a:rPr>
              <a:t>DATA VISUALIZATION</a:t>
            </a:r>
            <a:endParaRPr b="1" sz="1400">
              <a:solidFill>
                <a:srgbClr val="000000"/>
              </a:solidFill>
              <a:latin typeface="Times New Roman"/>
              <a:ea typeface="Times New Roman"/>
              <a:cs typeface="Times New Roman"/>
              <a:sym typeface="Times New Roman"/>
            </a:endParaRPr>
          </a:p>
        </p:txBody>
      </p:sp>
      <p:sp>
        <p:nvSpPr>
          <p:cNvPr id="160" name="Google Shape;160;p18"/>
          <p:cNvSpPr txBox="1"/>
          <p:nvPr/>
        </p:nvSpPr>
        <p:spPr>
          <a:xfrm>
            <a:off x="3354450" y="1341775"/>
            <a:ext cx="56004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1" name="Google Shape;161;p18"/>
          <p:cNvSpPr txBox="1"/>
          <p:nvPr/>
        </p:nvSpPr>
        <p:spPr>
          <a:xfrm>
            <a:off x="272250" y="729225"/>
            <a:ext cx="8556300" cy="3976800"/>
          </a:xfrm>
          <a:prstGeom prst="rect">
            <a:avLst/>
          </a:prstGeom>
          <a:noFill/>
          <a:ln>
            <a:noFill/>
          </a:ln>
        </p:spPr>
        <p:txBody>
          <a:bodyPr anchorCtr="0" anchor="t" bIns="91425" lIns="91425" spcFirstLastPara="1" rIns="91425" wrap="square" tIns="91425">
            <a:noAutofit/>
          </a:bodyPr>
          <a:lstStyle/>
          <a:p>
            <a:pPr indent="0" lvl="0" marL="0" marR="279400" rtl="0" algn="l">
              <a:lnSpc>
                <a:spcPct val="142857"/>
              </a:lnSpc>
              <a:spcBef>
                <a:spcPts val="0"/>
              </a:spcBef>
              <a:spcAft>
                <a:spcPts val="0"/>
              </a:spcAft>
              <a:buNone/>
            </a:pPr>
            <a:r>
              <a:t/>
            </a:r>
            <a:endParaRPr sz="1200">
              <a:latin typeface="Times New Roman"/>
              <a:ea typeface="Times New Roman"/>
              <a:cs typeface="Times New Roman"/>
              <a:sym typeface="Times New Roman"/>
            </a:endParaRPr>
          </a:p>
          <a:p>
            <a:pPr indent="-304800" lvl="0" marL="457200" marR="279400" rtl="0" algn="l">
              <a:lnSpc>
                <a:spcPct val="142857"/>
              </a:lnSpc>
              <a:spcBef>
                <a:spcPts val="0"/>
              </a:spcBef>
              <a:spcAft>
                <a:spcPts val="0"/>
              </a:spcAft>
              <a:buSzPts val="1200"/>
              <a:buFont typeface="Raleway"/>
              <a:buChar char="●"/>
            </a:pPr>
            <a:r>
              <a:rPr lang="en-GB" sz="1200">
                <a:latin typeface="Raleway"/>
                <a:ea typeface="Raleway"/>
                <a:cs typeface="Raleway"/>
                <a:sym typeface="Raleway"/>
              </a:rPr>
              <a:t>Exploratory Visualization can be defined as an approach for analyzing data sets to summarize their important characteristics, often by the application of visual methods.</a:t>
            </a:r>
            <a:endParaRPr sz="1200">
              <a:latin typeface="Raleway"/>
              <a:ea typeface="Raleway"/>
              <a:cs typeface="Raleway"/>
              <a:sym typeface="Raleway"/>
            </a:endParaRPr>
          </a:p>
          <a:p>
            <a:pPr indent="0" lvl="0" marL="0" marR="279400" rtl="0" algn="l">
              <a:lnSpc>
                <a:spcPct val="142857"/>
              </a:lnSpc>
              <a:spcBef>
                <a:spcPts val="0"/>
              </a:spcBef>
              <a:spcAft>
                <a:spcPts val="0"/>
              </a:spcAft>
              <a:buNone/>
            </a:pPr>
            <a:r>
              <a:t/>
            </a:r>
            <a:endParaRPr sz="1200">
              <a:latin typeface="Raleway"/>
              <a:ea typeface="Raleway"/>
              <a:cs typeface="Raleway"/>
              <a:sym typeface="Raleway"/>
            </a:endParaRPr>
          </a:p>
          <a:p>
            <a:pPr indent="-304800" lvl="0" marL="457200" marR="279400" rtl="0" algn="l">
              <a:lnSpc>
                <a:spcPct val="142857"/>
              </a:lnSpc>
              <a:spcBef>
                <a:spcPts val="0"/>
              </a:spcBef>
              <a:spcAft>
                <a:spcPts val="0"/>
              </a:spcAft>
              <a:buSzPts val="1200"/>
              <a:buFont typeface="Raleway"/>
              <a:buChar char="●"/>
            </a:pPr>
            <a:r>
              <a:rPr lang="en-GB" sz="1200">
                <a:latin typeface="Raleway"/>
                <a:ea typeface="Raleway"/>
                <a:cs typeface="Raleway"/>
                <a:sym typeface="Raleway"/>
              </a:rPr>
              <a:t>The Primary theme of Exploratory Visualization is for observing what the data can give us an intuition far beyond the conventional modeling or hypothesis testing tasks.</a:t>
            </a:r>
            <a:endParaRPr sz="1200">
              <a:latin typeface="Raleway"/>
              <a:ea typeface="Raleway"/>
              <a:cs typeface="Raleway"/>
              <a:sym typeface="Raleway"/>
            </a:endParaRPr>
          </a:p>
          <a:p>
            <a:pPr indent="0" lvl="0" marL="0" marR="279400" rtl="0" algn="l">
              <a:lnSpc>
                <a:spcPct val="142857"/>
              </a:lnSpc>
              <a:spcBef>
                <a:spcPts val="0"/>
              </a:spcBef>
              <a:spcAft>
                <a:spcPts val="0"/>
              </a:spcAft>
              <a:buNone/>
            </a:pPr>
            <a:r>
              <a:t/>
            </a:r>
            <a:endParaRPr sz="1200">
              <a:latin typeface="Raleway"/>
              <a:ea typeface="Raleway"/>
              <a:cs typeface="Raleway"/>
              <a:sym typeface="Raleway"/>
            </a:endParaRPr>
          </a:p>
          <a:p>
            <a:pPr indent="-304800" lvl="0" marL="457200" marR="279400" rtl="0" algn="l">
              <a:lnSpc>
                <a:spcPct val="142857"/>
              </a:lnSpc>
              <a:spcBef>
                <a:spcPts val="0"/>
              </a:spcBef>
              <a:spcAft>
                <a:spcPts val="0"/>
              </a:spcAft>
              <a:buSzPts val="1200"/>
              <a:buFont typeface="Raleway"/>
              <a:buChar char="●"/>
            </a:pPr>
            <a:r>
              <a:rPr lang="en-GB" sz="1200">
                <a:latin typeface="Raleway"/>
                <a:ea typeface="Raleway"/>
                <a:cs typeface="Raleway"/>
                <a:sym typeface="Raleway"/>
              </a:rPr>
              <a:t>In this part of the project, we will be plotting scatterplots for establishing the correlations between the input features ‘GRE SCORE’, ‘TOEFL SCORE’, ‘LOR’, ’SOP’, ‘RESEARCH’ etc. and the target variable ‘Chance of Admit’.</a:t>
            </a:r>
            <a:endParaRPr sz="1200">
              <a:latin typeface="Raleway"/>
              <a:ea typeface="Raleway"/>
              <a:cs typeface="Raleway"/>
              <a:sym typeface="Raleway"/>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62" name="Google Shape;162;p18"/>
          <p:cNvPicPr preferRelativeResize="0"/>
          <p:nvPr/>
        </p:nvPicPr>
        <p:blipFill>
          <a:blip r:embed="rId3">
            <a:alphaModFix/>
          </a:blip>
          <a:stretch>
            <a:fillRect/>
          </a:stretch>
        </p:blipFill>
        <p:spPr>
          <a:xfrm>
            <a:off x="4524575" y="3126675"/>
            <a:ext cx="3638875" cy="1675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309475"/>
            <a:ext cx="7505700" cy="38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400">
                <a:solidFill>
                  <a:srgbClr val="000000"/>
                </a:solidFill>
                <a:latin typeface="Times New Roman"/>
                <a:ea typeface="Times New Roman"/>
                <a:cs typeface="Times New Roman"/>
                <a:sym typeface="Times New Roman"/>
              </a:rPr>
              <a:t>DATA PREPROCESSING</a:t>
            </a:r>
            <a:endParaRPr b="1" sz="1400">
              <a:solidFill>
                <a:srgbClr val="000000"/>
              </a:solidFill>
              <a:latin typeface="Times New Roman"/>
              <a:ea typeface="Times New Roman"/>
              <a:cs typeface="Times New Roman"/>
              <a:sym typeface="Times New Roman"/>
            </a:endParaRPr>
          </a:p>
        </p:txBody>
      </p:sp>
      <p:sp>
        <p:nvSpPr>
          <p:cNvPr id="168" name="Google Shape;168;p19"/>
          <p:cNvSpPr txBox="1"/>
          <p:nvPr/>
        </p:nvSpPr>
        <p:spPr>
          <a:xfrm>
            <a:off x="512225" y="907050"/>
            <a:ext cx="8110200" cy="3884400"/>
          </a:xfrm>
          <a:prstGeom prst="rect">
            <a:avLst/>
          </a:prstGeom>
          <a:noFill/>
          <a:ln>
            <a:noFill/>
          </a:ln>
        </p:spPr>
        <p:txBody>
          <a:bodyPr anchorCtr="0" anchor="t" bIns="91425" lIns="91425" spcFirstLastPara="1" rIns="91425" wrap="square" tIns="91425">
            <a:noAutofit/>
          </a:bodyPr>
          <a:lstStyle/>
          <a:p>
            <a:pPr indent="0" lvl="0" marL="457200" marR="279400" rtl="0" algn="just">
              <a:lnSpc>
                <a:spcPct val="150000"/>
              </a:lnSpc>
              <a:spcBef>
                <a:spcPts val="0"/>
              </a:spcBef>
              <a:spcAft>
                <a:spcPts val="0"/>
              </a:spcAft>
              <a:buNone/>
            </a:pPr>
            <a:r>
              <a:t/>
            </a:r>
            <a:endParaRPr sz="1200">
              <a:latin typeface="Raleway"/>
              <a:ea typeface="Raleway"/>
              <a:cs typeface="Raleway"/>
              <a:sym typeface="Raleway"/>
            </a:endParaRPr>
          </a:p>
          <a:p>
            <a:pPr indent="-304800" lvl="0" marL="736600" marR="279400" rtl="0" algn="just">
              <a:lnSpc>
                <a:spcPct val="150000"/>
              </a:lnSpc>
              <a:spcBef>
                <a:spcPts val="0"/>
              </a:spcBef>
              <a:spcAft>
                <a:spcPts val="0"/>
              </a:spcAft>
              <a:buSzPts val="1200"/>
              <a:buFont typeface="Raleway"/>
              <a:buChar char="●"/>
            </a:pPr>
            <a:r>
              <a:rPr lang="en-GB" sz="1200">
                <a:latin typeface="Raleway"/>
                <a:ea typeface="Raleway"/>
                <a:cs typeface="Raleway"/>
                <a:sym typeface="Raleway"/>
              </a:rPr>
              <a:t>Data Preprocessing is one of the key procedures in Machine Learning that involves transforming the raw input data into an understandable format.</a:t>
            </a:r>
            <a:endParaRPr sz="1200">
              <a:latin typeface="Raleway"/>
              <a:ea typeface="Raleway"/>
              <a:cs typeface="Raleway"/>
              <a:sym typeface="Raleway"/>
            </a:endParaRPr>
          </a:p>
          <a:p>
            <a:pPr indent="-304800" lvl="0" marL="736600" marR="279400" rtl="0" algn="just">
              <a:lnSpc>
                <a:spcPct val="150000"/>
              </a:lnSpc>
              <a:spcBef>
                <a:spcPts val="0"/>
              </a:spcBef>
              <a:spcAft>
                <a:spcPts val="0"/>
              </a:spcAft>
              <a:buSzPts val="1200"/>
              <a:buFont typeface="Raleway"/>
              <a:buChar char="●"/>
            </a:pPr>
            <a:r>
              <a:rPr lang="en-GB" sz="1200">
                <a:latin typeface="Raleway"/>
                <a:ea typeface="Raleway"/>
                <a:cs typeface="Raleway"/>
                <a:sym typeface="Raleway"/>
              </a:rPr>
              <a:t>This step is quite crucial because the Real-World data is often incomplete and inconsistent, or lacking in certain behaviours or trends, and is most probably consists of many errors.</a:t>
            </a:r>
            <a:endParaRPr sz="1200">
              <a:latin typeface="Raleway"/>
              <a:ea typeface="Raleway"/>
              <a:cs typeface="Raleway"/>
              <a:sym typeface="Raleway"/>
            </a:endParaRPr>
          </a:p>
          <a:p>
            <a:pPr indent="-304800" lvl="0" marL="736600" marR="279400" rtl="0" algn="just">
              <a:lnSpc>
                <a:spcPct val="150000"/>
              </a:lnSpc>
              <a:spcBef>
                <a:spcPts val="0"/>
              </a:spcBef>
              <a:spcAft>
                <a:spcPts val="0"/>
              </a:spcAft>
              <a:buSzPts val="1200"/>
              <a:buFont typeface="Raleway"/>
              <a:buChar char="●"/>
            </a:pPr>
            <a:r>
              <a:rPr lang="en-GB" sz="1200">
                <a:latin typeface="Raleway"/>
                <a:ea typeface="Raleway"/>
                <a:cs typeface="Raleway"/>
                <a:sym typeface="Raleway"/>
              </a:rPr>
              <a:t>In the current problem an irrelevant feature is present that is 'Serial No',which actually plays no role in the determination of the 'Chance Of Admit' rate.Hence, it is quite valid to remove it from the dataset.</a:t>
            </a:r>
            <a:endParaRPr sz="1200">
              <a:latin typeface="Raleway"/>
              <a:ea typeface="Raleway"/>
              <a:cs typeface="Raleway"/>
              <a:sym typeface="Raleway"/>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69" name="Google Shape;169;p19"/>
          <p:cNvPicPr preferRelativeResize="0"/>
          <p:nvPr/>
        </p:nvPicPr>
        <p:blipFill>
          <a:blip r:embed="rId3">
            <a:alphaModFix/>
          </a:blip>
          <a:stretch>
            <a:fillRect/>
          </a:stretch>
        </p:blipFill>
        <p:spPr>
          <a:xfrm>
            <a:off x="4572000" y="2849300"/>
            <a:ext cx="3553500" cy="194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266775"/>
            <a:ext cx="7505700" cy="35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400">
                <a:solidFill>
                  <a:srgbClr val="000000"/>
                </a:solidFill>
                <a:latin typeface="Times New Roman"/>
                <a:ea typeface="Times New Roman"/>
                <a:cs typeface="Times New Roman"/>
                <a:sym typeface="Times New Roman"/>
              </a:rPr>
              <a:t>FEATURE SELECTION IN DATA PREPROCESSING</a:t>
            </a:r>
            <a:endParaRPr b="1" sz="1400">
              <a:solidFill>
                <a:srgbClr val="000000"/>
              </a:solidFill>
              <a:latin typeface="Times New Roman"/>
              <a:ea typeface="Times New Roman"/>
              <a:cs typeface="Times New Roman"/>
              <a:sym typeface="Times New Roman"/>
            </a:endParaRPr>
          </a:p>
        </p:txBody>
      </p:sp>
      <p:sp>
        <p:nvSpPr>
          <p:cNvPr id="175" name="Google Shape;175;p20"/>
          <p:cNvSpPr txBox="1"/>
          <p:nvPr/>
        </p:nvSpPr>
        <p:spPr>
          <a:xfrm>
            <a:off x="245425" y="789675"/>
            <a:ext cx="8633100" cy="3927000"/>
          </a:xfrm>
          <a:prstGeom prst="rect">
            <a:avLst/>
          </a:prstGeom>
          <a:noFill/>
          <a:ln>
            <a:noFill/>
          </a:ln>
        </p:spPr>
        <p:txBody>
          <a:bodyPr anchorCtr="0" anchor="t" bIns="91425" lIns="91425" spcFirstLastPara="1" rIns="91425" wrap="square" tIns="91425">
            <a:noAutofit/>
          </a:bodyPr>
          <a:lstStyle/>
          <a:p>
            <a:pPr indent="-317500" lvl="0" marL="736600" marR="279400" rtl="0" algn="just">
              <a:lnSpc>
                <a:spcPct val="142857"/>
              </a:lnSpc>
              <a:spcBef>
                <a:spcPts val="2200"/>
              </a:spcBef>
              <a:spcAft>
                <a:spcPts val="0"/>
              </a:spcAft>
              <a:buSzPts val="1400"/>
              <a:buFont typeface="Raleway"/>
              <a:buChar char="●"/>
            </a:pPr>
            <a:r>
              <a:rPr lang="en-GB">
                <a:latin typeface="Raleway"/>
                <a:ea typeface="Raleway"/>
                <a:cs typeface="Raleway"/>
                <a:sym typeface="Raleway"/>
              </a:rPr>
              <a:t>Feature Selection is an important concept in the Data Preprocessing phase which involves the removal of irrelevant attributes and retaining only those features that have show better performance.</a:t>
            </a:r>
            <a:endParaRPr>
              <a:latin typeface="Raleway"/>
              <a:ea typeface="Raleway"/>
              <a:cs typeface="Raleway"/>
              <a:sym typeface="Raleway"/>
            </a:endParaRPr>
          </a:p>
          <a:p>
            <a:pPr indent="-317500" lvl="0" marL="736600" marR="279400" rtl="0" algn="just">
              <a:lnSpc>
                <a:spcPct val="142857"/>
              </a:lnSpc>
              <a:spcBef>
                <a:spcPts val="0"/>
              </a:spcBef>
              <a:spcAft>
                <a:spcPts val="0"/>
              </a:spcAft>
              <a:buSzPts val="1400"/>
              <a:buFont typeface="Raleway"/>
              <a:buChar char="●"/>
            </a:pPr>
            <a:r>
              <a:rPr lang="en-GB">
                <a:latin typeface="Raleway"/>
                <a:ea typeface="Raleway"/>
                <a:cs typeface="Raleway"/>
                <a:sym typeface="Raleway"/>
              </a:rPr>
              <a:t>I implemented Feature Selection using a Linear Regressor, the benchmark model that i used to prune the features that actually have a lower rank of performance.</a:t>
            </a:r>
            <a:endParaRPr>
              <a:latin typeface="Raleway"/>
              <a:ea typeface="Raleway"/>
              <a:cs typeface="Raleway"/>
              <a:sym typeface="Raleway"/>
            </a:endParaRPr>
          </a:p>
          <a:p>
            <a:pPr indent="-317500" lvl="0" marL="736600" marR="279400" rtl="0" algn="just">
              <a:lnSpc>
                <a:spcPct val="142857"/>
              </a:lnSpc>
              <a:spcBef>
                <a:spcPts val="0"/>
              </a:spcBef>
              <a:spcAft>
                <a:spcPts val="0"/>
              </a:spcAft>
              <a:buSzPts val="1400"/>
              <a:buFont typeface="Raleway"/>
              <a:buChar char="●"/>
            </a:pPr>
            <a:r>
              <a:rPr lang="en-GB">
                <a:latin typeface="Raleway"/>
                <a:ea typeface="Raleway"/>
                <a:cs typeface="Raleway"/>
                <a:sym typeface="Raleway"/>
              </a:rPr>
              <a:t>Recursive Feature Elimination(RFE) uses a model (here Linear Regressor) to select either the best or worst performing feature, and then simples prunes the feature. After this the entire process is iterated until all the features in the data set are used up(limit).</a:t>
            </a:r>
            <a:endParaRPr>
              <a:latin typeface="Raleway"/>
              <a:ea typeface="Raleway"/>
              <a:cs typeface="Raleway"/>
              <a:sym typeface="Raleway"/>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76" name="Google Shape;176;p20"/>
          <p:cNvPicPr preferRelativeResize="0"/>
          <p:nvPr/>
        </p:nvPicPr>
        <p:blipFill>
          <a:blip r:embed="rId3">
            <a:alphaModFix/>
          </a:blip>
          <a:stretch>
            <a:fillRect/>
          </a:stretch>
        </p:blipFill>
        <p:spPr>
          <a:xfrm>
            <a:off x="2647450" y="3526038"/>
            <a:ext cx="3829050" cy="119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277450"/>
            <a:ext cx="7505700" cy="35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400">
                <a:solidFill>
                  <a:srgbClr val="000000"/>
                </a:solidFill>
                <a:latin typeface="Times New Roman"/>
                <a:ea typeface="Times New Roman"/>
                <a:cs typeface="Times New Roman"/>
                <a:sym typeface="Times New Roman"/>
              </a:rPr>
              <a:t>DATA MODELING</a:t>
            </a:r>
            <a:endParaRPr b="1" sz="1400">
              <a:solidFill>
                <a:srgbClr val="000000"/>
              </a:solidFill>
              <a:latin typeface="Times New Roman"/>
              <a:ea typeface="Times New Roman"/>
              <a:cs typeface="Times New Roman"/>
              <a:sym typeface="Times New Roman"/>
            </a:endParaRPr>
          </a:p>
        </p:txBody>
      </p:sp>
      <p:sp>
        <p:nvSpPr>
          <p:cNvPr id="182" name="Google Shape;182;p21"/>
          <p:cNvSpPr txBox="1"/>
          <p:nvPr/>
        </p:nvSpPr>
        <p:spPr>
          <a:xfrm>
            <a:off x="341475" y="704300"/>
            <a:ext cx="8430300" cy="40764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0"/>
              </a:spcBef>
              <a:spcAft>
                <a:spcPts val="0"/>
              </a:spcAft>
              <a:buNone/>
            </a:pPr>
            <a:r>
              <a:t/>
            </a:r>
            <a:endParaRPr sz="1200">
              <a:latin typeface="Raleway"/>
              <a:ea typeface="Raleway"/>
              <a:cs typeface="Raleway"/>
              <a:sym typeface="Raleway"/>
            </a:endParaRPr>
          </a:p>
          <a:p>
            <a:pPr indent="0" lvl="0" marL="0" rtl="0" algn="just">
              <a:lnSpc>
                <a:spcPct val="142857"/>
              </a:lnSpc>
              <a:spcBef>
                <a:spcPts val="0"/>
              </a:spcBef>
              <a:spcAft>
                <a:spcPts val="0"/>
              </a:spcAft>
              <a:buClr>
                <a:srgbClr val="000000"/>
              </a:buClr>
              <a:buSzPts val="1100"/>
              <a:buFont typeface="Arial"/>
              <a:buNone/>
            </a:pPr>
            <a:r>
              <a:rPr lang="en-GB" sz="1200">
                <a:latin typeface="Raleway"/>
                <a:ea typeface="Raleway"/>
                <a:cs typeface="Raleway"/>
                <a:sym typeface="Raleway"/>
              </a:rPr>
              <a:t>By observing the problem, it is quite evident that it is a 'Regression' Problem. It is important to understand the intuition behind the consideration of specific model, since it has to generate an optimal possibility of results that can improve the model's performance on a sample of new data. Hence, taking the performance of the model into consideration, I chose three Supervised Machine Learning Algorithms that can be better compatible for the data being available.</a:t>
            </a:r>
            <a:endParaRPr sz="1200">
              <a:latin typeface="Raleway"/>
              <a:ea typeface="Raleway"/>
              <a:cs typeface="Raleway"/>
              <a:sym typeface="Raleway"/>
            </a:endParaRPr>
          </a:p>
          <a:p>
            <a:pPr indent="0" lvl="0" marL="0" rtl="0" algn="just">
              <a:lnSpc>
                <a:spcPct val="142857"/>
              </a:lnSpc>
              <a:spcBef>
                <a:spcPts val="0"/>
              </a:spcBef>
              <a:spcAft>
                <a:spcPts val="0"/>
              </a:spcAft>
              <a:buClr>
                <a:srgbClr val="000000"/>
              </a:buClr>
              <a:buSzPts val="1100"/>
              <a:buFont typeface="Arial"/>
              <a:buNone/>
            </a:pPr>
            <a:r>
              <a:t/>
            </a:r>
            <a:endParaRPr sz="1200">
              <a:latin typeface="Raleway"/>
              <a:ea typeface="Raleway"/>
              <a:cs typeface="Raleway"/>
              <a:sym typeface="Raleway"/>
            </a:endParaRPr>
          </a:p>
          <a:p>
            <a:pPr indent="0" lvl="0" marL="0" rtl="0" algn="just">
              <a:lnSpc>
                <a:spcPct val="142857"/>
              </a:lnSpc>
              <a:spcBef>
                <a:spcPts val="1100"/>
              </a:spcBef>
              <a:spcAft>
                <a:spcPts val="0"/>
              </a:spcAft>
              <a:buClr>
                <a:srgbClr val="000000"/>
              </a:buClr>
              <a:buSzPts val="1100"/>
              <a:buFont typeface="Arial"/>
              <a:buNone/>
            </a:pPr>
            <a:r>
              <a:rPr b="1" lang="en-GB" sz="1200">
                <a:latin typeface="Raleway"/>
                <a:ea typeface="Raleway"/>
                <a:cs typeface="Raleway"/>
                <a:sym typeface="Raleway"/>
              </a:rPr>
              <a:t>They are :-</a:t>
            </a:r>
            <a:endParaRPr b="1" sz="1200">
              <a:latin typeface="Raleway"/>
              <a:ea typeface="Raleway"/>
              <a:cs typeface="Raleway"/>
              <a:sym typeface="Raleway"/>
            </a:endParaRPr>
          </a:p>
          <a:p>
            <a:pPr indent="-304800" lvl="0" marL="736600" marR="279400" rtl="0" algn="just">
              <a:lnSpc>
                <a:spcPct val="142857"/>
              </a:lnSpc>
              <a:spcBef>
                <a:spcPts val="2200"/>
              </a:spcBef>
              <a:spcAft>
                <a:spcPts val="0"/>
              </a:spcAft>
              <a:buSzPts val="1200"/>
              <a:buFont typeface="Raleway"/>
              <a:buChar char="●"/>
            </a:pPr>
            <a:r>
              <a:rPr lang="en-GB" sz="1200">
                <a:latin typeface="Raleway"/>
                <a:ea typeface="Raleway"/>
                <a:cs typeface="Raleway"/>
                <a:sym typeface="Raleway"/>
              </a:rPr>
              <a:t>Decision Trees</a:t>
            </a:r>
            <a:endParaRPr sz="1200">
              <a:latin typeface="Raleway"/>
              <a:ea typeface="Raleway"/>
              <a:cs typeface="Raleway"/>
              <a:sym typeface="Raleway"/>
            </a:endParaRPr>
          </a:p>
          <a:p>
            <a:pPr indent="-304800" lvl="0" marL="736600" marR="279400" rtl="0" algn="just">
              <a:lnSpc>
                <a:spcPct val="142857"/>
              </a:lnSpc>
              <a:spcBef>
                <a:spcPts val="0"/>
              </a:spcBef>
              <a:spcAft>
                <a:spcPts val="0"/>
              </a:spcAft>
              <a:buSzPts val="1200"/>
              <a:buFont typeface="Raleway"/>
              <a:buChar char="●"/>
            </a:pPr>
            <a:r>
              <a:rPr lang="en-GB" sz="1200">
                <a:latin typeface="Raleway"/>
                <a:ea typeface="Raleway"/>
                <a:cs typeface="Raleway"/>
                <a:sym typeface="Raleway"/>
              </a:rPr>
              <a:t>Ensemble Methods - Random Forests</a:t>
            </a:r>
            <a:endParaRPr sz="1200">
              <a:latin typeface="Raleway"/>
              <a:ea typeface="Raleway"/>
              <a:cs typeface="Raleway"/>
              <a:sym typeface="Raleway"/>
            </a:endParaRPr>
          </a:p>
          <a:p>
            <a:pPr indent="-304800" lvl="0" marL="736600" marR="279400" rtl="0" algn="just">
              <a:lnSpc>
                <a:spcPct val="142857"/>
              </a:lnSpc>
              <a:spcBef>
                <a:spcPts val="0"/>
              </a:spcBef>
              <a:spcAft>
                <a:spcPts val="0"/>
              </a:spcAft>
              <a:buSzPts val="1200"/>
              <a:buFont typeface="Raleway"/>
              <a:buChar char="●"/>
            </a:pPr>
            <a:r>
              <a:rPr lang="en-GB" sz="1200">
                <a:latin typeface="Raleway"/>
                <a:ea typeface="Raleway"/>
                <a:cs typeface="Raleway"/>
                <a:sym typeface="Raleway"/>
              </a:rPr>
              <a:t>Support Vector Machines (SVM)</a:t>
            </a:r>
            <a:endParaRPr>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