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jayaKumar\Downloads\employee%20performance%20analysis.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analysis.et]Sheet1!PivotTable1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rPr sz="2000"/>
              <a:t>EMPLOYEE PERFORMANCE ANALYSIS</a:t>
            </a:r>
            <a:endParaRPr sz="2000"/>
          </a:p>
        </c:rich>
      </c:tx>
      <c:layout>
        <c:manualLayout>
          <c:xMode val="edge"/>
          <c:yMode val="edge"/>
          <c:x val="0.239964829115376"/>
          <c:y val="0.0827512906164592"/>
        </c:manualLayout>
      </c:layout>
      <c:overlay val="0"/>
      <c:spPr>
        <a:noFill/>
        <a:ln>
          <a:noFill/>
        </a:ln>
        <a:effectLst/>
      </c:spPr>
    </c:title>
    <c:autoTitleDeleted val="0"/>
    <c:plotArea>
      <c:layout>
        <c:manualLayout>
          <c:layoutTarget val="inner"/>
          <c:xMode val="edge"/>
          <c:yMode val="edge"/>
          <c:x val="0.0646838443306063"/>
          <c:y val="0.271788642575159"/>
          <c:w val="0.711751662971175"/>
          <c:h val="0.660249013058002"/>
        </c:manualLayout>
      </c:layout>
      <c:barChart>
        <c:barDir val="col"/>
        <c:grouping val="clustered"/>
        <c:varyColors val="0"/>
        <c:ser>
          <c:idx val="0"/>
          <c:order val="0"/>
          <c:tx>
            <c:strRef>
              <c:f>'[employee performance analysis.et]Sheet1'!$B$3:$B$4</c:f>
              <c:strCache>
                <c:ptCount val="1"/>
                <c:pt idx="0">
                  <c:v>Exceeds</c:v>
                </c:pt>
              </c:strCache>
            </c:strRef>
          </c:tx>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462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'[employee performance analysis.et]Sheet1'!$C$3:$C$4</c:f>
              <c:strCache>
                <c:ptCount val="1"/>
                <c:pt idx="0">
                  <c:v>Fully Meets</c:v>
                </c:pt>
              </c:strCache>
            </c:strRef>
          </c:tx>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462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trendline>
            <c:spPr>
              <a:ln w="19050" cap="rnd">
                <a:solidFill>
                  <a:schemeClr val="accent2"/>
                </a:solidFill>
                <a:prstDash val="sysDot"/>
              </a:ln>
              <a:effectLst/>
            </c:spPr>
            <c:trendlineType val="linear"/>
            <c:dispRSqr val="0"/>
            <c:dispEq val="0"/>
          </c:trendline>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'[employee performance analysis.et]Sheet1'!$D$3:$D$4</c:f>
              <c:strCache>
                <c:ptCount val="1"/>
                <c:pt idx="0">
                  <c:v>Needs Improvement</c:v>
                </c:pt>
              </c:strCache>
            </c:strRef>
          </c:tx>
          <c:spPr>
            <a:gradFill>
              <a:gsLst>
                <a:gs pos="100000">
                  <a:schemeClr val="accent3"/>
                </a:gs>
                <a:gs pos="0">
                  <a:schemeClr val="accent3">
                    <a:hueOff val="-1670000"/>
                  </a:schemeClr>
                </a:gs>
              </a:gsLst>
              <a:lin ang="5400000" scaled="0"/>
            </a:gradFill>
            <a:ln>
              <a:gradFill>
                <a:gsLst>
                  <a:gs pos="100000">
                    <a:schemeClr val="accent3">
                      <a:lumMod val="75000"/>
                    </a:schemeClr>
                  </a:gs>
                  <a:gs pos="0">
                    <a:schemeClr val="accent3">
                      <a:lumMod val="75000"/>
                      <a:hueOff val="-1670000"/>
                    </a:schemeClr>
                  </a:gs>
                </a:gsLst>
                <a:lin ang="462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'[employee performance analysis.et]Sheet1'!$E$3:$E$4</c:f>
              <c:strCache>
                <c:ptCount val="1"/>
                <c:pt idx="0">
                  <c:v>PIP</c:v>
                </c:pt>
              </c:strCache>
            </c:strRef>
          </c:tx>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462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trendline>
            <c:spPr>
              <a:ln w="19050" cap="rnd">
                <a:solidFill>
                  <a:schemeClr val="accent4"/>
                </a:solidFill>
                <a:prstDash val="sysDot"/>
              </a:ln>
              <a:effectLst/>
            </c:spPr>
            <c:trendlineType val="exp"/>
            <c:dispRSqr val="0"/>
            <c:dispEq val="0"/>
          </c:trendline>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1"/>
          <c:showCatName val="0"/>
          <c:showSerName val="0"/>
          <c:showPercent val="0"/>
          <c:showBubbleSize val="0"/>
        </c:dLbls>
        <c:gapWidth val="500"/>
        <c:overlap val="-50"/>
        <c:axId val="184237416"/>
        <c:axId val="869991852"/>
      </c:barChart>
      <c:catAx>
        <c:axId val="184237416"/>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69991852"/>
        <c:crosses val="autoZero"/>
        <c:auto val="1"/>
        <c:lblAlgn val="ctr"/>
        <c:lblOffset val="100"/>
        <c:noMultiLvlLbl val="0"/>
      </c:catAx>
      <c:valAx>
        <c:axId val="86999185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18423741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MAHUVANTHI.V</a:t>
            </a:r>
            <a:endParaRPr lang="en-US" sz="2400" dirty="0"/>
          </a:p>
          <a:p>
            <a:r>
              <a:rPr lang="en-US" sz="2400" dirty="0"/>
              <a:t>REGISTER NO:</a:t>
            </a:r>
            <a:r>
              <a:rPr lang="en-IN" altLang="en-US" sz="2400" dirty="0"/>
              <a:t> 122202181,  asunm1353122202181</a:t>
            </a:r>
            <a:endParaRPr lang="en-IN" altLang="en-US" sz="2400" dirty="0"/>
          </a:p>
          <a:p>
            <a:r>
              <a:rPr lang="en-US" sz="2400" dirty="0"/>
              <a:t>DEPARTMENT:</a:t>
            </a:r>
            <a:r>
              <a:rPr lang="en-IN" altLang="en-US" sz="2400" dirty="0"/>
              <a:t> BCOM.CORPORATE SECRETARYSHIP</a:t>
            </a:r>
            <a:endParaRPr lang="en-US" sz="2400" dirty="0"/>
          </a:p>
          <a:p>
            <a:r>
              <a:rPr lang="en-US" sz="2400" dirty="0"/>
              <a:t>COLLEGE</a:t>
            </a:r>
            <a:r>
              <a:rPr lang="en-IN" altLang="en-US" sz="2400" dirty="0"/>
              <a:t>: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 Box 1"/>
          <p:cNvSpPr txBox="1"/>
          <p:nvPr/>
        </p:nvSpPr>
        <p:spPr>
          <a:xfrm>
            <a:off x="1899920" y="1633220"/>
            <a:ext cx="6475095" cy="3402330"/>
          </a:xfrm>
          <a:prstGeom prst="rect">
            <a:avLst/>
          </a:prstGeom>
          <a:noFill/>
        </p:spPr>
        <p:txBody>
          <a:bodyPr wrap="square" rtlCol="0">
            <a:noAutofit/>
          </a:bodyPr>
          <a:p>
            <a:pPr marL="342900" indent="-342900">
              <a:buAutoNum type="arabicPeriod"/>
            </a:pPr>
            <a:r>
              <a:rPr lang="en-IN" altLang="en-US" sz="2800">
                <a:latin typeface="Arial Black" panose="020B0A04020102020204" charset="0"/>
                <a:cs typeface="Arial Black" panose="020B0A04020102020204" charset="0"/>
              </a:rPr>
              <a:t>DATA COLLECTION </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DATA CLEANING</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TECHNIQUE </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RESULTS</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PIVOT TABLE</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CHART </a:t>
            </a:r>
            <a:endParaRPr lang="en-IN" altLang="en-US" sz="2800">
              <a:latin typeface="Arial Black" panose="020B0A04020102020204" charset="0"/>
              <a:cs typeface="Arial Black" panose="020B0A04020102020204" charset="0"/>
            </a:endParaRPr>
          </a:p>
          <a:p>
            <a:pPr marL="342900" indent="-342900">
              <a:buAutoNum type="arabicPeriod"/>
            </a:pPr>
            <a:r>
              <a:rPr lang="en-IN" altLang="en-US" sz="2800">
                <a:latin typeface="Arial Black" panose="020B0A04020102020204" charset="0"/>
                <a:cs typeface="Arial Black" panose="020B0A04020102020204" charset="0"/>
              </a:rPr>
              <a:t>GRAPHS</a:t>
            </a:r>
            <a:endParaRPr lang="en-IN" altLang="en-US" sz="2800">
              <a:latin typeface="Arial Black" panose="020B0A0402010202020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8" name="Content Placeholder 7"/>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577340"/>
          <a:ext cx="8305165" cy="41821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9985" y="1470025"/>
            <a:ext cx="7029450" cy="3548380"/>
          </a:xfrm>
          <a:prstGeom prst="rect">
            <a:avLst/>
          </a:prstGeom>
          <a:noFill/>
        </p:spPr>
        <p:txBody>
          <a:bodyPr wrap="square" rtlCol="0">
            <a:noAutofit/>
          </a:bodyPr>
          <a:p>
            <a:r>
              <a:rPr lang="en-US" sz="2400"/>
              <a:t>In conclusion, using Excel for employee performance score analysis offers a cost-effective, customizable, and user-friendly solution for tracking and evaluating employee metrics. It enhances decision-making, transparency, and scalability while integrating seamlessly with other data sources. This approach provides valuable insights for performance improvement and strategic talent management. Additionally, Excel’s versatility allows for trend analysis and forecasting, helping organizations anticipate future needs and adjust strategies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t>
            </a:r>
            <a:r>
              <a:rPr lang="en-IN" altLang="en-US" sz="4400" b="1" dirty="0">
                <a:solidFill>
                  <a:srgbClr val="0F0F0F"/>
                </a:solidFill>
                <a:latin typeface="Times New Roman" panose="02020603050405020304" pitchFamily="18" charset="0"/>
                <a:cs typeface="Times New Roman" panose="02020603050405020304" pitchFamily="18" charset="0"/>
              </a:rPr>
              <a:t>Score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3755" y="1752600"/>
            <a:ext cx="5955030" cy="3782060"/>
          </a:xfrm>
          <a:prstGeom prst="rect">
            <a:avLst/>
          </a:prstGeom>
          <a:noFill/>
        </p:spPr>
        <p:txBody>
          <a:bodyPr wrap="square" rtlCol="0">
            <a:noAutofit/>
          </a:bodyPr>
          <a:p>
            <a:r>
              <a:rPr lang="en-US" sz="2400">
                <a:latin typeface="Century" panose="02040604050505020304" charset="0"/>
                <a:cs typeface="Century" panose="02040604050505020304" charset="0"/>
              </a:rPr>
              <a:t>Analyze employee performance scores using Excel to identify trends, correlations, and performance patterns across different departments and roles. The goal is to uncover key factors influencing employee performance and provide actionable insights to enhance workforce productivity and support strategic decision-making in promotions, training, and resource allocation.</a:t>
            </a:r>
            <a:endParaRPr lang="en-US" sz="2400">
              <a:latin typeface="Century" panose="02040604050505020304" charset="0"/>
              <a:cs typeface="Century" panose="020406040505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598295"/>
            <a:ext cx="7410450" cy="4944745"/>
          </a:xfrm>
          <a:prstGeom prst="rect">
            <a:avLst/>
          </a:prstGeom>
          <a:noFill/>
        </p:spPr>
        <p:txBody>
          <a:bodyPr wrap="square" rtlCol="0">
            <a:noAutofit/>
          </a:bodyPr>
          <a:lstStyle/>
          <a:p>
            <a:pPr indent="0" algn="l">
              <a:buFont typeface="Arial" panose="020B0604020202020204" pitchFamily="34" charset="0"/>
              <a:buNone/>
            </a:pPr>
            <a:r>
              <a:rPr lang="en-US" b="0" i="0" dirty="0">
                <a:solidFill>
                  <a:schemeClr val="tx1"/>
                </a:solidFill>
                <a:effectLst/>
                <a:latin typeface="Segoe UI Black" panose="020B0A02040204020203" charset="0"/>
                <a:cs typeface="Segoe UI Black" panose="020B0A02040204020203" charset="0"/>
              </a:rPr>
              <a:t>Objective</a:t>
            </a:r>
            <a:r>
              <a:rPr lang="en-US" sz="2000" b="0" i="0" dirty="0">
                <a:solidFill>
                  <a:schemeClr val="tx1"/>
                </a:solidFill>
                <a:effectLst/>
                <a:latin typeface="Segoe UI Black" panose="020B0A02040204020203" charset="0"/>
                <a:cs typeface="Segoe UI Black" panose="020B0A02040204020203" charset="0"/>
              </a:rPr>
              <a:t>:</a:t>
            </a:r>
            <a:endParaRPr lang="en-US" sz="2000" b="0" i="0" dirty="0">
              <a:solidFill>
                <a:schemeClr val="tx1"/>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Create an Excel tool to score and analyze employee performance.</a:t>
            </a:r>
            <a:endParaRPr lang="en-US" sz="2000" b="0" i="0" dirty="0">
              <a:solidFill>
                <a:srgbClr val="0D0D0D"/>
              </a:solidFill>
              <a:effectLst/>
              <a:latin typeface="Segoe UI Black" panose="020B0A02040204020203" charset="0"/>
              <a:cs typeface="Segoe UI Black" panose="020B0A02040204020203" charset="0"/>
            </a:endParaRPr>
          </a:p>
          <a:p>
            <a:pPr indent="0" algn="l">
              <a:buFont typeface="Arial" panose="020B0604020202020204" pitchFamily="34" charset="0"/>
              <a:buNone/>
            </a:pPr>
            <a:r>
              <a:rPr lang="en-US" sz="2000" b="0" i="0" dirty="0">
                <a:solidFill>
                  <a:srgbClr val="0D0D0D"/>
                </a:solidFill>
                <a:effectLst/>
                <a:latin typeface="Segoe UI Black" panose="020B0A02040204020203" charset="0"/>
                <a:cs typeface="Segoe UI Black" panose="020B0A02040204020203" charset="0"/>
              </a:rPr>
              <a:t>Scope:</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Data Collection: Track employee details and performance metrics.</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Score Calculation: Use formulas to calculate weighted performance scores.</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Analysis: Build charts and a dashboard for trend visualization.</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Reporting: Generate and customize detailed performance reports.</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Automation: Implement macros and conditional formatting for efficiency.</a:t>
            </a:r>
            <a:endParaRPr lang="en-US" sz="2000" b="0" i="0" dirty="0">
              <a:solidFill>
                <a:srgbClr val="0D0D0D"/>
              </a:solidFill>
              <a:effectLst/>
              <a:latin typeface="Segoe UI Black" panose="020B0A02040204020203" charset="0"/>
              <a:cs typeface="Segoe UI Black" panose="020B0A02040204020203" charset="0"/>
            </a:endParaRPr>
          </a:p>
          <a:p>
            <a:pPr algn="l">
              <a:buFont typeface="Arial" panose="020B0604020202020204" pitchFamily="34" charset="0"/>
              <a:buChar char="•"/>
            </a:pPr>
            <a:r>
              <a:rPr lang="en-US" sz="2000" b="0" i="0" dirty="0">
                <a:solidFill>
                  <a:srgbClr val="0D0D0D"/>
                </a:solidFill>
                <a:effectLst/>
                <a:latin typeface="Segoe UI Black" panose="020B0A02040204020203" charset="0"/>
                <a:cs typeface="Segoe UI Black" panose="020B0A02040204020203" charset="0"/>
              </a:rPr>
              <a:t>Documentation: Provide a user guide and training for HR and managers.</a:t>
            </a:r>
            <a:endParaRPr lang="en-IN" sz="2000" dirty="0">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066800" y="1695450"/>
            <a:ext cx="6403340" cy="4516755"/>
          </a:xfrm>
          <a:prstGeom prst="rect">
            <a:avLst/>
          </a:prstGeom>
          <a:noFill/>
        </p:spPr>
        <p:txBody>
          <a:bodyPr wrap="square" rtlCol="0">
            <a:noAutofit/>
          </a:bodyPr>
          <a:p>
            <a:pPr marL="285750" indent="-285750">
              <a:buFont typeface="Arial" panose="020B0604020202020204" pitchFamily="34" charset="0"/>
              <a:buChar char="•"/>
            </a:pPr>
            <a:r>
              <a:rPr lang="en-US" sz="2400">
                <a:latin typeface="Bahnschrift" panose="020B0502040204020203" charset="0"/>
                <a:cs typeface="Bahnschrift" panose="020B0502040204020203" charset="0"/>
              </a:rPr>
              <a:t>HR Managers: Make decisions on promotions, raises, and development.</a:t>
            </a:r>
            <a:endParaRPr lang="en-US" sz="2400">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400">
                <a:latin typeface="Bahnschrift" panose="020B0502040204020203" charset="0"/>
                <a:cs typeface="Bahnschrift" panose="020B0502040204020203" charset="0"/>
              </a:rPr>
              <a:t>Team Leaders/Supervisors: Evaluate team performance and provide feedback.</a:t>
            </a:r>
            <a:endParaRPr lang="en-US" sz="2400">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400">
                <a:latin typeface="Bahnschrift" panose="020B0502040204020203" charset="0"/>
                <a:cs typeface="Bahnschrift" panose="020B0502040204020203" charset="0"/>
              </a:rPr>
              <a:t> Department Heads: Assess team performance and manage resources.</a:t>
            </a:r>
            <a:endParaRPr lang="en-US" sz="2400">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400">
                <a:latin typeface="Bahnschrift" panose="020B0502040204020203" charset="0"/>
                <a:cs typeface="Bahnschrift" panose="020B0502040204020203" charset="0"/>
              </a:rPr>
              <a:t>Senior Executives: Use aggregated data for strategic decisions.</a:t>
            </a:r>
            <a:endParaRPr lang="en-US" sz="2400">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400">
                <a:latin typeface="Bahnschrift" panose="020B0502040204020203" charset="0"/>
                <a:cs typeface="Bahnschrift" panose="020B0502040204020203" charset="0"/>
              </a:rPr>
              <a:t>Employees: Review their own performance data for personal development.</a:t>
            </a:r>
            <a:endParaRPr lang="en-US" sz="2400">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400">
                <a:latin typeface="Bahnschrift" panose="020B0502040204020203" charset="0"/>
                <a:cs typeface="Bahnschrift" panose="020B0502040204020203" charset="0"/>
              </a:rPr>
              <a:t>Performance Analysts: Create and interpret performance data for various stakeholders.</a:t>
            </a:r>
            <a:endParaRPr lang="en-US" sz="2400">
              <a:latin typeface="Bahnschrift" panose="020B0502040204020203" charset="0"/>
              <a:cs typeface="Bahnschrift"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591560" y="2000885"/>
            <a:ext cx="5491480" cy="3284855"/>
          </a:xfrm>
          <a:prstGeom prst="rect">
            <a:avLst/>
          </a:prstGeom>
          <a:noFill/>
        </p:spPr>
        <p:txBody>
          <a:bodyPr wrap="square" rtlCol="0">
            <a:noAutofit/>
          </a:bodyPr>
          <a:p>
            <a:endParaRPr lang="en-US"/>
          </a:p>
        </p:txBody>
      </p:sp>
      <p:sp>
        <p:nvSpPr>
          <p:cNvPr id="11" name="Text Box 10"/>
          <p:cNvSpPr txBox="1"/>
          <p:nvPr/>
        </p:nvSpPr>
        <p:spPr>
          <a:xfrm>
            <a:off x="3429000" y="1905000"/>
            <a:ext cx="5846445" cy="3674110"/>
          </a:xfrm>
          <a:prstGeom prst="rect">
            <a:avLst/>
          </a:prstGeom>
          <a:noFill/>
        </p:spPr>
        <p:txBody>
          <a:bodyPr wrap="square" rtlCol="0">
            <a:noAutofit/>
          </a:bodyPr>
          <a:p>
            <a:endParaRPr lang="en-US"/>
          </a:p>
        </p:txBody>
      </p:sp>
      <p:sp>
        <p:nvSpPr>
          <p:cNvPr id="12" name="Text Box 11"/>
          <p:cNvSpPr txBox="1"/>
          <p:nvPr/>
        </p:nvSpPr>
        <p:spPr>
          <a:xfrm>
            <a:off x="3124835" y="1630680"/>
            <a:ext cx="6247765" cy="3948430"/>
          </a:xfrm>
          <a:prstGeom prst="rect">
            <a:avLst/>
          </a:prstGeom>
          <a:noFill/>
        </p:spPr>
        <p:txBody>
          <a:bodyPr wrap="square" rtlCol="0">
            <a:noAutofit/>
          </a:bodyPr>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Data Input:</a:t>
            </a:r>
            <a:r>
              <a:rPr lang="en-US">
                <a:latin typeface="Arial" panose="020B0604020202020204" pitchFamily="34" charset="0"/>
                <a:cs typeface="Arial" panose="020B0604020202020204" pitchFamily="34" charset="0"/>
              </a:rPr>
              <a:t> Collect employee and performance metrics in Excel.</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Scoring</a:t>
            </a:r>
            <a:r>
              <a:rPr lang="en-US">
                <a:latin typeface="Arial" panose="020B0604020202020204" pitchFamily="34" charset="0"/>
                <a:cs typeface="Arial" panose="020B0604020202020204" pitchFamily="34" charset="0"/>
              </a:rPr>
              <a:t>: Use formulas to calculate and weight performance scores.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Analysis</a:t>
            </a:r>
            <a:r>
              <a:rPr lang="en-US">
                <a:latin typeface="Arial" panose="020B0604020202020204" pitchFamily="34" charset="0"/>
                <a:cs typeface="Arial" panose="020B0604020202020204" pitchFamily="34" charset="0"/>
              </a:rPr>
              <a:t>: Create charts and dashboards for trends and comparisons.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Reporting</a:t>
            </a:r>
            <a:r>
              <a:rPr lang="en-US">
                <a:latin typeface="Arial" panose="020B0604020202020204" pitchFamily="34" charset="0"/>
                <a:cs typeface="Arial" panose="020B0604020202020204" pitchFamily="34" charset="0"/>
              </a:rPr>
              <a:t>: Generate and customize performance reports.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Automation</a:t>
            </a:r>
            <a:r>
              <a:rPr lang="en-US">
                <a:latin typeface="Arial" panose="020B0604020202020204" pitchFamily="34" charset="0"/>
                <a:cs typeface="Arial" panose="020B0604020202020204" pitchFamily="34" charset="0"/>
              </a:rPr>
              <a:t>: Implement macros and conditional formatting to streamline processes.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Cost-Effective</a:t>
            </a:r>
            <a:r>
              <a:rPr lang="en-US">
                <a:latin typeface="Arial" panose="020B0604020202020204" pitchFamily="34" charset="0"/>
                <a:cs typeface="Arial" panose="020B0604020202020204" pitchFamily="34" charset="0"/>
              </a:rPr>
              <a:t>: Utilizes existing tools without additional software costs.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Customizable</a:t>
            </a:r>
            <a:r>
              <a:rPr lang="en-US">
                <a:latin typeface="Arial" panose="020B0604020202020204" pitchFamily="34" charset="0"/>
                <a:cs typeface="Arial" panose="020B0604020202020204" pitchFamily="34" charset="0"/>
              </a:rPr>
              <a:t>: Tailors to specific organizational needs and metrics.</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a:latin typeface="Arial" panose="020B0604020202020204" pitchFamily="34" charset="0"/>
                <a:cs typeface="Arial" panose="020B0604020202020204" pitchFamily="34" charset="0"/>
              </a:rPr>
              <a:t>User-Friendly</a:t>
            </a:r>
            <a:r>
              <a:rPr lang="en-US">
                <a:latin typeface="Arial" panose="020B0604020202020204" pitchFamily="34" charset="0"/>
                <a:cs typeface="Arial" panose="020B0604020202020204" pitchFamily="34" charset="0"/>
              </a:rPr>
              <a:t>: Easy for most users to adapt and use.</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 Box 4"/>
          <p:cNvSpPr txBox="1"/>
          <p:nvPr/>
        </p:nvSpPr>
        <p:spPr>
          <a:xfrm>
            <a:off x="1122045" y="1546860"/>
            <a:ext cx="8254365" cy="4714875"/>
          </a:xfrm>
          <a:prstGeom prst="rect">
            <a:avLst/>
          </a:prstGeom>
          <a:noFill/>
        </p:spPr>
        <p:txBody>
          <a:bodyPr wrap="square" rtlCol="0">
            <a:noAutofit/>
          </a:bodyPr>
          <a:p>
            <a:endParaRPr lang="en-US" sz="2800"/>
          </a:p>
          <a:p>
            <a:endParaRPr lang="en-US" sz="2800"/>
          </a:p>
          <a:p>
            <a:pPr marL="457200" indent="-457200">
              <a:buFont typeface="Arial" panose="020B0604020202020204" pitchFamily="34" charset="0"/>
              <a:buChar char="•"/>
            </a:pPr>
            <a:r>
              <a:rPr lang="en-US" sz="2800"/>
              <a:t>Employee Data: Kaggle</a:t>
            </a:r>
            <a:endParaRPr lang="en-US" sz="2800"/>
          </a:p>
          <a:p>
            <a:pPr marL="457200" indent="-457200">
              <a:buFont typeface="Arial" panose="020B0604020202020204" pitchFamily="34" charset="0"/>
              <a:buChar char="•"/>
            </a:pPr>
            <a:r>
              <a:rPr lang="en-US" sz="2800"/>
              <a:t>Employee ID Number : 3434</a:t>
            </a:r>
            <a:endParaRPr lang="en-US" sz="2800"/>
          </a:p>
          <a:p>
            <a:pPr marL="457200" indent="-457200">
              <a:buFont typeface="Arial" panose="020B0604020202020204" pitchFamily="34" charset="0"/>
              <a:buChar char="•"/>
            </a:pPr>
            <a:r>
              <a:rPr lang="en-US" sz="2800"/>
              <a:t>Business Unit : WBL</a:t>
            </a:r>
            <a:endParaRPr lang="en-US" sz="2800"/>
          </a:p>
          <a:p>
            <a:pPr marL="457200" indent="-457200">
              <a:buFont typeface="Arial" panose="020B0604020202020204" pitchFamily="34" charset="0"/>
              <a:buChar char="•"/>
            </a:pPr>
            <a:r>
              <a:rPr lang="en-US" sz="2800"/>
              <a:t>Job title Hire Date:  12.12.2022</a:t>
            </a:r>
            <a:endParaRPr lang="en-US" sz="2800"/>
          </a:p>
          <a:p>
            <a:pPr marL="457200" indent="-457200">
              <a:buFont typeface="Arial" panose="020B0604020202020204" pitchFamily="34" charset="0"/>
              <a:buChar char="•"/>
            </a:pPr>
            <a:r>
              <a:rPr lang="en-US" sz="2800"/>
              <a:t>Manager’s name or ID :Charity Miranda</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286000" y="1905000"/>
            <a:ext cx="6118860" cy="2630805"/>
          </a:xfrm>
          <a:prstGeom prst="rect">
            <a:avLst/>
          </a:prstGeom>
          <a:noFill/>
        </p:spPr>
        <p:txBody>
          <a:bodyPr wrap="square" rtlCol="0">
            <a:noAutofit/>
          </a:bodyPr>
          <a:lstStyle/>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With the help of employee rating, performance level of an employee was calculated by using the formula </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=IFS( Z9 &gt;= 5 "VERY HIGH", Z9 &gt;= 4 "HIGH" Z9 &gt;= 3 "MED","TRUE,"Low")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Predictive Analytics: Use Excel's advanced tools to forecast future performance trends based on historical data, enabling proactive management decisions.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Automated Insights:</a:t>
            </a:r>
            <a:r>
              <a:rPr lang="en-IN" altLang="en-US" sz="2000" b="0"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Implement automated reports and visualizations that provide real-time, data-driven insights and recommendations, reducing manual effort and enhancing decision-making.</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3666</Words>
  <Application>WPS Presentation</Application>
  <PresentationFormat>Widescreen</PresentationFormat>
  <Paragraphs>116</Paragraphs>
  <Slides>12</Slides>
  <Notes>1</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12</vt:i4>
      </vt:variant>
    </vt:vector>
  </HeadingPairs>
  <TitlesOfParts>
    <vt:vector size="45" baseType="lpstr">
      <vt:lpstr>Arial</vt:lpstr>
      <vt:lpstr>SimSun</vt:lpstr>
      <vt:lpstr>Wingdings</vt:lpstr>
      <vt:lpstr>Trebuchet MS</vt:lpstr>
      <vt:lpstr>Times New Roman</vt:lpstr>
      <vt:lpstr>Roboto</vt:lpstr>
      <vt:lpstr>Calibri</vt:lpstr>
      <vt:lpstr>Microsoft YaHei</vt:lpstr>
      <vt:lpstr>Arial Unicode MS</vt:lpstr>
      <vt:lpstr>Agency FB</vt:lpstr>
      <vt:lpstr>Arial Black</vt:lpstr>
      <vt:lpstr>Amiri Quran</vt:lpstr>
      <vt:lpstr>Amiri</vt:lpstr>
      <vt:lpstr>Tw Cen MT</vt:lpstr>
      <vt:lpstr>Tw Cen MT Condensed Extra Bold</vt:lpstr>
      <vt:lpstr>Sitka Heading Semibold</vt:lpstr>
      <vt:lpstr>Sitka Display Semibold</vt:lpstr>
      <vt:lpstr>Sitka Display</vt:lpstr>
      <vt:lpstr>Sitka Banner Semibold</vt:lpstr>
      <vt:lpstr>Segoe UI Variable Display Semib</vt:lpstr>
      <vt:lpstr>Segoe UI</vt:lpstr>
      <vt:lpstr>Segoe UI Emoji</vt:lpstr>
      <vt:lpstr>Segoe UI Black</vt:lpstr>
      <vt:lpstr>Bahnschrift Condensed</vt:lpstr>
      <vt:lpstr>Bahnschrift</vt:lpstr>
      <vt:lpstr>Algerian</vt:lpstr>
      <vt:lpstr>Bahnschrift Light</vt:lpstr>
      <vt:lpstr>Brush Script MT</vt:lpstr>
      <vt:lpstr>Cambria Math</vt:lpstr>
      <vt:lpstr>Carlito</vt:lpstr>
      <vt:lpstr>Century</vt:lpstr>
      <vt:lpstr>Arial Narrow</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VijayaKumar</cp:lastModifiedBy>
  <cp:revision>13</cp:revision>
  <dcterms:created xsi:type="dcterms:W3CDTF">2024-03-29T15:07:00Z</dcterms:created>
  <dcterms:modified xsi:type="dcterms:W3CDTF">2024-08-31T12:54:12Z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961FDB9212184425B3B0E319CD84CACB_12</vt:lpwstr>
  </property>
  <property fmtid="{D5CDD505-2E9C-101B-9397-08002B2CF9AE}" pid="5" name="KSOProductBuildVer">
    <vt:lpwstr>1033-12.2.0.17562</vt:lpwstr>
  </property>
</Properties>
</file>