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127.0.0.1" TargetMode="External"/><Relationship Id="rId4" Type="http://schemas.openxmlformats.org/officeDocument/2006/relationships/hyperlink" Target="http://localhost" TargetMode="External"/><Relationship Id="rId5" Type="http://schemas.openxmlformats.org/officeDocument/2006/relationships/hyperlink" Target="http://vcap.m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pmjs.com/package/http-server" TargetMode="External"/><Relationship Id="rId4" Type="http://schemas.openxmlformats.org/officeDocument/2006/relationships/hyperlink" Target="https://nodejs.org/en/downloa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dejs.org/en/download/" TargetMode="External"/><Relationship Id="rId4" Type="http://schemas.openxmlformats.org/officeDocument/2006/relationships/hyperlink" Target="https://www.npmjs.com/package/http-serv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jhh.me/blog/2012/12/24/setting-up-http-server-on-windows-with-node-js/" TargetMode="External"/><Relationship Id="rId4" Type="http://schemas.openxmlformats.org/officeDocument/2006/relationships/hyperlink" Target="http://blog.teamtreehouse.com/install-node-js-npm-window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P1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Practical: Running your own webserver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716975" y="3644000"/>
            <a:ext cx="7945800" cy="942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Computer (host) </a:t>
            </a:r>
          </a:p>
        </p:txBody>
      </p:sp>
      <p:sp>
        <p:nvSpPr>
          <p:cNvPr id="125" name="Shape 125"/>
          <p:cNvSpPr/>
          <p:nvPr/>
        </p:nvSpPr>
        <p:spPr>
          <a:xfrm>
            <a:off x="804667" y="1554407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sp>
        <p:nvSpPr>
          <p:cNvPr id="126" name="Shape 126"/>
          <p:cNvSpPr/>
          <p:nvPr/>
        </p:nvSpPr>
        <p:spPr>
          <a:xfrm>
            <a:off x="6733575" y="1071787"/>
            <a:ext cx="1605900" cy="19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(web client)</a:t>
            </a:r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1615400" y="2379232"/>
            <a:ext cx="0" cy="126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 rot="-5400000">
            <a:off x="7194174" y="3329988"/>
            <a:ext cx="9045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>
            <a:off x="1833900" y="2379307"/>
            <a:ext cx="0" cy="1264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 rot="-5400000">
            <a:off x="7616532" y="3097678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</a:p>
        </p:txBody>
      </p:sp>
      <p:sp>
        <p:nvSpPr>
          <p:cNvPr id="131" name="Shape 131"/>
          <p:cNvSpPr txBox="1"/>
          <p:nvPr/>
        </p:nvSpPr>
        <p:spPr>
          <a:xfrm rot="-5400000">
            <a:off x="7118475" y="3181064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</a:p>
        </p:txBody>
      </p:sp>
      <p:sp>
        <p:nvSpPr>
          <p:cNvPr id="132" name="Shape 132"/>
          <p:cNvSpPr/>
          <p:nvPr/>
        </p:nvSpPr>
        <p:spPr>
          <a:xfrm>
            <a:off x="2141141" y="3680766"/>
            <a:ext cx="6472500" cy="412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900">
                <a:solidFill>
                  <a:srgbClr val="FFFFFF"/>
                </a:solidFill>
              </a:rPr>
              <a:t>Operating system</a:t>
            </a:r>
          </a:p>
        </p:txBody>
      </p:sp>
      <p:cxnSp>
        <p:nvCxnSpPr>
          <p:cNvPr id="133" name="Shape 133"/>
          <p:cNvCxnSpPr/>
          <p:nvPr/>
        </p:nvCxnSpPr>
        <p:spPr>
          <a:xfrm rot="5400000">
            <a:off x="7454909" y="3329993"/>
            <a:ext cx="88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/>
          <p:nvPr/>
        </p:nvSpPr>
        <p:spPr>
          <a:xfrm>
            <a:off x="2131309" y="4130521"/>
            <a:ext cx="6472500" cy="412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90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135" name="Shape 135"/>
          <p:cNvSpPr/>
          <p:nvPr/>
        </p:nvSpPr>
        <p:spPr>
          <a:xfrm>
            <a:off x="2941042" y="1554407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cxnSp>
        <p:nvCxnSpPr>
          <p:cNvPr id="136" name="Shape 136"/>
          <p:cNvCxnSpPr/>
          <p:nvPr/>
        </p:nvCxnSpPr>
        <p:spPr>
          <a:xfrm rot="10800000">
            <a:off x="3672800" y="2379232"/>
            <a:ext cx="0" cy="126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>
            <a:off x="4196100" y="2379307"/>
            <a:ext cx="0" cy="1264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/>
          <p:nvPr/>
        </p:nvSpPr>
        <p:spPr>
          <a:xfrm>
            <a:off x="3236329" y="3828100"/>
            <a:ext cx="4247475" cy="699375"/>
          </a:xfrm>
          <a:custGeom>
            <a:pathLst>
              <a:path extrusionOk="0" h="27975" w="169899">
                <a:moveTo>
                  <a:pt x="169899" y="0"/>
                </a:moveTo>
                <a:cubicBezTo>
                  <a:pt x="157589" y="4648"/>
                  <a:pt x="122624" y="27238"/>
                  <a:pt x="96040" y="27893"/>
                </a:cubicBezTo>
                <a:cubicBezTo>
                  <a:pt x="69456" y="28547"/>
                  <a:pt x="26306" y="8511"/>
                  <a:pt x="10395" y="3928"/>
                </a:cubicBezTo>
                <a:cubicBezTo>
                  <a:pt x="-5516" y="-655"/>
                  <a:pt x="2210" y="981"/>
                  <a:pt x="573" y="392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39" name="Shape 139"/>
          <p:cNvSpPr/>
          <p:nvPr/>
        </p:nvSpPr>
        <p:spPr>
          <a:xfrm>
            <a:off x="7846414" y="3869750"/>
            <a:ext cx="619875" cy="854475"/>
          </a:xfrm>
          <a:custGeom>
            <a:pathLst>
              <a:path extrusionOk="0" h="34179" w="24795">
                <a:moveTo>
                  <a:pt x="1223" y="0"/>
                </a:moveTo>
                <a:cubicBezTo>
                  <a:pt x="1354" y="3732"/>
                  <a:pt x="-1919" y="16696"/>
                  <a:pt x="2009" y="22393"/>
                </a:cubicBezTo>
                <a:cubicBezTo>
                  <a:pt x="5937" y="28089"/>
                  <a:pt x="20997" y="32214"/>
                  <a:pt x="24795" y="34179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40" name="Shape 140"/>
          <p:cNvSpPr/>
          <p:nvPr/>
        </p:nvSpPr>
        <p:spPr>
          <a:xfrm>
            <a:off x="3388725" y="3495500"/>
            <a:ext cx="619800" cy="168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8080</a:t>
            </a:r>
          </a:p>
        </p:txBody>
      </p:sp>
      <p:sp>
        <p:nvSpPr>
          <p:cNvPr id="141" name="Shape 141"/>
          <p:cNvSpPr/>
          <p:nvPr/>
        </p:nvSpPr>
        <p:spPr>
          <a:xfrm>
            <a:off x="1102725" y="3495500"/>
            <a:ext cx="619800" cy="168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8081</a:t>
            </a:r>
          </a:p>
        </p:txBody>
      </p:sp>
      <p:sp>
        <p:nvSpPr>
          <p:cNvPr id="142" name="Shape 142"/>
          <p:cNvSpPr/>
          <p:nvPr/>
        </p:nvSpPr>
        <p:spPr>
          <a:xfrm>
            <a:off x="1102725" y="140850"/>
            <a:ext cx="3459000" cy="1194900"/>
          </a:xfrm>
          <a:prstGeom prst="roundRect">
            <a:avLst>
              <a:gd fmla="val 1869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http://127.0.0.1</a:t>
            </a:r>
            <a:r>
              <a:rPr lang="en" sz="1200"/>
              <a:t> 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http://localhost</a:t>
            </a:r>
            <a:r>
              <a:rPr lang="en" sz="1200"/>
              <a:t>  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http://&lt;your-LAN-IP&gt; 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http://vcap.me</a:t>
            </a:r>
            <a:r>
              <a:rPr lang="en" sz="1200"/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 webapp </a:t>
            </a:r>
            <a:r>
              <a:rPr lang="en" strike="sngStrike"/>
              <a:t>that others can use</a:t>
            </a:r>
            <a:r>
              <a:rPr lang="en"/>
              <a:t>?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Building a webapp involves the following steps: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 strike="sngStrike"/>
              <a:t>Get a unique domain name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1200" strike="sngStrike"/>
              <a:t>So that people can remember your webapp so that they can reach it.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Set up a computer with an IP to serve the webapp </a:t>
            </a:r>
            <a:r>
              <a:rPr b="1" lang="en" sz="1400">
                <a:solidFill>
                  <a:srgbClr val="6AA84F"/>
                </a:solidFill>
              </a:rPr>
              <a:t>(done)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AutoNum type="alphaLcPeriod"/>
            </a:pPr>
            <a:r>
              <a:rPr lang="en" sz="1200">
                <a:solidFill>
                  <a:srgbClr val="666666"/>
                </a:solidFill>
              </a:rPr>
              <a:t>But our IP is not a static IP!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Link the domain name with the server’s IP address </a:t>
            </a:r>
            <a:r>
              <a:rPr b="1" lang="en" sz="1400">
                <a:solidFill>
                  <a:srgbClr val="6AA84F"/>
                </a:solidFill>
              </a:rPr>
              <a:t>(automatically done)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Write your application code (web server) </a:t>
            </a:r>
            <a:r>
              <a:rPr b="1" lang="en" sz="1400">
                <a:solidFill>
                  <a:srgbClr val="6AA84F"/>
                </a:solidFill>
              </a:rPr>
              <a:t>(no need, because http-server automatically serves static files)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Deploy your application code on the computer that is your server host </a:t>
            </a:r>
            <a:r>
              <a:rPr b="1" lang="en" sz="1400">
                <a:solidFill>
                  <a:srgbClr val="6AA84F"/>
                </a:solidFill>
              </a:rPr>
              <a:t>(our server is our computer!)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trike="sngStrike"/>
              <a:t>Write application code </a:t>
            </a:r>
            <a:r>
              <a:rPr lang="en"/>
              <a:t>Install pre-configured server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10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</a:rPr>
              <a:t>Writing a program that knows how to listen on a network is quite hard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</a:rPr>
              <a:t>Developers use several frameworks, libraries and tools that help them write only portions specific to their application and avoid the complex bits.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34750" y="2115075"/>
            <a:ext cx="40599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en" sz="1200">
                <a:solidFill>
                  <a:srgbClr val="999999"/>
                </a:solidFill>
              </a:rPr>
              <a:t>Listen on the network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en" sz="1200">
                <a:solidFill>
                  <a:srgbClr val="999999"/>
                </a:solidFill>
              </a:rPr>
              <a:t>Accept a request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b="1" lang="en" sz="1200">
                <a:solidFill>
                  <a:srgbClr val="666666"/>
                </a:solidFill>
              </a:rPr>
              <a:t>Process the request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b="1" lang="en" sz="1200">
                <a:solidFill>
                  <a:srgbClr val="666666"/>
                </a:solidFill>
              </a:rPr>
              <a:t>Output a response in a format that the browser will understand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en" sz="1200">
                <a:solidFill>
                  <a:srgbClr val="999999"/>
                </a:solidFill>
              </a:rPr>
              <a:t>Send the response back over the same connection on the network</a:t>
            </a:r>
          </a:p>
        </p:txBody>
      </p:sp>
      <p:sp>
        <p:nvSpPr>
          <p:cNvPr id="156" name="Shape 156"/>
          <p:cNvSpPr/>
          <p:nvPr/>
        </p:nvSpPr>
        <p:spPr>
          <a:xfrm>
            <a:off x="4383975" y="2721425"/>
            <a:ext cx="59400" cy="633300"/>
          </a:xfrm>
          <a:prstGeom prst="rightBrace">
            <a:avLst>
              <a:gd fmla="val 8333" name="adj1"/>
              <a:gd fmla="val 4687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542300" y="2229525"/>
            <a:ext cx="3648900" cy="17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/>
              <a:t>http-server</a:t>
            </a:r>
            <a:r>
              <a:rPr lang="en" sz="1200"/>
              <a:t> software (like apache or nginx) is preconfigured: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en" sz="1200"/>
              <a:t>to process requests as if they are file locations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en" sz="1200"/>
              <a:t>and respond with the contents of the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 community task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177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I did this on my computer (OS X), you should: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Try to run this experiment on windows, Linux and even Mac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Record videos, upload them to youtube and post them on the forum!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Help each other learn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25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Next week, when we start building an app, we’ll do it directly from the browser. You won’t need to know the terminal, or install software yourself.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You won’t need to buy a domain name (we’ll create domain names for each student)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You won’t need to buy hosting (we have micro VPS-like hosting for each student)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You won’t need to deploy code manually (we’ll automatically copy files that you edit to your server)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b="1" lang="en" sz="1400">
                <a:solidFill>
                  <a:srgbClr val="666666"/>
                </a:solidFill>
              </a:rPr>
              <a:t>You will just write your server, and your own webapp!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25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Next week, when we start building an app, we’ll do it directly from the browser. You won’t need to know the terminal, or install software yourself.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You won’t need to buy a domain name (we’ll create domain names for each student)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You won’t need to buy hosting (we have micro VPS-like hosting for each student)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You won’t need to deploy code manually (we’ll automatically copy files that you edit to your server)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b="1" lang="en" sz="1400">
                <a:solidFill>
                  <a:srgbClr val="666666"/>
                </a:solidFill>
              </a:rPr>
              <a:t>You will just write your server, and your own webapp!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Running a simple web server on your computer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Topics: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Recap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Aim: Deploy a simple file web-server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Introduction to the terminal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Practical: Installing node, http-server and deploying server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Revise old concepts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Student community task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Next steps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By now we have understood: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Clients and servers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Given a server’s IP, or a domain name that helps us reach the server’s IP, we can make a request to the server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If the server responds in a format our browser understands, the browser can display the result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IPs and 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Install and deploy a simple file server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We’re going to install (not build this time) a simple web server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Our web server will serve files from a particular directory (folder)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 should be able to access these files from a browser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 should be able to run multiple servers on the same computer!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 “Stack”!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5240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Operating system: Mac OS X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Web server: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http-server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Database: none (not required)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Programming language: none (not required)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System dependencies: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nodejs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eriod"/>
            </a:pPr>
            <a:r>
              <a:rPr lang="en"/>
              <a:t>Because http-server needs the nodejs environment</a:t>
            </a:r>
          </a:p>
        </p:txBody>
      </p:sp>
      <p:sp>
        <p:nvSpPr>
          <p:cNvPr id="83" name="Shape 83"/>
          <p:cNvSpPr/>
          <p:nvPr/>
        </p:nvSpPr>
        <p:spPr>
          <a:xfrm>
            <a:off x="5677025" y="3342525"/>
            <a:ext cx="3367800" cy="1309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exercise: Why do you think a database or a programming language is not required for achieving the objective of this exercise?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/>
              <a:t>Discuss on the forum!</a:t>
            </a:r>
          </a:p>
        </p:txBody>
      </p:sp>
      <p:sp>
        <p:nvSpPr>
          <p:cNvPr id="84" name="Shape 84"/>
          <p:cNvSpPr/>
          <p:nvPr/>
        </p:nvSpPr>
        <p:spPr>
          <a:xfrm>
            <a:off x="6156375" y="1152475"/>
            <a:ext cx="2553300" cy="1860300"/>
          </a:xfrm>
          <a:prstGeom prst="roundRect">
            <a:avLst>
              <a:gd fmla="val 1869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/>
              <a:t>Other alternatives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OS: Windows/Linux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Web server: apache or nginx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side note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208000" cy="18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/>
              <a:t>Command Line Interface: CLI (the terminal application)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400"/>
              <a:t>The terminal is something that seems scary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400"/>
              <a:t>But </a:t>
            </a:r>
            <a:r>
              <a:rPr b="1" i="1" lang="en" sz="1400"/>
              <a:t>it is just another interface</a:t>
            </a:r>
            <a:r>
              <a:rPr lang="en" sz="1400"/>
              <a:t> to do what we do with our mouse-keyboard and our GUI</a:t>
            </a:r>
          </a:p>
        </p:txBody>
      </p:sp>
      <p:sp>
        <p:nvSpPr>
          <p:cNvPr id="91" name="Shape 91"/>
          <p:cNvSpPr/>
          <p:nvPr/>
        </p:nvSpPr>
        <p:spPr>
          <a:xfrm>
            <a:off x="381200" y="2704300"/>
            <a:ext cx="3459000" cy="1860300"/>
          </a:xfrm>
          <a:prstGeom prst="roundRect">
            <a:avLst>
              <a:gd fmla="val 1869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/>
              <a:t>Also known as: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Command Prompt, Powershell (windows)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Shell, Terminal (Linux)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0939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Install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nodejs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Install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http-server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Create a directory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Add content that I want to “serve” in that directory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Run http-server in that directory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Check if things are working on the browser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Add more types of content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Create another directory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Run http-server on another port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Check if the second server is running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Check with different IPs and domains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0939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 might be hard for you to get this system running on your own computers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eriod"/>
            </a:pPr>
            <a:r>
              <a:rPr lang="en"/>
              <a:t>You will need to be a little familiar with the terminal (much easier for linux/mac users)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You’ll have to make sure nodejs and http-server are installed correctly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1400" u="sng"/>
              <a:t>Don’t worry!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If you have time, please try this out.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Otherwise, just watch this video carefully and wait for next week!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Here are some useful links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http://www.jhh.me/blog/2012/12/24/setting-up-http-server-on-windows-with-node-js/</a:t>
            </a:r>
            <a:r>
              <a:rPr lang="en"/>
              <a:t>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http://blog.teamtreehouse.com/install-node-js-npm-windows</a:t>
            </a:r>
            <a:r>
              <a:rPr lang="en"/>
              <a:t> 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Caveats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04517" y="2768667"/>
            <a:ext cx="1960500" cy="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Computer (host)</a:t>
            </a:r>
          </a:p>
        </p:txBody>
      </p:sp>
      <p:sp>
        <p:nvSpPr>
          <p:cNvPr id="109" name="Shape 109"/>
          <p:cNvSpPr/>
          <p:nvPr/>
        </p:nvSpPr>
        <p:spPr>
          <a:xfrm>
            <a:off x="804667" y="1554407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sp>
        <p:nvSpPr>
          <p:cNvPr id="110" name="Shape 110"/>
          <p:cNvSpPr/>
          <p:nvPr/>
        </p:nvSpPr>
        <p:spPr>
          <a:xfrm>
            <a:off x="3961125" y="1995212"/>
            <a:ext cx="1576500" cy="1000200"/>
          </a:xfrm>
          <a:prstGeom prst="cloudCallout">
            <a:avLst>
              <a:gd fmla="val -11343" name="adj1"/>
              <a:gd fmla="val 4318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Network</a:t>
            </a:r>
          </a:p>
        </p:txBody>
      </p:sp>
      <p:sp>
        <p:nvSpPr>
          <p:cNvPr id="111" name="Shape 111"/>
          <p:cNvSpPr/>
          <p:nvPr/>
        </p:nvSpPr>
        <p:spPr>
          <a:xfrm>
            <a:off x="6733575" y="1605187"/>
            <a:ext cx="1605900" cy="19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(web client)</a:t>
            </a:r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5634800" y="2742987"/>
            <a:ext cx="889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 flipH="1">
            <a:off x="3007400" y="2742987"/>
            <a:ext cx="849600" cy="222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 rot="10800000">
            <a:off x="1615400" y="2379262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2896275" y="2521613"/>
            <a:ext cx="899400" cy="242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5629700" y="2529113"/>
            <a:ext cx="9045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>
            <a:off x="1833894" y="2379262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5826765" y="2702560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745924" y="2243714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