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www.ug.edu.gh" TargetMode="External"/><Relationship Id="rId4" Type="http://schemas.openxmlformats.org/officeDocument/2006/relationships/hyperlink" Target="https://www.google.com/maps/d/viewer?mid=1RRM5RQvJzoVJg8ROsxxTwLC3b7Y" TargetMode="External"/><Relationship Id="rId5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www.unibas.ch" TargetMode="External"/><Relationship Id="rId4" Type="http://schemas.openxmlformats.org/officeDocument/2006/relationships/hyperlink" Target="www.harvard.edu" TargetMode="External"/><Relationship Id="rId10" Type="http://schemas.openxmlformats.org/officeDocument/2006/relationships/hyperlink" Target="https://www.google.com/maps/d/u/0/" TargetMode="External"/><Relationship Id="rId9" Type="http://schemas.openxmlformats.org/officeDocument/2006/relationships/hyperlink" Target="https://www.iplocation.net/" TargetMode="External"/><Relationship Id="rId5" Type="http://schemas.openxmlformats.org/officeDocument/2006/relationships/hyperlink" Target="http://www.usl.edu.sl" TargetMode="External"/><Relationship Id="rId6" Type="http://schemas.openxmlformats.org/officeDocument/2006/relationships/hyperlink" Target="sydney.edu.au" TargetMode="External"/><Relationship Id="rId7" Type="http://schemas.openxmlformats.org/officeDocument/2006/relationships/hyperlink" Target="www5.usp.br" TargetMode="External"/><Relationship Id="rId8" Type="http://schemas.openxmlformats.org/officeDocument/2006/relationships/hyperlink" Target="https://www.iitg.ac.in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loud.imad.hasura.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P2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Practical: SSH + Network experiments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Ping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017725"/>
            <a:ext cx="8520600" cy="6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Ping command is used to send IP packets to particular server and analyze the response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RTT (Round-trip-time) is the time taken to reach a server over a network and get back a response.</a:t>
            </a:r>
          </a:p>
        </p:txBody>
      </p:sp>
      <p:pic>
        <p:nvPicPr>
          <p:cNvPr descr="ping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00" y="1693599"/>
            <a:ext cx="4943250" cy="318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6218900" y="2376737"/>
            <a:ext cx="2275800" cy="181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RTT is a big deal because it tells us about the latency in the network between our client and server.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Technically, speed of electricity is speed of light, which means that RTT will be a minimum of  = 2 * distance / speed of light. Minimum 100ms RTT from Chennai to San Francisco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Traceroute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/>
              <a:t>Traceroute command displays the route (ie: router hops) taken by a packet before reaching a server over an IP network.</a:t>
            </a:r>
          </a:p>
        </p:txBody>
      </p:sp>
      <p:pic>
        <p:nvPicPr>
          <p:cNvPr descr="traceroute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2087375"/>
            <a:ext cx="75057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6479650" y="1606550"/>
            <a:ext cx="2275800" cy="89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You should run these locally!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Windows (tracert)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Mac (traceroute)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Linux (traceroute)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3793800" cy="25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Route for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www.ug.edu.gh</a:t>
            </a:r>
            <a:r>
              <a:rPr lang="en" sz="1400"/>
              <a:t> from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Bangalore.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Check out the map at: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4"/>
              </a:rPr>
              <a:t>University of Ghana</a:t>
            </a:r>
          </a:p>
        </p:txBody>
      </p:sp>
      <p:pic>
        <p:nvPicPr>
          <p:cNvPr descr="univofghana.png"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9600" y="648818"/>
            <a:ext cx="5148199" cy="3925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 community task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Traceroute some servers from across the world and map their routes. Also try to Ping them and observe their RTTs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Share the screenshots on the forum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Try the following servers for example: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University of Basel: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www.unibas.ch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Harvard University: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www.harvard.edu</a:t>
            </a:r>
            <a:r>
              <a:rPr lang="en" sz="1400">
                <a:solidFill>
                  <a:srgbClr val="666666"/>
                </a:solidFill>
              </a:rPr>
              <a:t>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University of Sierra Leone: 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www.usl.edu.sl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University of Sydney: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sydney.edu.au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University of Sao Paulo: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www5.usp.br</a:t>
            </a:r>
            <a:r>
              <a:rPr lang="en" sz="1400">
                <a:solidFill>
                  <a:srgbClr val="666666"/>
                </a:solidFill>
              </a:rPr>
              <a:t> 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IIT Guwahati: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www.iitg.ac.in</a:t>
            </a:r>
            <a:r>
              <a:rPr lang="en" sz="1400">
                <a:solidFill>
                  <a:srgbClr val="666666"/>
                </a:solidFill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306250" y="1580450"/>
            <a:ext cx="2297400" cy="19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Use an online IP location database to get the location of an IP address and put it on a map. These routes are very interesting!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b="1" lang="en" sz="1100"/>
              <a:t>Tools</a:t>
            </a:r>
            <a:r>
              <a:rPr lang="en" sz="11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Iplocation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Google Mymaps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We learnt how to: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Access a remote computer and execute commands there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Use the ifconfig tool to understand the host’s network configuration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Use the ping tool to ping a remote server and get the RTT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Use the traceroute tool to see the route our packets took through the network to reach the destination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You do not have access to install software on the shared server! So you will not be able to get http-server and nodejs (from Modue P1) working easily on the shared server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400">
                <a:solidFill>
                  <a:srgbClr val="666666"/>
                </a:solidFill>
              </a:rPr>
              <a:t>This shared server (that we SSH into) is just to get you familiar with SSH and basic networking utilities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Understand SSH as a tool that can be used for remote management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Get familiar with basic networking tools commonly required in application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Topics: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Recap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SSH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ifconfig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ping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traceroute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Student community task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By now we have understood: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Every computer has an IP which is used to connect to it over an IP network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A message is broken down to packets which are sent across the network and reassembled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Packets are passed from router to router on the network based on its destination address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The command line as another means of executing commands on a computer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 need some way of remotely communicating with our server machine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exercise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We’re going to get a remote computer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We’re going to get access to it via a unique username/password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lphaLcPeriod"/>
            </a:pPr>
            <a:r>
              <a:rPr lang="en"/>
              <a:t>Like shared hosting!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We’re going to login to our remote computer and execute commands to conduct our experiments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 to SSH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 used the terminal/command-prompt on our own computer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 can use the shell on a remote computer by logging in to that computer from our computer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One of the most common and very secure ways of accessing a remote shell is SSH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SSH is natively supported on Linux &amp; Mac systems and is one of the best ways of server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804517" y="2768667"/>
            <a:ext cx="1960500" cy="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Computer (host)</a:t>
            </a:r>
          </a:p>
        </p:txBody>
      </p:sp>
      <p:sp>
        <p:nvSpPr>
          <p:cNvPr id="88" name="Shape 88"/>
          <p:cNvSpPr/>
          <p:nvPr/>
        </p:nvSpPr>
        <p:spPr>
          <a:xfrm>
            <a:off x="804667" y="1554407"/>
            <a:ext cx="1960500" cy="808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Terminal</a:t>
            </a:r>
          </a:p>
        </p:txBody>
      </p:sp>
      <p:cxnSp>
        <p:nvCxnSpPr>
          <p:cNvPr id="89" name="Shape 89"/>
          <p:cNvCxnSpPr/>
          <p:nvPr/>
        </p:nvCxnSpPr>
        <p:spPr>
          <a:xfrm rot="10800000">
            <a:off x="1615400" y="2379262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>
            <a:off x="1833894" y="2379262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/>
          <p:nvPr/>
        </p:nvSpPr>
        <p:spPr>
          <a:xfrm>
            <a:off x="5442250" y="2768675"/>
            <a:ext cx="2165400" cy="66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Remote c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omputer (another host)</a:t>
            </a:r>
          </a:p>
        </p:txBody>
      </p:sp>
      <p:sp>
        <p:nvSpPr>
          <p:cNvPr id="92" name="Shape 92"/>
          <p:cNvSpPr/>
          <p:nvPr/>
        </p:nvSpPr>
        <p:spPr>
          <a:xfrm>
            <a:off x="5504067" y="1554407"/>
            <a:ext cx="1960499" cy="808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Terminal</a:t>
            </a:r>
          </a:p>
        </p:txBody>
      </p:sp>
      <p:cxnSp>
        <p:nvCxnSpPr>
          <p:cNvPr id="93" name="Shape 93"/>
          <p:cNvCxnSpPr/>
          <p:nvPr/>
        </p:nvCxnSpPr>
        <p:spPr>
          <a:xfrm rot="10800000">
            <a:off x="6314800" y="2379262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>
            <a:off x="6533294" y="2379262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/>
          <p:nvPr/>
        </p:nvSpPr>
        <p:spPr>
          <a:xfrm>
            <a:off x="2017375" y="2500900"/>
            <a:ext cx="747600" cy="14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commands</a:t>
            </a:r>
          </a:p>
        </p:txBody>
      </p:sp>
      <p:sp>
        <p:nvSpPr>
          <p:cNvPr id="96" name="Shape 96"/>
          <p:cNvSpPr/>
          <p:nvPr/>
        </p:nvSpPr>
        <p:spPr>
          <a:xfrm>
            <a:off x="6739250" y="2457900"/>
            <a:ext cx="747600" cy="14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commands</a:t>
            </a:r>
          </a:p>
        </p:txBody>
      </p:sp>
      <p:sp>
        <p:nvSpPr>
          <p:cNvPr id="97" name="Shape 97"/>
          <p:cNvSpPr/>
          <p:nvPr/>
        </p:nvSpPr>
        <p:spPr>
          <a:xfrm>
            <a:off x="2213148" y="2334175"/>
            <a:ext cx="3930400" cy="1895475"/>
          </a:xfrm>
          <a:custGeom>
            <a:pathLst>
              <a:path extrusionOk="0" h="75819" w="157216">
                <a:moveTo>
                  <a:pt x="5508" y="667"/>
                </a:moveTo>
                <a:cubicBezTo>
                  <a:pt x="5508" y="10225"/>
                  <a:pt x="-6885" y="45515"/>
                  <a:pt x="5508" y="58020"/>
                </a:cubicBezTo>
                <a:cubicBezTo>
                  <a:pt x="17901" y="70524"/>
                  <a:pt x="55358" y="76804"/>
                  <a:pt x="79867" y="75693"/>
                </a:cubicBezTo>
                <a:cubicBezTo>
                  <a:pt x="104375" y="74581"/>
                  <a:pt x="140889" y="63966"/>
                  <a:pt x="152560" y="51351"/>
                </a:cubicBezTo>
                <a:cubicBezTo>
                  <a:pt x="164230" y="38735"/>
                  <a:pt x="150336" y="8558"/>
                  <a:pt x="149892" y="0"/>
                </a:cubicBezTo>
              </a:path>
            </a:pathLst>
          </a:custGeom>
          <a:noFill/>
          <a:ln cap="flat" cmpd="sng" w="38100">
            <a:solidFill>
              <a:srgbClr val="6FA8DC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98" name="Shape 98"/>
          <p:cNvSpPr/>
          <p:nvPr/>
        </p:nvSpPr>
        <p:spPr>
          <a:xfrm>
            <a:off x="5824850" y="3524700"/>
            <a:ext cx="1821900" cy="14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imad-dev-ssh.hasura-app.io</a:t>
            </a:r>
          </a:p>
        </p:txBody>
      </p:sp>
      <p:sp>
        <p:nvSpPr>
          <p:cNvPr id="99" name="Shape 99"/>
          <p:cNvSpPr/>
          <p:nvPr/>
        </p:nvSpPr>
        <p:spPr>
          <a:xfrm>
            <a:off x="3858100" y="3980725"/>
            <a:ext cx="418500" cy="14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SSH</a:t>
            </a:r>
          </a:p>
        </p:txBody>
      </p:sp>
      <p:sp>
        <p:nvSpPr>
          <p:cNvPr id="100" name="Shape 100"/>
          <p:cNvSpPr/>
          <p:nvPr/>
        </p:nvSpPr>
        <p:spPr>
          <a:xfrm>
            <a:off x="2257900" y="2042400"/>
            <a:ext cx="676500" cy="291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SSH client</a:t>
            </a:r>
          </a:p>
        </p:txBody>
      </p:sp>
      <p:sp>
        <p:nvSpPr>
          <p:cNvPr id="101" name="Shape 101"/>
          <p:cNvSpPr/>
          <p:nvPr/>
        </p:nvSpPr>
        <p:spPr>
          <a:xfrm>
            <a:off x="5382100" y="2042400"/>
            <a:ext cx="676500" cy="291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SSH server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your user credentials...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We’ve created an IMAD console for all the practicals and experiments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Head over to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https://cloud.imad.hasura.io</a:t>
            </a:r>
            <a:r>
              <a:rPr lang="en" sz="1400"/>
              <a:t> and login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lphaLcPeriod"/>
            </a:pPr>
            <a:r>
              <a:rPr lang="en"/>
              <a:t>To login, you will need to </a:t>
            </a:r>
            <a:r>
              <a:rPr b="1" i="1" lang="en"/>
              <a:t>create an account with github first</a:t>
            </a:r>
            <a:r>
              <a:rPr lang="en"/>
              <a:t>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You will need to use your NPTEL registered email ID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Click the button on the home page to create SSH credentials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Download the chrome plugin, and use your SSH credentials to access the machine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If you’re not registered on NPTEL, you won’t be able to access the console and the common SSH computer, but you can do these experiments on your own computer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SSH from your computer (without the chrome plugin)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12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Head over to your terminal application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Run the command: ssh &lt;username&gt;@&lt;hostname&gt;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Enter your password when asked for it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14" name="Shape 114"/>
          <p:cNvSpPr/>
          <p:nvPr/>
        </p:nvSpPr>
        <p:spPr>
          <a:xfrm>
            <a:off x="6327250" y="1301750"/>
            <a:ext cx="2275800" cy="89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On other OS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Windows (powershell/PuTTY)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Mac (terminal)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Linux (terminal/shell)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Ifconfig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941525"/>
            <a:ext cx="8520600" cy="3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/>
              <a:t>The Ifconfig command displays your computer’s current network interface configuration </a:t>
            </a:r>
          </a:p>
        </p:txBody>
      </p:sp>
      <p:pic>
        <p:nvPicPr>
          <p:cNvPr descr="ifconfig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75" y="1303775"/>
            <a:ext cx="5383074" cy="35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6327250" y="1301750"/>
            <a:ext cx="2275800" cy="89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You should run these locally!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Windows (ipconfig)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Mac (ifconfig)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Linux (ifconfig OR ip addr)</a:t>
            </a:r>
          </a:p>
        </p:txBody>
      </p:sp>
      <p:sp>
        <p:nvSpPr>
          <p:cNvPr id="123" name="Shape 123"/>
          <p:cNvSpPr/>
          <p:nvPr/>
        </p:nvSpPr>
        <p:spPr>
          <a:xfrm>
            <a:off x="6327250" y="2367500"/>
            <a:ext cx="2275800" cy="2317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What is an IP (IPv4)?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32 bit number to identify a computer on a network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A 32 bit number means that you can have a maximum of 2</a:t>
            </a:r>
            <a:r>
              <a:rPr baseline="30000" lang="en" sz="1000"/>
              <a:t>32</a:t>
            </a:r>
            <a:r>
              <a:rPr lang="en" sz="1000"/>
              <a:t> computers with static IPs on a network That’s less than the number of humans on earth!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So IPv6 is a new standard: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128 bit number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That’s an IP address for each atom on the earth. Actually for 100+ earths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