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" name="Shape 16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0" name="Shape 60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odecademy.com/learn/we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iscourse.imad.hasura.io" TargetMode="External"/><Relationship Id="rId4" Type="http://schemas.openxmlformats.org/officeDocument/2006/relationships/hyperlink" Target="https://twitter.com/imad_mooc" TargetMode="External"/><Relationship Id="rId5" Type="http://schemas.openxmlformats.org/officeDocument/2006/relationships/hyperlink" Target="https://twitter.com/tanmaig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oud.imad.hasura.io" TargetMode="External"/><Relationship Id="rId4" Type="http://schemas.openxmlformats.org/officeDocument/2006/relationships/hyperlink" Target="https://twitter.com/tanmaigo" TargetMode="External"/><Relationship Id="rId5" Type="http://schemas.openxmlformats.org/officeDocument/2006/relationships/hyperlink" Target="https://twitter.com/imad_moo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log.scottlowe.org/2015/01/14/non-programmer-git-intr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username/imad-2016-app" TargetMode="External"/><Relationship Id="rId4" Type="http://schemas.openxmlformats.org/officeDocument/2006/relationships/hyperlink" Target="https://github.com/username/imad-2016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311700" y="1335100"/>
            <a:ext cx="8520600" cy="104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 P</a:t>
            </a:r>
            <a:r>
              <a:rPr lang="en"/>
              <a:t>3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11700" y="2605525"/>
            <a:ext cx="8520600" cy="182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Practical: Building a webapp in nodejs and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using git for source code management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Bonus: Introduction to a reverse proxy!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 tasks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Make a profile page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Post screenshots of your running app on the forum on the introduction thread!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Try to get the local development environment running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Read up on HTML &amp; CSS and make a cool looking profile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Take a few relevant exercises/lessons to learn HTML/CSS basics: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https://www.codecademy.com/learn/web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notes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You don’t need to have a local setup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terminal, or git required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But recommended!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the console for development and deployment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You can write your code on the console directly, you don’t need a local setup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You can deploy your code too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Because of extremely high load, your server will switch off if inactive for more than 10mins, you can just restart it from the console again!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Reach out to us on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forum</a:t>
            </a:r>
            <a:r>
              <a:rPr lang="en"/>
              <a:t> or on twitter </a:t>
            </a:r>
            <a:r>
              <a:rPr lang="en" u="sng">
                <a:solidFill>
                  <a:schemeClr val="hlink"/>
                </a:solidFill>
                <a:hlinkClick r:id="rId4"/>
              </a:rPr>
              <a:t>@IMAD_mooc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@tanmaigo</a:t>
            </a:r>
            <a:r>
              <a:rPr lang="en"/>
              <a:t> in case you have any urgent issues (like something not working on the IMAD console) and we’ll help you out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Coming up...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Server side Javascript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Creating more HTML pages and understand templating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Introduction to client side Javascript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Write our own API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Create a project and deploy a webapp via the cloud.imad.hasura.io console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Understand how the console works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Understand reverse proxies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Develop and run the webapp locally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Topics: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Overview of how to use the imad console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Understanding the console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git and github.com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Local development and git usage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https://cloud.imad.hasura.io</a:t>
            </a:r>
            <a:r>
              <a:rPr lang="en"/>
              <a:t> demo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Log 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Create project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 to coding console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Click on restart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Wait for the app to come online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(might take some time. If you’re waiting for more than 10mins reach out to us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@tanmaigo</a:t>
            </a:r>
            <a:r>
              <a:rPr lang="en"/>
              <a:t> /  </a:t>
            </a:r>
            <a:r>
              <a:rPr lang="en" u="sng">
                <a:solidFill>
                  <a:schemeClr val="hlink"/>
                </a:solidFill>
                <a:hlinkClick r:id="rId5"/>
              </a:rPr>
              <a:t>@IMAD_mooc</a:t>
            </a:r>
            <a:r>
              <a:rPr lang="en"/>
              <a:t> and I’ll get our team to help you out!)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Make changes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Look at logs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Remember our 5 step process?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a domain name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got the domain name imad.hasura-app.io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create a subdomain for each student as &lt;username&gt;.imad.hasura-app.io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a server machine and a static IP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have a machine (actually a huge cluster of machines!) that is fronted by an IP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Map the domain name to our IP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map *.imad.hasura-app.io to our IP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Develop the webapp. Write/install a webserver.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wrote some source code that was copied to your “github” account when you clicked on “create project’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Deploy the webapp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When you click on “Apply changes &amp; restart” we take your files from the browser, copy them to the server machines (from point 2) and start your webserver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the cloud.imad.hasura.io work?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15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There are 2 options: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all share the same IP, but we all use different ports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Like Module P1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But then: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User1’s app: imad.hasura-app.io:8080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User2’s app: imad.hasura-app.io:8081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want good looking URLs!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use a reverse proxy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how do multiple domains work on the same IP?</a:t>
            </a:r>
          </a:p>
        </p:txBody>
      </p:sp>
      <p:sp>
        <p:nvSpPr>
          <p:cNvPr id="134" name="Shape 134"/>
          <p:cNvSpPr/>
          <p:nvPr/>
        </p:nvSpPr>
        <p:spPr>
          <a:xfrm>
            <a:off x="5835427" y="1783998"/>
            <a:ext cx="3267900" cy="2042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Big s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erver machine</a:t>
            </a:r>
          </a:p>
        </p:txBody>
      </p:sp>
      <p:sp>
        <p:nvSpPr>
          <p:cNvPr id="135" name="Shape 135"/>
          <p:cNvSpPr/>
          <p:nvPr/>
        </p:nvSpPr>
        <p:spPr>
          <a:xfrm>
            <a:off x="5972574" y="1972800"/>
            <a:ext cx="879900" cy="49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server1</a:t>
            </a:r>
          </a:p>
        </p:txBody>
      </p:sp>
      <p:sp>
        <p:nvSpPr>
          <p:cNvPr id="136" name="Shape 136"/>
          <p:cNvSpPr/>
          <p:nvPr/>
        </p:nvSpPr>
        <p:spPr>
          <a:xfrm>
            <a:off x="7039374" y="1972800"/>
            <a:ext cx="879900" cy="49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server2</a:t>
            </a:r>
          </a:p>
        </p:txBody>
      </p:sp>
      <p:sp>
        <p:nvSpPr>
          <p:cNvPr id="137" name="Shape 137"/>
          <p:cNvSpPr/>
          <p:nvPr/>
        </p:nvSpPr>
        <p:spPr>
          <a:xfrm>
            <a:off x="6118850" y="2658600"/>
            <a:ext cx="1142100" cy="49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server1000</a:t>
            </a:r>
          </a:p>
        </p:txBody>
      </p:sp>
      <p:sp>
        <p:nvSpPr>
          <p:cNvPr id="138" name="Shape 138"/>
          <p:cNvSpPr/>
          <p:nvPr/>
        </p:nvSpPr>
        <p:spPr>
          <a:xfrm>
            <a:off x="7420375" y="2658600"/>
            <a:ext cx="1266000" cy="49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server1001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8080253" y="1977316"/>
            <a:ext cx="464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reverse proxy!</a:t>
            </a:r>
          </a:p>
        </p:txBody>
      </p:sp>
      <p:sp>
        <p:nvSpPr>
          <p:cNvPr id="145" name="Shape 145"/>
          <p:cNvSpPr/>
          <p:nvPr/>
        </p:nvSpPr>
        <p:spPr>
          <a:xfrm>
            <a:off x="3363767" y="3759392"/>
            <a:ext cx="1960500" cy="38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Server machine</a:t>
            </a:r>
          </a:p>
        </p:txBody>
      </p:sp>
      <p:sp>
        <p:nvSpPr>
          <p:cNvPr id="146" name="Shape 146"/>
          <p:cNvSpPr/>
          <p:nvPr/>
        </p:nvSpPr>
        <p:spPr>
          <a:xfrm>
            <a:off x="3602725" y="4282000"/>
            <a:ext cx="1482600" cy="14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*.imad.hasura-app.io</a:t>
            </a:r>
          </a:p>
        </p:txBody>
      </p:sp>
      <p:sp>
        <p:nvSpPr>
          <p:cNvPr id="147" name="Shape 147"/>
          <p:cNvSpPr/>
          <p:nvPr/>
        </p:nvSpPr>
        <p:spPr>
          <a:xfrm>
            <a:off x="3363767" y="2748086"/>
            <a:ext cx="1960500" cy="808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nginx (reverse-proxy)</a:t>
            </a:r>
          </a:p>
        </p:txBody>
      </p:sp>
      <p:sp>
        <p:nvSpPr>
          <p:cNvPr id="148" name="Shape 148"/>
          <p:cNvSpPr/>
          <p:nvPr/>
        </p:nvSpPr>
        <p:spPr>
          <a:xfrm>
            <a:off x="5413775" y="3078225"/>
            <a:ext cx="1347000" cy="14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Running on port 80</a:t>
            </a:r>
          </a:p>
        </p:txBody>
      </p:sp>
      <p:sp>
        <p:nvSpPr>
          <p:cNvPr id="149" name="Shape 149"/>
          <p:cNvSpPr/>
          <p:nvPr/>
        </p:nvSpPr>
        <p:spPr>
          <a:xfrm>
            <a:off x="262199" y="1455950"/>
            <a:ext cx="1835100" cy="49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process1: 8085</a:t>
            </a:r>
          </a:p>
        </p:txBody>
      </p:sp>
      <p:sp>
        <p:nvSpPr>
          <p:cNvPr id="150" name="Shape 150"/>
          <p:cNvSpPr/>
          <p:nvPr/>
        </p:nvSpPr>
        <p:spPr>
          <a:xfrm>
            <a:off x="2330904" y="1455950"/>
            <a:ext cx="1835100" cy="49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process2: 8086</a:t>
            </a:r>
          </a:p>
        </p:txBody>
      </p:sp>
      <p:sp>
        <p:nvSpPr>
          <p:cNvPr id="151" name="Shape 151"/>
          <p:cNvSpPr/>
          <p:nvPr/>
        </p:nvSpPr>
        <p:spPr>
          <a:xfrm>
            <a:off x="4399608" y="1455950"/>
            <a:ext cx="1835100" cy="49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process3: 8087</a:t>
            </a:r>
          </a:p>
        </p:txBody>
      </p:sp>
      <p:sp>
        <p:nvSpPr>
          <p:cNvPr id="152" name="Shape 152"/>
          <p:cNvSpPr/>
          <p:nvPr/>
        </p:nvSpPr>
        <p:spPr>
          <a:xfrm>
            <a:off x="6396977" y="1455950"/>
            <a:ext cx="1835100" cy="49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process3: 8088</a:t>
            </a:r>
          </a:p>
        </p:txBody>
      </p:sp>
      <p:cxnSp>
        <p:nvCxnSpPr>
          <p:cNvPr id="153" name="Shape 153"/>
          <p:cNvCxnSpPr>
            <a:stCxn id="147" idx="0"/>
            <a:endCxn id="149" idx="2"/>
          </p:cNvCxnSpPr>
          <p:nvPr/>
        </p:nvCxnSpPr>
        <p:spPr>
          <a:xfrm flipH="1" rot="5400000">
            <a:off x="2365067" y="769136"/>
            <a:ext cx="793500" cy="3164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>
            <a:stCxn id="147" idx="0"/>
            <a:endCxn id="150" idx="2"/>
          </p:cNvCxnSpPr>
          <p:nvPr/>
        </p:nvCxnSpPr>
        <p:spPr>
          <a:xfrm flipH="1" rot="5400000">
            <a:off x="3399467" y="1803536"/>
            <a:ext cx="793500" cy="1095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47" idx="0"/>
            <a:endCxn id="151" idx="2"/>
          </p:cNvCxnSpPr>
          <p:nvPr/>
        </p:nvCxnSpPr>
        <p:spPr>
          <a:xfrm rot="-5400000">
            <a:off x="4433867" y="1864736"/>
            <a:ext cx="793500" cy="973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47" idx="0"/>
            <a:endCxn id="152" idx="2"/>
          </p:cNvCxnSpPr>
          <p:nvPr/>
        </p:nvCxnSpPr>
        <p:spPr>
          <a:xfrm rot="-5400000">
            <a:off x="5432567" y="866036"/>
            <a:ext cx="793500" cy="2970599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/>
          <p:nvPr/>
        </p:nvSpPr>
        <p:spPr>
          <a:xfrm>
            <a:off x="2199500" y="2453200"/>
            <a:ext cx="1692300" cy="14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user1</a:t>
            </a:r>
            <a:r>
              <a:rPr lang="en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.imad.hasura-app.io</a:t>
            </a:r>
          </a:p>
        </p:txBody>
      </p:sp>
      <p:sp>
        <p:nvSpPr>
          <p:cNvPr id="158" name="Shape 158"/>
          <p:cNvSpPr/>
          <p:nvPr/>
        </p:nvSpPr>
        <p:spPr>
          <a:xfrm>
            <a:off x="2732900" y="2148400"/>
            <a:ext cx="1692300" cy="14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user2.imad.hasura-app.io</a:t>
            </a:r>
          </a:p>
        </p:txBody>
      </p:sp>
      <p:sp>
        <p:nvSpPr>
          <p:cNvPr id="159" name="Shape 159"/>
          <p:cNvSpPr/>
          <p:nvPr/>
        </p:nvSpPr>
        <p:spPr>
          <a:xfrm>
            <a:off x="4485500" y="2148400"/>
            <a:ext cx="1692300" cy="14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user3.imad.hasura-app.io</a:t>
            </a:r>
          </a:p>
        </p:txBody>
      </p:sp>
      <p:sp>
        <p:nvSpPr>
          <p:cNvPr id="160" name="Shape 160"/>
          <p:cNvSpPr/>
          <p:nvPr/>
        </p:nvSpPr>
        <p:spPr>
          <a:xfrm>
            <a:off x="4714100" y="2453200"/>
            <a:ext cx="1692300" cy="14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user4.imad.hasura-app.io</a:t>
            </a:r>
          </a:p>
        </p:txBody>
      </p:sp>
      <p:sp>
        <p:nvSpPr>
          <p:cNvPr id="161" name="Shape 161"/>
          <p:cNvSpPr/>
          <p:nvPr/>
        </p:nvSpPr>
        <p:spPr>
          <a:xfrm>
            <a:off x="4790300" y="2453200"/>
            <a:ext cx="1692300" cy="14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user4.imad.hasura-app.io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reverse proxy!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8675"/>
            <a:ext cx="8520600" cy="34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does a web reverse proxy do?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 is a web server that fronts other web servers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Based on some parameters it chooses to route the incoming connection to a different </a:t>
            </a:r>
            <a:r>
              <a:rPr i="1" lang="en"/>
              <a:t>upstream</a:t>
            </a:r>
            <a:r>
              <a:rPr lang="en"/>
              <a:t> web server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b="1" lang="en"/>
              <a:t>Based on any property of the request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Based on the hostname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Based on a URL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Based on an HTTP method, or HTTP header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Based on something else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Arbitrary or round-robin routing (typically used for load balancing)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Commonly used reverse proxies: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</a:t>
            </a:r>
            <a:r>
              <a:rPr lang="en"/>
              <a:t>ginx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HAProxy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 demo without console + local development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i="1" lang="en"/>
              <a:t>After clicking on create project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 to github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Get git clone URL, clone repo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</a:t>
            </a:r>
            <a:r>
              <a:rPr lang="en"/>
              <a:t>pm install &amp; node server.js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 to localhost:8080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Finish your work, git push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Now go back to your coding console, apply changes and restart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 to app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Everything works!</a:t>
            </a:r>
          </a:p>
        </p:txBody>
      </p:sp>
      <p:sp>
        <p:nvSpPr>
          <p:cNvPr id="174" name="Shape 174"/>
          <p:cNvSpPr/>
          <p:nvPr/>
        </p:nvSpPr>
        <p:spPr>
          <a:xfrm>
            <a:off x="3309500" y="3134450"/>
            <a:ext cx="4935000" cy="1333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Why git?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Why not just copy files? Like FTP.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Understand Git and Version Control by reading 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http://blog.scottlowe.org/2015/01/14/non-programmer-git-intro/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554450" y="691654"/>
            <a:ext cx="1960500" cy="617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IMAD team basic-webapp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75075" y="1408850"/>
            <a:ext cx="3217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URL for the project’s source code files </a:t>
            </a:r>
            <a:r>
              <a:rPr lang="en" sz="1000"/>
              <a:t>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https://github.com/username/imad-2016-app</a:t>
            </a:r>
            <a:r>
              <a:rPr lang="en" sz="1000"/>
              <a:t>)</a:t>
            </a:r>
            <a:r>
              <a:rPr lang="en"/>
              <a:t> </a:t>
            </a:r>
          </a:p>
        </p:txBody>
      </p:sp>
      <p:sp>
        <p:nvSpPr>
          <p:cNvPr id="181" name="Shape 181"/>
          <p:cNvSpPr/>
          <p:nvPr/>
        </p:nvSpPr>
        <p:spPr>
          <a:xfrm>
            <a:off x="554450" y="2520454"/>
            <a:ext cx="1960500" cy="617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My copy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basic-webapp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75075" y="3237650"/>
            <a:ext cx="3217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 of source code on my computer</a:t>
            </a:r>
          </a:p>
        </p:txBody>
      </p:sp>
      <p:sp>
        <p:nvSpPr>
          <p:cNvPr id="183" name="Shape 183"/>
          <p:cNvSpPr/>
          <p:nvPr/>
        </p:nvSpPr>
        <p:spPr>
          <a:xfrm>
            <a:off x="6433875" y="1308754"/>
            <a:ext cx="1960500" cy="617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Deployed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basic-webapp</a:t>
            </a:r>
          </a:p>
        </p:txBody>
      </p:sp>
      <p:sp>
        <p:nvSpPr>
          <p:cNvPr id="184" name="Shape 184"/>
          <p:cNvSpPr/>
          <p:nvPr/>
        </p:nvSpPr>
        <p:spPr>
          <a:xfrm>
            <a:off x="6433875" y="1994552"/>
            <a:ext cx="1960500" cy="341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Server (machine)</a:t>
            </a:r>
          </a:p>
        </p:txBody>
      </p:sp>
      <p:cxnSp>
        <p:nvCxnSpPr>
          <p:cNvPr id="185" name="Shape 185"/>
          <p:cNvCxnSpPr>
            <a:stCxn id="180" idx="2"/>
          </p:cNvCxnSpPr>
          <p:nvPr/>
        </p:nvCxnSpPr>
        <p:spPr>
          <a:xfrm>
            <a:off x="1783975" y="1750550"/>
            <a:ext cx="0" cy="5253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 flipH="1" rot="10800000">
            <a:off x="2967725" y="2167325"/>
            <a:ext cx="3217800" cy="9588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6067700" y="2404950"/>
            <a:ext cx="2880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(</a:t>
            </a:r>
            <a:r>
              <a:rPr lang="en" sz="1000" u="sng">
                <a:solidFill>
                  <a:schemeClr val="accent5"/>
                </a:solidFill>
                <a:hlinkClick r:id="rId4"/>
              </a:rPr>
              <a:t>https://github.com/username/imad-2016-app</a:t>
            </a:r>
            <a:r>
              <a:rPr lang="en" sz="1000">
                <a:solidFill>
                  <a:schemeClr val="dk1"/>
                </a:solidFill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