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E6A60D-DAD3-4EBF-83BC-7018E44B6942}">
  <a:tblStyle styleId="{CFE6A60D-DAD3-4EBF-83BC-7018E44B694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0" name="Shape 6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/docs/Web/HTML/Element/style" TargetMode="External"/><Relationship Id="rId4" Type="http://schemas.openxmlformats.org/officeDocument/2006/relationships/hyperlink" Target="https://developer.mozilla.org/en/docs/Web/Guide/CSS/Getting_started/Selectors" TargetMode="External"/><Relationship Id="rId5" Type="http://schemas.openxmlformats.org/officeDocument/2006/relationships/hyperlink" Target="https://developer.mozilla.org/en/docs/Web/HTML/Element/link#Including_a_stylesheet" TargetMode="External"/><Relationship Id="rId6" Type="http://schemas.openxmlformats.org/officeDocument/2006/relationships/hyperlink" Target="https://developer.mozilla.org/en-US/docs/Web/Guide/CSS/Getting_started" TargetMode="External"/><Relationship Id="rId7" Type="http://schemas.openxmlformats.org/officeDocument/2006/relationships/hyperlink" Target="https://developer.mozilla.org/en/docs/Web/JavaScript/Reference/Template_literals" TargetMode="External"/><Relationship Id="rId8" Type="http://schemas.openxmlformats.org/officeDocument/2006/relationships/hyperlink" Target="http://expressjs.com/en/guide/routing.html#route-paramet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0" y="1335100"/>
            <a:ext cx="8520600" cy="104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P4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1700" y="3159450"/>
            <a:ext cx="8520600" cy="12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Server side programming &amp; Introduction to HTML &amp;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16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But structuring is not styling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something is a heading, how should it be styled? What is the visual meaning of that structure?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does the browser do?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Lots of defaults :)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You can customize defaults and add more styling &amp; formatting using CSS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style to structure</a:t>
            </a:r>
          </a:p>
        </p:txBody>
      </p:sp>
      <p:sp>
        <p:nvSpPr>
          <p:cNvPr id="167" name="Shape 167"/>
          <p:cNvSpPr/>
          <p:nvPr/>
        </p:nvSpPr>
        <p:spPr>
          <a:xfrm>
            <a:off x="3132650" y="2449720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Personal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is some personal information about 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Professional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is a list of my work experiences: 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A: Worked as someone very seriously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B: Worked without seriousness</a:t>
            </a:r>
          </a:p>
        </p:txBody>
      </p:sp>
      <p:sp>
        <p:nvSpPr>
          <p:cNvPr id="168" name="Shape 168"/>
          <p:cNvSpPr/>
          <p:nvPr/>
        </p:nvSpPr>
        <p:spPr>
          <a:xfrm>
            <a:off x="311700" y="2442525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&lt;h1&gt;Personal&lt;/h1&gt;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some personal information   about 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&lt;h1&gt;Professional&lt;/h1&gt;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a list of my work experiences: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&lt;ol&gt;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Company A: Worked as some very seriously&lt;/li&gt;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2) Company B: Worked without seriousness 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&lt;/ol&gt;</a:t>
            </a:r>
          </a:p>
        </p:txBody>
      </p:sp>
      <p:sp>
        <p:nvSpPr>
          <p:cNvPr id="169" name="Shape 169"/>
          <p:cNvSpPr/>
          <p:nvPr/>
        </p:nvSpPr>
        <p:spPr>
          <a:xfrm>
            <a:off x="6056400" y="2404350"/>
            <a:ext cx="2775900" cy="1615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text-decoration: underline;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color: grey;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Body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Background: white;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style to structure</a:t>
            </a:r>
          </a:p>
        </p:txBody>
      </p:sp>
      <p:sp>
        <p:nvSpPr>
          <p:cNvPr id="175" name="Shape 175"/>
          <p:cNvSpPr/>
          <p:nvPr/>
        </p:nvSpPr>
        <p:spPr>
          <a:xfrm>
            <a:off x="3285050" y="914913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Personal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is some personal information about 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Professional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is a list of my work experiences: 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A: Worked as someone very seriously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B: Worked without seriousness</a:t>
            </a:r>
          </a:p>
        </p:txBody>
      </p:sp>
      <p:sp>
        <p:nvSpPr>
          <p:cNvPr id="176" name="Shape 176"/>
          <p:cNvSpPr/>
          <p:nvPr/>
        </p:nvSpPr>
        <p:spPr>
          <a:xfrm>
            <a:off x="311700" y="907718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&lt;h1&gt;Personal&lt;/h1&gt;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some personal information   about 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&lt;h1&gt;Professional&lt;/h1&gt;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a list of my work experiences: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&lt;ol&gt;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Company A: Worked as some very seriously&lt;/li&gt;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2) Company B: Worked without seriousness 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&lt;/ol&gt;</a:t>
            </a:r>
          </a:p>
        </p:txBody>
      </p:sp>
      <p:sp>
        <p:nvSpPr>
          <p:cNvPr id="177" name="Shape 177"/>
          <p:cNvSpPr/>
          <p:nvPr/>
        </p:nvSpPr>
        <p:spPr>
          <a:xfrm>
            <a:off x="2673900" y="3326197"/>
            <a:ext cx="2775900" cy="150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text-decoration: underline;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color: grey;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body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Background: white;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8" name="Shape 178"/>
          <p:cNvSpPr/>
          <p:nvPr/>
        </p:nvSpPr>
        <p:spPr>
          <a:xfrm>
            <a:off x="6152750" y="2492838"/>
            <a:ext cx="2775900" cy="2292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Personal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This is some personal information about me.</a:t>
            </a:r>
            <a:r>
              <a:rPr lang="en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Professional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This is a list of my work experiences: </a:t>
            </a:r>
          </a:p>
          <a:p>
            <a:pPr indent="-304800" lvl="0" marL="457200" rtl="0"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Company A: Worked as someone very seriously</a:t>
            </a:r>
          </a:p>
          <a:p>
            <a:pPr indent="-304800" lvl="0" marL="457200" rtl="0"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en" sz="1200">
                <a:solidFill>
                  <a:srgbClr val="999999"/>
                </a:solidFill>
              </a:rPr>
              <a:t>Company B: Worked without seriousness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2750991" y="2085475"/>
            <a:ext cx="60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1692300" y="3226297"/>
            <a:ext cx="981600" cy="854400"/>
          </a:xfrm>
          <a:prstGeom prst="bentConnector3">
            <a:avLst>
              <a:gd fmla="val 846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5496916" y="4080700"/>
            <a:ext cx="608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/>
          <p:nvPr/>
        </p:nvSpPr>
        <p:spPr>
          <a:xfrm>
            <a:off x="1799475" y="3726325"/>
            <a:ext cx="575100" cy="258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demo: Adding some HTML files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21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Match against a new route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Display a 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demo: Write some CSS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15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our site look a little better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Write less code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15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Stop repeating the same styling information on each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Stop repeating the same structure on each page</a:t>
            </a:r>
          </a:p>
        </p:txBody>
      </p:sp>
      <p:sp>
        <p:nvSpPr>
          <p:cNvPr id="201" name="Shape 201"/>
          <p:cNvSpPr/>
          <p:nvPr/>
        </p:nvSpPr>
        <p:spPr>
          <a:xfrm>
            <a:off x="5439300" y="3634625"/>
            <a:ext cx="3393000" cy="103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Quick Exercise: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repeating code a bad thing? Why is it potentially harmful?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 code written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15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CSS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Common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Common lines in server.js</a:t>
            </a:r>
          </a:p>
        </p:txBody>
      </p:sp>
      <p:sp>
        <p:nvSpPr>
          <p:cNvPr id="208" name="Shape 208"/>
          <p:cNvSpPr/>
          <p:nvPr/>
        </p:nvSpPr>
        <p:spPr>
          <a:xfrm>
            <a:off x="5439300" y="3634625"/>
            <a:ext cx="3393000" cy="103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Quick Exercise: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is repeating code a bad thing? Why is it potentially harmful?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Server-side templating: Code vs Data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15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3 article pages, and they all have the same structure, but different data in 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can write the HTML for each blog over and over again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 I can be smart, and eliminate the common bits that are just repeat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demo: Server side templating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2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 HTML file into a Javascript string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Store data in an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Substitute portions of the string using data from our object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Lots of stuff to learn!!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000075"/>
            <a:ext cx="8520600" cy="36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to help you understand what we did more clearly: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HTML &lt;style&gt; tag for writing CSS inside the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https://developer.mozilla.org/en/docs/Web/HTML/Element/style</a:t>
            </a:r>
            <a:r>
              <a:rPr lang="en"/>
              <a:t> 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CSS syntax for class names (not just HTML elements)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CSS selectors: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https://developer.mozilla.org/en/docs/Web/Guide/CSS/Getting_started/Selectors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&lt;link&gt; tag to link the CSS file to an HTML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https://developer.mozilla.org/en/docs/Web/HTML/Element/link#Including_a_stylesheet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CSS syntax for adding styling to a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https://developer.mozilla.org/en-US/docs/Web/Guide/CSS/Getting_started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Javascript objects and multi-line strings using backquotes (`)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Javascript functions and template strings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https://developer.mozilla.org/en/docs/Web/JavaScript/Reference/Template_literals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URL parametrization in express routes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http://expressjs.com/en/guide/routing.html#route-parameters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Coming up...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Introduction to client side Javascript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Write our own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 server-side programming to make different URLs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Intro to HTML, CSS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Intro to server-side templating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URL based routing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Creating new HTML pages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HTML, CSS fundamentals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Programming Task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I want to make a few simple web pages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 want those web pages to be published and available on the Internet and accessible at certain URLs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final target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952500" y="14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{CFE6A60D-DAD3-4EBF-83BC-7018E44B6942}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URL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Example Page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coco98.hasura-app.io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 profile page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coco98.hasura-app.io/arcticle-one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 first article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coco98.hasura-app.io/article-two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 second article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coco98.hasura-app.io/article-three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 third article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Add URLs for each webpage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Deploy the web pages on a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Make nice URLs for each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URL based routing on a web server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21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Write a web server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Based on the URL that is requested, return some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remember from module P1: Apache, nginx, http-server were pre-configured to take the input URL and convert them into a fileptath. So this logic mapping URLs to specific files need not be written by 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demo: Writing more URL routes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21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Match against a new route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Display a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Make simple web-pages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Need to make content and make it look good!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Hence, HTML + 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16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HTML is a language (not a programming language) to help you convey the structure in your content to a software (like the browser)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will a software be able to understand how you want to structure your content?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Writing your content in a way, deliberately designed to help machines (software) understand layout is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‘markup’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HTML work?</a:t>
            </a:r>
          </a:p>
        </p:txBody>
      </p:sp>
      <p:sp>
        <p:nvSpPr>
          <p:cNvPr id="158" name="Shape 158"/>
          <p:cNvSpPr/>
          <p:nvPr/>
        </p:nvSpPr>
        <p:spPr>
          <a:xfrm>
            <a:off x="313250" y="2492575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Personal This is some personal information about me. Professional This is a list of my work experiences: 1) Company A: Worked as some very seriously 2) Company B: Worked without seriousness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4450" y="2492575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Personal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This is some personal information about me.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Professional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This is a list of my work experiences: 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A: Worked as someone very seriously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Company B: Worked without seriousness</a:t>
            </a:r>
          </a:p>
        </p:txBody>
      </p:sp>
      <p:sp>
        <p:nvSpPr>
          <p:cNvPr id="160" name="Shape 160"/>
          <p:cNvSpPr/>
          <p:nvPr/>
        </p:nvSpPr>
        <p:spPr>
          <a:xfrm>
            <a:off x="3208850" y="2492550"/>
            <a:ext cx="2775900" cy="22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Personal&lt;/h1&gt;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some personal information   about me. 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&lt;h1&gt;Professional&lt;/h1&gt;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This is a list of my work experiences: 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&lt;ol&gt;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Company A: Worked as some very seriously&lt;/li&gt;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&lt;li&gt; 2) Company B: Worked without seriousness 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&lt;/ol&gt;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