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" name="Shape 16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1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1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0" name="Shape 60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decademy.com/skills/make-an-interactive-websi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subTitle"/>
          </p:nvPr>
        </p:nvSpPr>
        <p:spPr>
          <a:xfrm>
            <a:off x="311700" y="3159450"/>
            <a:ext cx="8520600" cy="12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Introduction to client side Javascript</a:t>
            </a:r>
          </a:p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311700" y="1335100"/>
            <a:ext cx="8520600" cy="104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P5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27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We just scratched the surface of Javascript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Read up and think of things to do and implement them in Javascript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https://www.codecademy.com/skills/make-an-interactive-website</a:t>
            </a:r>
            <a:r>
              <a:rPr lang="en"/>
              <a:t> is a good course to learn JS basics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Further reading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Learn basics of client side Javascript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Topics: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Javascript in the browser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121" name="Shape 121"/>
          <p:cNvSpPr/>
          <p:nvPr/>
        </p:nvSpPr>
        <p:spPr>
          <a:xfrm>
            <a:off x="7343175" y="2795150"/>
            <a:ext cx="1605900" cy="107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(web client)</a:t>
            </a:r>
          </a:p>
        </p:txBody>
      </p:sp>
      <p:sp>
        <p:nvSpPr>
          <p:cNvPr id="122" name="Shape 122"/>
          <p:cNvSpPr/>
          <p:nvPr/>
        </p:nvSpPr>
        <p:spPr>
          <a:xfrm>
            <a:off x="4428708" y="132130"/>
            <a:ext cx="2460215" cy="2239009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820432" y="594982"/>
            <a:ext cx="1677011" cy="69159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cxnSp>
        <p:nvCxnSpPr>
          <p:cNvPr id="124" name="Shape 124"/>
          <p:cNvCxnSpPr/>
          <p:nvPr/>
        </p:nvCxnSpPr>
        <p:spPr>
          <a:xfrm rot="10800000">
            <a:off x="5514013" y="1300378"/>
            <a:ext cx="1980336" cy="1575646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>
            <a:off x="5700833" y="1300563"/>
            <a:ext cx="1926959" cy="1533817"/>
          </a:xfrm>
          <a:prstGeom prst="straightConnector1">
            <a:avLst/>
          </a:prstGeom>
          <a:noFill/>
          <a:ln cap="flat" cmpd="sng" w="19050">
            <a:solidFill>
              <a:srgbClr val="A2C4C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6436375" y="2014650"/>
            <a:ext cx="1146000" cy="727200"/>
          </a:xfrm>
          <a:prstGeom prst="cloudCallout">
            <a:avLst>
              <a:gd fmla="val -11343" name="adj1"/>
              <a:gd fmla="val 43187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Network</a:t>
            </a:r>
          </a:p>
        </p:txBody>
      </p:sp>
      <p:sp>
        <p:nvSpPr>
          <p:cNvPr id="127" name="Shape 127"/>
          <p:cNvSpPr/>
          <p:nvPr/>
        </p:nvSpPr>
        <p:spPr>
          <a:xfrm>
            <a:off x="4820303" y="1633660"/>
            <a:ext cx="1677011" cy="32847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Computer (host)</a:t>
            </a:r>
          </a:p>
        </p:txBody>
      </p:sp>
      <p:sp>
        <p:nvSpPr>
          <p:cNvPr id="128" name="Shape 128"/>
          <p:cNvSpPr/>
          <p:nvPr/>
        </p:nvSpPr>
        <p:spPr>
          <a:xfrm>
            <a:off x="734825" y="1300575"/>
            <a:ext cx="1332600" cy="46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github.com</a:t>
            </a:r>
          </a:p>
        </p:txBody>
      </p:sp>
      <p:sp>
        <p:nvSpPr>
          <p:cNvPr id="129" name="Shape 129"/>
          <p:cNvSpPr/>
          <p:nvPr/>
        </p:nvSpPr>
        <p:spPr>
          <a:xfrm>
            <a:off x="582425" y="3145225"/>
            <a:ext cx="1332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local machine</a:t>
            </a:r>
          </a:p>
        </p:txBody>
      </p:sp>
      <p:cxnSp>
        <p:nvCxnSpPr>
          <p:cNvPr id="130" name="Shape 130"/>
          <p:cNvCxnSpPr>
            <a:stCxn id="129" idx="1"/>
            <a:endCxn id="128" idx="1"/>
          </p:cNvCxnSpPr>
          <p:nvPr/>
        </p:nvCxnSpPr>
        <p:spPr>
          <a:xfrm flipH="1" rot="10800000">
            <a:off x="582425" y="1534075"/>
            <a:ext cx="152400" cy="1897500"/>
          </a:xfrm>
          <a:prstGeom prst="bentConnector3">
            <a:avLst>
              <a:gd fmla="val -15625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/>
          <p:nvPr/>
        </p:nvSpPr>
        <p:spPr>
          <a:xfrm>
            <a:off x="85626" y="2523550"/>
            <a:ext cx="1146000" cy="328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Code update</a:t>
            </a:r>
          </a:p>
        </p:txBody>
      </p:sp>
      <p:sp>
        <p:nvSpPr>
          <p:cNvPr id="132" name="Shape 132"/>
          <p:cNvSpPr/>
          <p:nvPr/>
        </p:nvSpPr>
        <p:spPr>
          <a:xfrm>
            <a:off x="2258825" y="3145225"/>
            <a:ext cx="1332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IMAD console</a:t>
            </a:r>
          </a:p>
        </p:txBody>
      </p:sp>
      <p:cxnSp>
        <p:nvCxnSpPr>
          <p:cNvPr id="133" name="Shape 133"/>
          <p:cNvCxnSpPr>
            <a:stCxn id="128" idx="3"/>
            <a:endCxn id="132" idx="0"/>
          </p:cNvCxnSpPr>
          <p:nvPr/>
        </p:nvCxnSpPr>
        <p:spPr>
          <a:xfrm>
            <a:off x="2067425" y="1533975"/>
            <a:ext cx="857700" cy="16113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triangle"/>
            <a:tailEnd len="lg" w="lg" type="none"/>
          </a:ln>
        </p:spPr>
      </p:cxnSp>
      <p:sp>
        <p:nvSpPr>
          <p:cNvPr id="134" name="Shape 134"/>
          <p:cNvSpPr/>
          <p:nvPr/>
        </p:nvSpPr>
        <p:spPr>
          <a:xfrm>
            <a:off x="2371626" y="2371150"/>
            <a:ext cx="1146000" cy="328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Code update</a:t>
            </a:r>
          </a:p>
        </p:txBody>
      </p:sp>
      <p:cxnSp>
        <p:nvCxnSpPr>
          <p:cNvPr id="135" name="Shape 135"/>
          <p:cNvCxnSpPr>
            <a:stCxn id="132" idx="3"/>
            <a:endCxn id="127" idx="2"/>
          </p:cNvCxnSpPr>
          <p:nvPr/>
        </p:nvCxnSpPr>
        <p:spPr>
          <a:xfrm flipH="1" rot="10800000">
            <a:off x="3591425" y="1962175"/>
            <a:ext cx="2067300" cy="1469400"/>
          </a:xfrm>
          <a:prstGeom prst="bentConnector2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/>
          <p:nvPr/>
        </p:nvSpPr>
        <p:spPr>
          <a:xfrm>
            <a:off x="4048026" y="3277213"/>
            <a:ext cx="1146000" cy="328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142" name="Shape 142"/>
          <p:cNvSpPr/>
          <p:nvPr/>
        </p:nvSpPr>
        <p:spPr>
          <a:xfrm>
            <a:off x="1117650" y="1278525"/>
            <a:ext cx="6908700" cy="3431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sp>
        <p:nvSpPr>
          <p:cNvPr id="143" name="Shape 143"/>
          <p:cNvSpPr/>
          <p:nvPr/>
        </p:nvSpPr>
        <p:spPr>
          <a:xfrm>
            <a:off x="1532400" y="1898575"/>
            <a:ext cx="6002100" cy="197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odejs code that matches a URL to a particular function.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can respond with text OR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can respond with 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pic>
        <p:nvPicPr>
          <p:cNvPr descr="Screen Shot 2016-09-20 at 12.04.57 PM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00" y="2281200"/>
            <a:ext cx="4401676" cy="232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20 at 12.09.52 PM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22" y="1457325"/>
            <a:ext cx="4401675" cy="65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>
            <a:off x="4918425" y="1767300"/>
            <a:ext cx="64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/>
          <p:nvPr/>
        </p:nvSpPr>
        <p:spPr>
          <a:xfrm>
            <a:off x="5698551" y="16189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text response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4918425" y="2605500"/>
            <a:ext cx="64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/>
          <p:nvPr/>
        </p:nvSpPr>
        <p:spPr>
          <a:xfrm>
            <a:off x="5698551" y="24571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response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4918425" y="3443700"/>
            <a:ext cx="64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/>
          <p:nvPr/>
        </p:nvSpPr>
        <p:spPr>
          <a:xfrm>
            <a:off x="5698551" y="32953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response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4918425" y="4205700"/>
            <a:ext cx="64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8" name="Shape 158"/>
          <p:cNvSpPr/>
          <p:nvPr/>
        </p:nvSpPr>
        <p:spPr>
          <a:xfrm>
            <a:off x="5698551" y="40573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side</a:t>
            </a:r>
          </a:p>
        </p:txBody>
      </p:sp>
      <p:sp>
        <p:nvSpPr>
          <p:cNvPr id="164" name="Shape 164"/>
          <p:cNvSpPr/>
          <p:nvPr/>
        </p:nvSpPr>
        <p:spPr>
          <a:xfrm>
            <a:off x="1829401" y="12986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text response</a:t>
            </a:r>
          </a:p>
        </p:txBody>
      </p:sp>
      <p:sp>
        <p:nvSpPr>
          <p:cNvPr id="165" name="Shape 165"/>
          <p:cNvSpPr/>
          <p:nvPr/>
        </p:nvSpPr>
        <p:spPr>
          <a:xfrm>
            <a:off x="1829401" y="21368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 response</a:t>
            </a:r>
          </a:p>
        </p:txBody>
      </p:sp>
      <p:sp>
        <p:nvSpPr>
          <p:cNvPr id="166" name="Shape 166"/>
          <p:cNvSpPr/>
          <p:nvPr/>
        </p:nvSpPr>
        <p:spPr>
          <a:xfrm>
            <a:off x="1829401" y="29750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css response</a:t>
            </a:r>
          </a:p>
        </p:txBody>
      </p:sp>
      <p:sp>
        <p:nvSpPr>
          <p:cNvPr id="167" name="Shape 167"/>
          <p:cNvSpPr/>
          <p:nvPr/>
        </p:nvSpPr>
        <p:spPr>
          <a:xfrm>
            <a:off x="1829401" y="37370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png response</a:t>
            </a:r>
          </a:p>
        </p:txBody>
      </p:sp>
      <p:sp>
        <p:nvSpPr>
          <p:cNvPr id="168" name="Shape 168"/>
          <p:cNvSpPr/>
          <p:nvPr/>
        </p:nvSpPr>
        <p:spPr>
          <a:xfrm>
            <a:off x="3445425" y="1191050"/>
            <a:ext cx="1605900" cy="297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Browser</a:t>
            </a:r>
          </a:p>
        </p:txBody>
      </p:sp>
      <p:cxnSp>
        <p:nvCxnSpPr>
          <p:cNvPr id="169" name="Shape 169"/>
          <p:cNvCxnSpPr>
            <a:stCxn id="164" idx="3"/>
          </p:cNvCxnSpPr>
          <p:nvPr/>
        </p:nvCxnSpPr>
        <p:spPr>
          <a:xfrm>
            <a:off x="2975401" y="1462888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0" name="Shape 170"/>
          <p:cNvSpPr/>
          <p:nvPr/>
        </p:nvSpPr>
        <p:spPr>
          <a:xfrm>
            <a:off x="5639401" y="12986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Show text</a:t>
            </a:r>
          </a:p>
        </p:txBody>
      </p:sp>
      <p:sp>
        <p:nvSpPr>
          <p:cNvPr id="171" name="Shape 171"/>
          <p:cNvSpPr/>
          <p:nvPr/>
        </p:nvSpPr>
        <p:spPr>
          <a:xfrm>
            <a:off x="5639401" y="2136838"/>
            <a:ext cx="1146000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Render HTML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2975401" y="2301088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/>
          <p:nvPr/>
        </p:nvSpPr>
        <p:spPr>
          <a:xfrm>
            <a:off x="5639399" y="2975050"/>
            <a:ext cx="1675199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Apply styling to current HTML document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2975401" y="3139288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/>
          <p:nvPr/>
        </p:nvSpPr>
        <p:spPr>
          <a:xfrm>
            <a:off x="5639399" y="3737050"/>
            <a:ext cx="1233299" cy="328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Show image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2975401" y="3901288"/>
            <a:ext cx="26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side Javascript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15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is another kind of content the browser can understand: Javascript code.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Javascript code is </a:t>
            </a:r>
            <a:r>
              <a:rPr i="1" lang="en"/>
              <a:t>given </a:t>
            </a:r>
            <a:r>
              <a:rPr lang="en"/>
              <a:t>to the browser, the browser can apply the Javascript for the current tab/window that contains the HTML document that has asked for the Javascript to be loaded.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two ways for an HTML document to ask the browser for Javascript to be loaded:</a:t>
            </a:r>
          </a:p>
        </p:txBody>
      </p:sp>
      <p:sp>
        <p:nvSpPr>
          <p:cNvPr id="183" name="Shape 183"/>
          <p:cNvSpPr/>
          <p:nvPr/>
        </p:nvSpPr>
        <p:spPr>
          <a:xfrm>
            <a:off x="1304120" y="3217800"/>
            <a:ext cx="2492400" cy="73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&lt;script&gt;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alert(‘Hi, I’m javascript’);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&lt;/script&gt;</a:t>
            </a:r>
          </a:p>
        </p:txBody>
      </p:sp>
      <p:sp>
        <p:nvSpPr>
          <p:cNvPr id="184" name="Shape 184"/>
          <p:cNvSpPr/>
          <p:nvPr/>
        </p:nvSpPr>
        <p:spPr>
          <a:xfrm>
            <a:off x="4352120" y="3217800"/>
            <a:ext cx="2492400" cy="73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&lt;script src=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/main.js’&gt;&lt;/script&gt;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15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write some Javascript.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Make an alert box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Output something on the console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Change the content of an HTML element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Make an element move on a click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side Javascript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takeaways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27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send javascript source code to the browser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As inline javascript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As a file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browser executes that source code for you in the context of that HTML document (within that browser tab) only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Javascript tools in the browser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Write javascript in the console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Making local modifications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