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0" y="4820671"/>
            <a:ext cx="9213425" cy="322828"/>
            <a:chOff x="0" y="4820671"/>
            <a:chExt cx="9213425" cy="322828"/>
          </a:xfrm>
        </p:grpSpPr>
        <p:sp>
          <p:nvSpPr>
            <p:cNvPr id="10" name="Shape 10"/>
            <p:cNvSpPr/>
            <p:nvPr/>
          </p:nvSpPr>
          <p:spPr>
            <a:xfrm>
              <a:off x="0" y="4853100"/>
              <a:ext cx="9144000" cy="290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 txBox="1"/>
            <p:nvPr/>
          </p:nvSpPr>
          <p:spPr>
            <a:xfrm>
              <a:off x="17103" y="4820671"/>
              <a:ext cx="31767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Introduction to Modern Application Development</a:t>
              </a: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5692325" y="4820683"/>
              <a:ext cx="35211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Dr Gaurav Raina (IIT Madras), Tanmai Gopal (Hasura)</a:t>
              </a: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ostgresql.org/download/macosx/" TargetMode="External"/><Relationship Id="rId4" Type="http://schemas.openxmlformats.org/officeDocument/2006/relationships/hyperlink" Target="https://www.postgresql.org/download/windows/" TargetMode="External"/><Relationship Id="rId5" Type="http://schemas.openxmlformats.org/officeDocument/2006/relationships/hyperlink" Target="https://www.postgresql.org/download/" TargetMode="External"/><Relationship Id="rId6" Type="http://schemas.openxmlformats.org/officeDocument/2006/relationships/hyperlink" Target="https://www.adminer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 P7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11700" y="2834125"/>
            <a:ext cx="8520600" cy="98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Practical: Interacting with a DBMS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Coming up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categories &amp; tags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Understand SQL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We’re going to connect our application to the database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We’re going to fetch our article 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We’re going to make our app work powered by our database!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Use a DBMS via a typical management console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Create tables and run CRUD operations via a DBMS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Topics: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Login to our DBMS console from the IMAD console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Create tables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CRUD operations on rows via DBMS console (adminer)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know that we need to separate code and data in our applications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know that we need a convenient way of reading, writing to and storing persistent 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know that we need to connect our applications to a DBMS to access a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ahead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217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Login to our database via a web UI (adminer)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the tables to model the user/articles from module 7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We’re going to run operations from the DBMS console to CRUD our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login to our DBMS console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95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We’ll be using Postgres as a DBMS during this course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We’ll be using adminer as a database console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Head to cloud.imad.hasura.io and click on ‘Generate DB credentials’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this work?</a:t>
            </a:r>
          </a:p>
        </p:txBody>
      </p:sp>
      <p:sp>
        <p:nvSpPr>
          <p:cNvPr id="137" name="Shape 137"/>
          <p:cNvSpPr/>
          <p:nvPr/>
        </p:nvSpPr>
        <p:spPr>
          <a:xfrm>
            <a:off x="5746200" y="1149850"/>
            <a:ext cx="2531699" cy="311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db.imad.hasura-app.io</a:t>
            </a:r>
          </a:p>
        </p:txBody>
      </p:sp>
      <p:sp>
        <p:nvSpPr>
          <p:cNvPr id="138" name="Shape 138"/>
          <p:cNvSpPr/>
          <p:nvPr/>
        </p:nvSpPr>
        <p:spPr>
          <a:xfrm>
            <a:off x="6236700" y="1608925"/>
            <a:ext cx="1550700" cy="187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Postgres DMBS</a:t>
            </a:r>
          </a:p>
        </p:txBody>
      </p:sp>
      <p:sp>
        <p:nvSpPr>
          <p:cNvPr id="139" name="Shape 139"/>
          <p:cNvSpPr/>
          <p:nvPr/>
        </p:nvSpPr>
        <p:spPr>
          <a:xfrm>
            <a:off x="311700" y="2092400"/>
            <a:ext cx="2322600" cy="1008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IMAD console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(Generate DB credentials)</a:t>
            </a:r>
          </a:p>
        </p:txBody>
      </p:sp>
      <p:sp>
        <p:nvSpPr>
          <p:cNvPr id="140" name="Shape 140"/>
          <p:cNvSpPr/>
          <p:nvPr/>
        </p:nvSpPr>
        <p:spPr>
          <a:xfrm>
            <a:off x="2776000" y="2392525"/>
            <a:ext cx="2814768" cy="132225"/>
          </a:xfrm>
          <a:custGeom>
            <a:pathLst>
              <a:path extrusionOk="0" h="5289" w="33012">
                <a:moveTo>
                  <a:pt x="0" y="5289"/>
                </a:moveTo>
                <a:cubicBezTo>
                  <a:pt x="2556" y="4407"/>
                  <a:pt x="9837" y="0"/>
                  <a:pt x="15339" y="0"/>
                </a:cubicBezTo>
                <a:cubicBezTo>
                  <a:pt x="20841" y="0"/>
                  <a:pt x="30066" y="4407"/>
                  <a:pt x="33012" y="528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41" name="Shape 141"/>
          <p:cNvSpPr/>
          <p:nvPr/>
        </p:nvSpPr>
        <p:spPr>
          <a:xfrm>
            <a:off x="2817675" y="2750675"/>
            <a:ext cx="2739748" cy="133700"/>
          </a:xfrm>
          <a:custGeom>
            <a:pathLst>
              <a:path extrusionOk="0" h="5348" w="33012">
                <a:moveTo>
                  <a:pt x="33012" y="0"/>
                </a:moveTo>
                <a:cubicBezTo>
                  <a:pt x="30288" y="891"/>
                  <a:pt x="22175" y="5348"/>
                  <a:pt x="16673" y="5348"/>
                </a:cubicBezTo>
                <a:cubicBezTo>
                  <a:pt x="11171" y="5348"/>
                  <a:pt x="2778" y="89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42" name="Shape 142"/>
          <p:cNvSpPr/>
          <p:nvPr/>
        </p:nvSpPr>
        <p:spPr>
          <a:xfrm>
            <a:off x="2880750" y="1849475"/>
            <a:ext cx="2396100" cy="440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Create username/password/database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this work?</a:t>
            </a:r>
          </a:p>
        </p:txBody>
      </p:sp>
      <p:sp>
        <p:nvSpPr>
          <p:cNvPr id="148" name="Shape 148"/>
          <p:cNvSpPr/>
          <p:nvPr/>
        </p:nvSpPr>
        <p:spPr>
          <a:xfrm>
            <a:off x="69942" y="3909067"/>
            <a:ext cx="1960500" cy="38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Our browser</a:t>
            </a:r>
          </a:p>
        </p:txBody>
      </p:sp>
      <p:sp>
        <p:nvSpPr>
          <p:cNvPr id="149" name="Shape 149"/>
          <p:cNvSpPr/>
          <p:nvPr/>
        </p:nvSpPr>
        <p:spPr>
          <a:xfrm>
            <a:off x="3862205" y="1174880"/>
            <a:ext cx="4606799" cy="311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db.imad.hasura-app.io</a:t>
            </a:r>
          </a:p>
        </p:txBody>
      </p:sp>
      <p:sp>
        <p:nvSpPr>
          <p:cNvPr id="150" name="Shape 150"/>
          <p:cNvSpPr/>
          <p:nvPr/>
        </p:nvSpPr>
        <p:spPr>
          <a:xfrm>
            <a:off x="6794100" y="1692275"/>
            <a:ext cx="1550700" cy="187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Postgres DMBS</a:t>
            </a:r>
          </a:p>
        </p:txBody>
      </p:sp>
      <p:sp>
        <p:nvSpPr>
          <p:cNvPr id="151" name="Shape 151"/>
          <p:cNvSpPr/>
          <p:nvPr/>
        </p:nvSpPr>
        <p:spPr>
          <a:xfrm>
            <a:off x="4370600" y="1692275"/>
            <a:ext cx="1550700" cy="187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Adminer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(PHP webapp)</a:t>
            </a:r>
          </a:p>
        </p:txBody>
      </p:sp>
      <p:cxnSp>
        <p:nvCxnSpPr>
          <p:cNvPr id="152" name="Shape 152"/>
          <p:cNvCxnSpPr>
            <a:stCxn id="148" idx="3"/>
            <a:endCxn id="151" idx="1"/>
          </p:cNvCxnSpPr>
          <p:nvPr/>
        </p:nvCxnSpPr>
        <p:spPr>
          <a:xfrm flipH="1" rot="10800000">
            <a:off x="2030442" y="2630167"/>
            <a:ext cx="2340300" cy="14709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rgbClr val="76A5A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/>
          <p:nvPr/>
        </p:nvSpPr>
        <p:spPr>
          <a:xfrm>
            <a:off x="1413550" y="3228975"/>
            <a:ext cx="2396100" cy="27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http://db.imad.hasura-app.io:80</a:t>
            </a:r>
          </a:p>
        </p:txBody>
      </p:sp>
      <p:sp>
        <p:nvSpPr>
          <p:cNvPr id="154" name="Shape 154"/>
          <p:cNvSpPr/>
          <p:nvPr/>
        </p:nvSpPr>
        <p:spPr>
          <a:xfrm>
            <a:off x="5943775" y="2442525"/>
            <a:ext cx="825300" cy="132225"/>
          </a:xfrm>
          <a:custGeom>
            <a:pathLst>
              <a:path extrusionOk="0" h="5289" w="33012">
                <a:moveTo>
                  <a:pt x="0" y="5289"/>
                </a:moveTo>
                <a:cubicBezTo>
                  <a:pt x="2556" y="4407"/>
                  <a:pt x="9837" y="0"/>
                  <a:pt x="15339" y="0"/>
                </a:cubicBezTo>
                <a:cubicBezTo>
                  <a:pt x="20841" y="0"/>
                  <a:pt x="30066" y="4407"/>
                  <a:pt x="33012" y="528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55" name="Shape 155"/>
          <p:cNvSpPr/>
          <p:nvPr/>
        </p:nvSpPr>
        <p:spPr>
          <a:xfrm>
            <a:off x="5943775" y="2667300"/>
            <a:ext cx="825300" cy="133700"/>
          </a:xfrm>
          <a:custGeom>
            <a:pathLst>
              <a:path extrusionOk="0" h="5348" w="33012">
                <a:moveTo>
                  <a:pt x="33012" y="0"/>
                </a:moveTo>
                <a:cubicBezTo>
                  <a:pt x="30288" y="891"/>
                  <a:pt x="22175" y="5348"/>
                  <a:pt x="16673" y="5348"/>
                </a:cubicBezTo>
                <a:cubicBezTo>
                  <a:pt x="11171" y="5348"/>
                  <a:pt x="2778" y="89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Doing this locally!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You can install the Postgres DBMS on your system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OSX: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https://www.postgresql.org/download/macosx/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Windows: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https://www.postgresql.org/download/windows/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https://www.postgresql.org/download/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Install Adminer on your system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https://www.adminer.org/</a:t>
            </a:r>
            <a:r>
              <a:rPr lang="en"/>
              <a:t> 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Need to have Apache installed to run 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topics up next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Primary keys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Nullable columns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Default values for columns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