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4CC150-8093-4078-A382-92DB371F2047}">
  <a:tblStyle styleId="{374CC150-8093-4078-A382-92DB371F204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3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1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0" name="Shape 10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erver.com/emails?token=" TargetMode="External"/><Relationship Id="rId4" Type="http://schemas.openxmlformats.org/officeDocument/2006/relationships/hyperlink" Target="http://server.com/emails" TargetMode="External"/><Relationship Id="rId5" Type="http://schemas.openxmlformats.org/officeDocument/2006/relationships/hyperlink" Target="http://server.com/email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13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with HTTP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send this secret token?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550275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However you want!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Options: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As a GET parameter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As a part of the request body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The standar way to do it: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Header (Authorization, Authentication)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the session token:</a:t>
            </a:r>
          </a:p>
        </p:txBody>
      </p:sp>
      <p:sp>
        <p:nvSpPr>
          <p:cNvPr id="153" name="Shape 153"/>
          <p:cNvSpPr/>
          <p:nvPr/>
        </p:nvSpPr>
        <p:spPr>
          <a:xfrm>
            <a:off x="273850" y="15672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</p:txBody>
      </p:sp>
      <p:sp>
        <p:nvSpPr>
          <p:cNvPr id="154" name="Shape 154"/>
          <p:cNvSpPr/>
          <p:nvPr/>
        </p:nvSpPr>
        <p:spPr>
          <a:xfrm>
            <a:off x="6595125" y="15673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server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3737" y="2922387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6" name="Shape 156"/>
          <p:cNvSpPr/>
          <p:nvPr/>
        </p:nvSpPr>
        <p:spPr>
          <a:xfrm rot="10800000">
            <a:off x="1533737" y="3517937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7" name="Shape 157"/>
          <p:cNvSpPr/>
          <p:nvPr/>
        </p:nvSpPr>
        <p:spPr>
          <a:xfrm>
            <a:off x="3088450" y="2443583"/>
            <a:ext cx="1850700" cy="81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Any authorized request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+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super-secret-token</a:t>
            </a:r>
          </a:p>
        </p:txBody>
      </p:sp>
      <p:sp>
        <p:nvSpPr>
          <p:cNvPr id="158" name="Shape 158"/>
          <p:cNvSpPr/>
          <p:nvPr/>
        </p:nvSpPr>
        <p:spPr>
          <a:xfrm>
            <a:off x="3150987" y="3729612"/>
            <a:ext cx="1850700" cy="48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Response appropriate to user</a:t>
            </a:r>
          </a:p>
        </p:txBody>
      </p:sp>
      <p:sp>
        <p:nvSpPr>
          <p:cNvPr id="159" name="Shape 159"/>
          <p:cNvSpPr/>
          <p:nvPr/>
        </p:nvSpPr>
        <p:spPr>
          <a:xfrm>
            <a:off x="7982325" y="2335875"/>
            <a:ext cx="1158600" cy="109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database</a:t>
            </a:r>
          </a:p>
        </p:txBody>
      </p:sp>
      <p:cxnSp>
        <p:nvCxnSpPr>
          <p:cNvPr id="160" name="Shape 160"/>
          <p:cNvCxnSpPr>
            <a:stCxn id="154" idx="3"/>
            <a:endCxn id="154" idx="3"/>
          </p:cNvCxnSpPr>
          <p:nvPr/>
        </p:nvCxnSpPr>
        <p:spPr>
          <a:xfrm>
            <a:off x="7753725" y="2988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7743250" y="29274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62" name="Shape 162"/>
          <p:cNvCxnSpPr/>
          <p:nvPr/>
        </p:nvCxnSpPr>
        <p:spPr>
          <a:xfrm>
            <a:off x="7743250" y="30798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63" name="Shape 163"/>
          <p:cNvCxnSpPr/>
          <p:nvPr/>
        </p:nvCxnSpPr>
        <p:spPr>
          <a:xfrm>
            <a:off x="7743250" y="27750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64" name="Shape 164"/>
          <p:cNvSpPr/>
          <p:nvPr/>
        </p:nvSpPr>
        <p:spPr>
          <a:xfrm>
            <a:off x="2025100" y="1562212"/>
            <a:ext cx="41025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http://server.com/emails?token=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http://server.com/emails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{“token”: &lt;token&gt;}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http://server.com/emails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[Authorization: Bearer &lt;token&gt;]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9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we need to send the token manually with every single request!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550275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So the browser has something called cookies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are special HTTP headers, that once set, the browser will keep sending along with every request to that server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are tied to a specific domain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have an expiry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 server can request the client to set a cookie with a particular name and value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The client may or may not decide to respect that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If the client does agree, then it sends a cookie header that contains the name and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66800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any site where you’ve logged in &gt; Inspect Element &gt; Network tab &gt; Request &gt; Cookies tab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mail-cookie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" y="1626724"/>
            <a:ext cx="8943924" cy="296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66800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any site where you’ve logged in &gt; Inspect Element &gt; Network tab &gt; Request &gt; Cookies tab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d-console-cooki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2" y="1239887"/>
            <a:ext cx="8952276" cy="31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550275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So cookies are pieces of data that are automatically attached to any request made to the same domain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This makes them useful for all kinds of other things apart from just authentication tokens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Tracking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When you go to a webapp and it remembers what you did, even if you didn’t login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can be set by the server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can be set by the client side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are completely under the control of the client (the browser)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usernames/passwords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50275"/>
            <a:ext cx="8520600" cy="74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 our database, we need to store the username/password so that in a login request we can verify if someone has entered the right username/password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311700" y="28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{374CC150-8093-4078-A382-92DB371F2047}</a:tableStyleId>
              </a:tblPr>
              <a:tblGrid>
                <a:gridCol w="1270775"/>
                <a:gridCol w="1270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password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myPassw0rd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myN3wP4ss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8" name="Shape 198"/>
          <p:cNvCxnSpPr/>
          <p:nvPr/>
        </p:nvCxnSpPr>
        <p:spPr>
          <a:xfrm rot="10800000">
            <a:off x="3151050" y="3367875"/>
            <a:ext cx="15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4991150" y="2978512"/>
            <a:ext cx="41025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But now anyone who can see this table’s data (say a hacker gets access to some data from this table), then the hacker can just use the password and pretend to be user1!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Securely storing usernames/passwords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33475"/>
            <a:ext cx="8520600" cy="19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Passwords can be hashed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 Hash is a function that converts any string into an utterly random fixed length string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myPassw0rd ⇔ a3qadcasdf1231sdfzfnaskxjzzdf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Hashes are amazing mathematical functions because it is extremely hard to convert that random string back into the original text. A one-way function.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Hashes are amazing because the probability of two pieces of text having the same hash value is extremely low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311700" y="32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{374CC150-8093-4078-A382-92DB371F2047}</a:tableStyleId>
              </a:tblPr>
              <a:tblGrid>
                <a:gridCol w="1389575"/>
                <a:gridCol w="1389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password-hash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asasdf2j039...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kjkuer923ca...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7" name="Shape 207"/>
          <p:cNvCxnSpPr/>
          <p:nvPr/>
        </p:nvCxnSpPr>
        <p:spPr>
          <a:xfrm rot="10800000">
            <a:off x="3151050" y="3825075"/>
            <a:ext cx="15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4991150" y="3361562"/>
            <a:ext cx="41025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So now, instead of passwords store password hashes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When a login request is made, compare hashes not the raw 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If a hacker gets access to the password hash, nothing to be worried about.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33475"/>
            <a:ext cx="8520600" cy="19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HTTP is a stateless protocol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Extra data needs to be sent that can help tie multiple HTTP requests to the same context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 session token is used for maintaining a login session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 session token can be sent in any manner as the developer chooses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Best practice to send it as an Authorization header or as a cookie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Cookies are pieces of data that are automatically attached to every HTTP request made to a server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Passwords are hashed and stored in the database, otherwise extremely insecure!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need for state in HTTP requests &amp; responses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Authentication with username &amp; passwords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Introduction to tokens and cookies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Hashing passwords in the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We’ve understood the basics of how a webapp works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We’ve understood the client-server architecture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We’ve build a basic webapp and know how frontend &amp; backend code works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We’ve understood the need for a database to store state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is a stateless protocol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18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HTTP request made by the browser actually has nothing to do with another HTTP request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the server’s point of view, both are completely independent requests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make each request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An HTTP connection is opened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 URL, headers, and request body (if required) is sent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server responds with an HTTP response: status_code, headers and response body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HTTP connection is closed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How do I login to a site, and then stay logged in?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9250"/>
            <a:ext cx="8520600" cy="14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If every HTTP request is independent, how does a user ‘stay logged in’.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For eg: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Login into gmail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Make API requests to fetch your email data, compose emails etc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After logging in, how does the server know if subsequent API requests are made by the same user?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How do I login to a site, and then stay logged in?</a:t>
            </a:r>
          </a:p>
        </p:txBody>
      </p:sp>
      <p:sp>
        <p:nvSpPr>
          <p:cNvPr id="89" name="Shape 89"/>
          <p:cNvSpPr/>
          <p:nvPr/>
        </p:nvSpPr>
        <p:spPr>
          <a:xfrm>
            <a:off x="273850" y="15672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</p:txBody>
      </p:sp>
      <p:sp>
        <p:nvSpPr>
          <p:cNvPr id="90" name="Shape 90"/>
          <p:cNvSpPr/>
          <p:nvPr/>
        </p:nvSpPr>
        <p:spPr>
          <a:xfrm>
            <a:off x="6595125" y="15673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server</a:t>
            </a:r>
          </a:p>
        </p:txBody>
      </p:sp>
      <p:sp>
        <p:nvSpPr>
          <p:cNvPr id="91" name="Shape 91"/>
          <p:cNvSpPr/>
          <p:nvPr/>
        </p:nvSpPr>
        <p:spPr>
          <a:xfrm>
            <a:off x="1563700" y="1526850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2" name="Shape 92"/>
          <p:cNvSpPr/>
          <p:nvPr/>
        </p:nvSpPr>
        <p:spPr>
          <a:xfrm rot="10800000">
            <a:off x="1563700" y="212107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3" name="Shape 93"/>
          <p:cNvSpPr/>
          <p:nvPr/>
        </p:nvSpPr>
        <p:spPr>
          <a:xfrm>
            <a:off x="3180950" y="1186600"/>
            <a:ext cx="1850700" cy="48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Login as user90: username/password</a:t>
            </a:r>
          </a:p>
        </p:txBody>
      </p:sp>
      <p:sp>
        <p:nvSpPr>
          <p:cNvPr id="94" name="Shape 94"/>
          <p:cNvSpPr/>
          <p:nvPr/>
        </p:nvSpPr>
        <p:spPr>
          <a:xfrm>
            <a:off x="3180950" y="2381025"/>
            <a:ext cx="1850700" cy="48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Login successful</a:t>
            </a:r>
          </a:p>
        </p:txBody>
      </p:sp>
      <p:sp>
        <p:nvSpPr>
          <p:cNvPr id="95" name="Shape 95"/>
          <p:cNvSpPr/>
          <p:nvPr/>
        </p:nvSpPr>
        <p:spPr>
          <a:xfrm>
            <a:off x="1563700" y="343387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6" name="Shape 96"/>
          <p:cNvSpPr/>
          <p:nvPr/>
        </p:nvSpPr>
        <p:spPr>
          <a:xfrm rot="10800000">
            <a:off x="1563700" y="402942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7" name="Shape 97"/>
          <p:cNvSpPr/>
          <p:nvPr/>
        </p:nvSpPr>
        <p:spPr>
          <a:xfrm>
            <a:off x="3118400" y="3363425"/>
            <a:ext cx="1850700" cy="48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Fetch emails</a:t>
            </a:r>
          </a:p>
        </p:txBody>
      </p:sp>
      <p:sp>
        <p:nvSpPr>
          <p:cNvPr id="98" name="Shape 98"/>
          <p:cNvSpPr/>
          <p:nvPr/>
        </p:nvSpPr>
        <p:spPr>
          <a:xfrm>
            <a:off x="3180950" y="4241100"/>
            <a:ext cx="1850700" cy="48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Whose emails?</a:t>
            </a:r>
          </a:p>
        </p:txBody>
      </p:sp>
      <p:sp>
        <p:nvSpPr>
          <p:cNvPr id="99" name="Shape 99"/>
          <p:cNvSpPr/>
          <p:nvPr/>
        </p:nvSpPr>
        <p:spPr>
          <a:xfrm>
            <a:off x="7982325" y="2335875"/>
            <a:ext cx="1158600" cy="109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database</a:t>
            </a:r>
          </a:p>
        </p:txBody>
      </p:sp>
      <p:cxnSp>
        <p:nvCxnSpPr>
          <p:cNvPr id="100" name="Shape 100"/>
          <p:cNvCxnSpPr>
            <a:stCxn id="90" idx="3"/>
            <a:endCxn id="90" idx="3"/>
          </p:cNvCxnSpPr>
          <p:nvPr/>
        </p:nvCxnSpPr>
        <p:spPr>
          <a:xfrm>
            <a:off x="7753725" y="2988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7743250" y="29274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02" name="Shape 102"/>
          <p:cNvCxnSpPr/>
          <p:nvPr/>
        </p:nvCxnSpPr>
        <p:spPr>
          <a:xfrm>
            <a:off x="7743250" y="30798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03" name="Shape 103"/>
          <p:cNvCxnSpPr/>
          <p:nvPr/>
        </p:nvCxnSpPr>
        <p:spPr>
          <a:xfrm>
            <a:off x="7743250" y="27750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04" name="Shape 104"/>
          <p:cNvSpPr/>
          <p:nvPr/>
        </p:nvSpPr>
        <p:spPr>
          <a:xfrm>
            <a:off x="2150775" y="1859000"/>
            <a:ext cx="422100" cy="422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5" name="Shape 105"/>
          <p:cNvSpPr/>
          <p:nvPr/>
        </p:nvSpPr>
        <p:spPr>
          <a:xfrm>
            <a:off x="2150775" y="3764000"/>
            <a:ext cx="422100" cy="422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6" name="Shape 106"/>
          <p:cNvSpPr/>
          <p:nvPr/>
        </p:nvSpPr>
        <p:spPr>
          <a:xfrm>
            <a:off x="7519350" y="2174950"/>
            <a:ext cx="1557900" cy="483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 username + password to compare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is a stateless protocol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18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Because HTTP is stateless (meaning no state is shared between 2 requests) how does the server know the identity of the second request?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b="1" lang="en" u="sng"/>
              <a:t>Answer</a:t>
            </a:r>
            <a:r>
              <a:rPr lang="en"/>
              <a:t>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Make the server send a secret, unguessable random string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Called a session token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Client side JS of the webapp should use this session token every time while making a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How do I login to a site, and then stay logged in?</a:t>
            </a:r>
          </a:p>
        </p:txBody>
      </p:sp>
      <p:sp>
        <p:nvSpPr>
          <p:cNvPr id="118" name="Shape 118"/>
          <p:cNvSpPr/>
          <p:nvPr/>
        </p:nvSpPr>
        <p:spPr>
          <a:xfrm>
            <a:off x="273850" y="15672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</p:txBody>
      </p:sp>
      <p:sp>
        <p:nvSpPr>
          <p:cNvPr id="119" name="Shape 119"/>
          <p:cNvSpPr/>
          <p:nvPr/>
        </p:nvSpPr>
        <p:spPr>
          <a:xfrm>
            <a:off x="6595125" y="1567325"/>
            <a:ext cx="1158600" cy="284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server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563700" y="1526850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1" name="Shape 121"/>
          <p:cNvSpPr/>
          <p:nvPr/>
        </p:nvSpPr>
        <p:spPr>
          <a:xfrm rot="10800000">
            <a:off x="1563700" y="212107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2" name="Shape 122"/>
          <p:cNvSpPr/>
          <p:nvPr/>
        </p:nvSpPr>
        <p:spPr>
          <a:xfrm>
            <a:off x="3180950" y="1186600"/>
            <a:ext cx="1850700" cy="48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Login as user90: username/password</a:t>
            </a:r>
          </a:p>
        </p:txBody>
      </p:sp>
      <p:sp>
        <p:nvSpPr>
          <p:cNvPr id="123" name="Shape 123"/>
          <p:cNvSpPr/>
          <p:nvPr/>
        </p:nvSpPr>
        <p:spPr>
          <a:xfrm>
            <a:off x="3180950" y="2432787"/>
            <a:ext cx="1850700" cy="248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super-secret-token</a:t>
            </a:r>
          </a:p>
        </p:txBody>
      </p:sp>
      <p:sp>
        <p:nvSpPr>
          <p:cNvPr id="124" name="Shape 124"/>
          <p:cNvSpPr/>
          <p:nvPr/>
        </p:nvSpPr>
        <p:spPr>
          <a:xfrm>
            <a:off x="1563700" y="343387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5" name="Shape 125"/>
          <p:cNvSpPr/>
          <p:nvPr/>
        </p:nvSpPr>
        <p:spPr>
          <a:xfrm rot="10800000">
            <a:off x="1563700" y="4029425"/>
            <a:ext cx="4960100" cy="483500"/>
          </a:xfrm>
          <a:custGeom>
            <a:pathLst>
              <a:path extrusionOk="0" h="19340" w="198404">
                <a:moveTo>
                  <a:pt x="0" y="19340"/>
                </a:moveTo>
                <a:cubicBezTo>
                  <a:pt x="16672" y="16116"/>
                  <a:pt x="66968" y="0"/>
                  <a:pt x="100036" y="0"/>
                </a:cubicBezTo>
                <a:cubicBezTo>
                  <a:pt x="133103" y="0"/>
                  <a:pt x="182009" y="16116"/>
                  <a:pt x="198404" y="193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6" name="Shape 126"/>
          <p:cNvSpPr/>
          <p:nvPr/>
        </p:nvSpPr>
        <p:spPr>
          <a:xfrm>
            <a:off x="3118400" y="3287225"/>
            <a:ext cx="1850700" cy="48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 emails +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super-secret-token</a:t>
            </a:r>
          </a:p>
        </p:txBody>
      </p:sp>
      <p:sp>
        <p:nvSpPr>
          <p:cNvPr id="127" name="Shape 127"/>
          <p:cNvSpPr/>
          <p:nvPr/>
        </p:nvSpPr>
        <p:spPr>
          <a:xfrm>
            <a:off x="3180950" y="4241100"/>
            <a:ext cx="1850700" cy="48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user90’s emails</a:t>
            </a:r>
          </a:p>
        </p:txBody>
      </p:sp>
      <p:sp>
        <p:nvSpPr>
          <p:cNvPr id="128" name="Shape 128"/>
          <p:cNvSpPr/>
          <p:nvPr/>
        </p:nvSpPr>
        <p:spPr>
          <a:xfrm>
            <a:off x="7982325" y="2335875"/>
            <a:ext cx="1158600" cy="109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Gmail database</a:t>
            </a:r>
          </a:p>
        </p:txBody>
      </p:sp>
      <p:cxnSp>
        <p:nvCxnSpPr>
          <p:cNvPr id="129" name="Shape 129"/>
          <p:cNvCxnSpPr>
            <a:stCxn id="119" idx="3"/>
            <a:endCxn id="119" idx="3"/>
          </p:cNvCxnSpPr>
          <p:nvPr/>
        </p:nvCxnSpPr>
        <p:spPr>
          <a:xfrm>
            <a:off x="7753725" y="2988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7743250" y="29274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>
            <a:off x="7743250" y="30798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>
            <a:off x="7743250" y="2775068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>
            <a:off x="2150775" y="1859000"/>
            <a:ext cx="422100" cy="422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34" name="Shape 134"/>
          <p:cNvSpPr/>
          <p:nvPr/>
        </p:nvSpPr>
        <p:spPr>
          <a:xfrm>
            <a:off x="2150775" y="3764000"/>
            <a:ext cx="422100" cy="422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35" name="Shape 135"/>
          <p:cNvSpPr/>
          <p:nvPr/>
        </p:nvSpPr>
        <p:spPr>
          <a:xfrm>
            <a:off x="6476925" y="3236650"/>
            <a:ext cx="2553600" cy="483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super-secret-token &lt;==&gt; user90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550275"/>
            <a:ext cx="85206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 session ID, or a session token is generated by the server and needs to be sent along with every request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If any session ID is lost, then a hacker can make requests pretending to the server that the hacker is userid90 with the right session ID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Make the server send a secret, unguessable random string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Called a session token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Client side JS of the webapp should use this session token every time while making a request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Whether API request or a request for a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