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verag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5" name="Shape 15"/>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0" name="Shape 50"/>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defRPr>
                <a:solidFill>
                  <a:schemeClr val="dk2"/>
                </a:solidFill>
              </a:defRPr>
            </a:lvl1pPr>
            <a:lvl2pPr lvl="1">
              <a:lnSpc>
                <a:spcPct val="115000"/>
              </a:lnSpc>
              <a:spcBef>
                <a:spcPts val="0"/>
              </a:spcBef>
              <a:spcAft>
                <a:spcPts val="1600"/>
              </a:spcAft>
              <a:buClr>
                <a:schemeClr val="dk2"/>
              </a:buClr>
              <a:buSzPct val="100000"/>
              <a:defRPr sz="1300">
                <a:solidFill>
                  <a:schemeClr val="dk2"/>
                </a:solidFill>
              </a:defRPr>
            </a:lvl2pPr>
            <a:lvl3pPr lvl="2">
              <a:lnSpc>
                <a:spcPct val="115000"/>
              </a:lnSpc>
              <a:spcBef>
                <a:spcPts val="0"/>
              </a:spcBef>
              <a:spcAft>
                <a:spcPts val="1600"/>
              </a:spcAft>
              <a:buClr>
                <a:schemeClr val="dk2"/>
              </a:buClr>
              <a:buSzPct val="100000"/>
              <a:defRPr sz="1200">
                <a:solidFill>
                  <a:schemeClr val="dk2"/>
                </a:solidFill>
              </a:defRPr>
            </a:lvl3pPr>
            <a:lvl4pPr lvl="3">
              <a:lnSpc>
                <a:spcPct val="115000"/>
              </a:lnSpc>
              <a:spcBef>
                <a:spcPts val="0"/>
              </a:spcBef>
              <a:spcAft>
                <a:spcPts val="1600"/>
              </a:spcAft>
              <a:buClr>
                <a:schemeClr val="dk2"/>
              </a:buClr>
              <a:buSzPct val="100000"/>
              <a:defRPr sz="1100">
                <a:solidFill>
                  <a:schemeClr val="dk2"/>
                </a:solidFill>
              </a:defRPr>
            </a:lvl4pPr>
            <a:lvl5pPr lvl="4">
              <a:lnSpc>
                <a:spcPct val="115000"/>
              </a:lnSpc>
              <a:spcBef>
                <a:spcPts val="0"/>
              </a:spcBef>
              <a:spcAft>
                <a:spcPts val="1600"/>
              </a:spcAft>
              <a:buClr>
                <a:schemeClr val="dk2"/>
              </a:buClr>
              <a:buSzPct val="100000"/>
              <a:defRPr sz="1000">
                <a:solidFill>
                  <a:schemeClr val="dk2"/>
                </a:solidFill>
              </a:defRPr>
            </a:lvl5pPr>
            <a:lvl6pPr lvl="5">
              <a:lnSpc>
                <a:spcPct val="115000"/>
              </a:lnSpc>
              <a:spcBef>
                <a:spcPts val="0"/>
              </a:spcBef>
              <a:spcAft>
                <a:spcPts val="1600"/>
              </a:spcAft>
              <a:buClr>
                <a:schemeClr val="dk2"/>
              </a:buClr>
              <a:buSzPct val="100000"/>
              <a:defRPr sz="1000">
                <a:solidFill>
                  <a:schemeClr val="dk2"/>
                </a:solidFill>
              </a:defRPr>
            </a:lvl6pPr>
            <a:lvl7pPr lvl="6">
              <a:lnSpc>
                <a:spcPct val="115000"/>
              </a:lnSpc>
              <a:spcBef>
                <a:spcPts val="0"/>
              </a:spcBef>
              <a:spcAft>
                <a:spcPts val="1600"/>
              </a:spcAft>
              <a:buClr>
                <a:schemeClr val="dk2"/>
              </a:buClr>
              <a:buSzPct val="100000"/>
              <a:defRPr sz="900">
                <a:solidFill>
                  <a:schemeClr val="dk2"/>
                </a:solidFill>
              </a:defRPr>
            </a:lvl7pPr>
            <a:lvl8pPr lvl="7">
              <a:lnSpc>
                <a:spcPct val="115000"/>
              </a:lnSpc>
              <a:spcBef>
                <a:spcPts val="0"/>
              </a:spcBef>
              <a:spcAft>
                <a:spcPts val="1600"/>
              </a:spcAft>
              <a:buClr>
                <a:schemeClr val="dk2"/>
              </a:buClr>
              <a:buSzPct val="100000"/>
              <a:defRPr sz="900">
                <a:solidFill>
                  <a:schemeClr val="dk2"/>
                </a:solidFill>
              </a:defRPr>
            </a:lvl8pPr>
            <a:lvl9pPr lvl="8">
              <a:lnSpc>
                <a:spcPct val="115000"/>
              </a:lnSpc>
              <a:spcBef>
                <a:spcPts val="0"/>
              </a:spcBef>
              <a:spcAft>
                <a:spcPts val="1600"/>
              </a:spcAft>
              <a:buClr>
                <a:schemeClr val="dk2"/>
              </a:buClr>
              <a:buSzPct val="100000"/>
              <a:defRPr sz="800">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grpSp>
        <p:nvGrpSpPr>
          <p:cNvPr id="9" name="Shape 9"/>
          <p:cNvGrpSpPr/>
          <p:nvPr/>
        </p:nvGrpSpPr>
        <p:grpSpPr>
          <a:xfrm>
            <a:off x="0" y="4820671"/>
            <a:ext cx="9213425" cy="322828"/>
            <a:chOff x="0" y="4820671"/>
            <a:chExt cx="9213425" cy="322828"/>
          </a:xfrm>
        </p:grpSpPr>
        <p:sp>
          <p:nvSpPr>
            <p:cNvPr id="10" name="Shape 10"/>
            <p:cNvSpPr/>
            <p:nvPr/>
          </p:nvSpPr>
          <p:spPr>
            <a:xfrm>
              <a:off x="0" y="4853100"/>
              <a:ext cx="9144000" cy="2904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nvSpPr>
          <p:spPr>
            <a:xfrm>
              <a:off x="17103" y="4820671"/>
              <a:ext cx="31767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Introduction to Modern Application Development</a:t>
              </a:r>
            </a:p>
          </p:txBody>
        </p:sp>
        <p:sp>
          <p:nvSpPr>
            <p:cNvPr id="12" name="Shape 12"/>
            <p:cNvSpPr txBox="1"/>
            <p:nvPr/>
          </p:nvSpPr>
          <p:spPr>
            <a:xfrm>
              <a:off x="5692325" y="4820683"/>
              <a:ext cx="3521100" cy="290400"/>
            </a:xfrm>
            <a:prstGeom prst="rect">
              <a:avLst/>
            </a:prstGeom>
            <a:noFill/>
            <a:ln>
              <a:noFill/>
            </a:ln>
          </p:spPr>
          <p:txBody>
            <a:bodyPr anchorCtr="0" anchor="t" bIns="91425" lIns="91425" rIns="91425" tIns="91425">
              <a:noAutofit/>
            </a:bodyPr>
            <a:lstStyle/>
            <a:p>
              <a:pPr lvl="0" rtl="0">
                <a:spcBef>
                  <a:spcPts val="0"/>
                </a:spcBef>
                <a:buNone/>
              </a:pPr>
              <a:r>
                <a:rPr lang="en" sz="1100">
                  <a:solidFill>
                    <a:srgbClr val="D9D9D9"/>
                  </a:solidFill>
                  <a:latin typeface="Average"/>
                  <a:ea typeface="Average"/>
                  <a:cs typeface="Average"/>
                  <a:sym typeface="Average"/>
                </a:rPr>
                <a:t>Dr Gaurav Raina (IIT Madras), Tanmai Gopal (Hasura)</a:t>
              </a: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thenextweb.com/insider/2015/03/23/how-i-hacked-indias-biggest-startup/" TargetMode="External"/><Relationship Id="rId4" Type="http://schemas.openxmlformats.org/officeDocument/2006/relationships/hyperlink" Target="http://site.com/images/file.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owasp.org/index.php/XSS_(Cross_Site_Scripting)_Prevention_Cheat_She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owasp.org/index.php/Man-in-the-middle_attac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Module 14</a:t>
            </a:r>
          </a:p>
        </p:txBody>
      </p:sp>
      <p:sp>
        <p:nvSpPr>
          <p:cNvPr id="59" name="Shape 59"/>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en"/>
              <a:t>Understanding security, and some best practices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Best development/deployment practices</a:t>
            </a:r>
          </a:p>
        </p:txBody>
      </p:sp>
      <p:sp>
        <p:nvSpPr>
          <p:cNvPr id="129" name="Shape 129"/>
          <p:cNvSpPr txBox="1"/>
          <p:nvPr>
            <p:ph idx="1" type="body"/>
          </p:nvPr>
        </p:nvSpPr>
        <p:spPr>
          <a:xfrm>
            <a:off x="235500" y="1092050"/>
            <a:ext cx="8520600" cy="33429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buChar char="-"/>
            </a:pPr>
            <a:r>
              <a:rPr b="1" lang="en" sz="1200"/>
              <a:t>Don’t log secure information</a:t>
            </a:r>
          </a:p>
          <a:p>
            <a:pPr indent="-304800" lvl="1" marL="914400" marR="0" rtl="0" algn="l">
              <a:lnSpc>
                <a:spcPct val="115000"/>
              </a:lnSpc>
              <a:spcBef>
                <a:spcPts val="0"/>
              </a:spcBef>
              <a:spcAft>
                <a:spcPts val="1600"/>
              </a:spcAft>
              <a:buSzPct val="100000"/>
              <a:buChar char="-"/>
            </a:pPr>
            <a:r>
              <a:rPr lang="en" sz="1200"/>
              <a:t>Don’t print out sensitive information as log output from your server-side code</a:t>
            </a:r>
          </a:p>
          <a:p>
            <a:pPr indent="-304800" lvl="1" marL="914400" marR="0" rtl="0" algn="l">
              <a:lnSpc>
                <a:spcPct val="115000"/>
              </a:lnSpc>
              <a:spcBef>
                <a:spcPts val="0"/>
              </a:spcBef>
              <a:spcAft>
                <a:spcPts val="1600"/>
              </a:spcAft>
              <a:buSzPct val="100000"/>
              <a:buChar char="-"/>
            </a:pPr>
            <a:r>
              <a:rPr lang="en" sz="1200"/>
              <a:t>Eg: In your login API endpoint, don’t print out the username/password as logs</a:t>
            </a:r>
          </a:p>
          <a:p>
            <a:pPr indent="-304800" lvl="1" marL="914400" marR="0" rtl="0" algn="l">
              <a:lnSpc>
                <a:spcPct val="115000"/>
              </a:lnSpc>
              <a:spcBef>
                <a:spcPts val="0"/>
              </a:spcBef>
              <a:spcAft>
                <a:spcPts val="1600"/>
              </a:spcAft>
              <a:buSzPct val="100000"/>
              <a:buChar char="-"/>
            </a:pPr>
            <a:r>
              <a:rPr lang="en" sz="1200"/>
              <a:t>Why? Because if anyone gets access to the logs, then it’s like getting access to the database</a:t>
            </a:r>
          </a:p>
          <a:p>
            <a:pPr indent="-304800" lvl="0" marL="457200" marR="0" rtl="0" algn="l">
              <a:lnSpc>
                <a:spcPct val="115000"/>
              </a:lnSpc>
              <a:spcBef>
                <a:spcPts val="0"/>
              </a:spcBef>
              <a:spcAft>
                <a:spcPts val="1600"/>
              </a:spcAft>
              <a:buSzPct val="100000"/>
              <a:buChar char="-"/>
            </a:pPr>
            <a:r>
              <a:rPr b="1" lang="en" sz="1200"/>
              <a:t>Separate staging (testing) &amp; production environment</a:t>
            </a:r>
          </a:p>
          <a:p>
            <a:pPr indent="-304800" lvl="0" marL="457200" marR="0" rtl="0" algn="l">
              <a:lnSpc>
                <a:spcPct val="115000"/>
              </a:lnSpc>
              <a:spcBef>
                <a:spcPts val="0"/>
              </a:spcBef>
              <a:spcAft>
                <a:spcPts val="1600"/>
              </a:spcAft>
              <a:buSzPct val="100000"/>
              <a:buChar char="-"/>
            </a:pPr>
            <a:r>
              <a:rPr b="1" lang="en" sz="1200"/>
              <a:t>Don’t execute any file/source-code that is not guaranteed to be from the development team</a:t>
            </a:r>
          </a:p>
          <a:p>
            <a:pPr indent="-304800" lvl="0" marL="457200" marR="0" rtl="0" algn="l">
              <a:lnSpc>
                <a:spcPct val="115000"/>
              </a:lnSpc>
              <a:spcBef>
                <a:spcPts val="0"/>
              </a:spcBef>
              <a:spcAft>
                <a:spcPts val="1600"/>
              </a:spcAft>
              <a:buSzPct val="100000"/>
              <a:buChar char="-"/>
            </a:pPr>
            <a:r>
              <a:rPr b="1" lang="en" sz="1200"/>
              <a:t>Use secure methods like SSH (not FTP) to manage your servers</a:t>
            </a:r>
          </a:p>
          <a:p>
            <a:pPr indent="-304800" lvl="1" marL="914400" marR="0" rtl="0" algn="l">
              <a:lnSpc>
                <a:spcPct val="115000"/>
              </a:lnSpc>
              <a:spcBef>
                <a:spcPts val="0"/>
              </a:spcBef>
              <a:spcAft>
                <a:spcPts val="1600"/>
              </a:spcAft>
              <a:buSzPct val="100000"/>
              <a:buChar char="-"/>
            </a:pPr>
            <a:r>
              <a:rPr lang="en" sz="1200"/>
              <a:t>Preferably set up key based access and not just password access</a:t>
            </a:r>
          </a:p>
        </p:txBody>
      </p:sp>
      <p:sp>
        <p:nvSpPr>
          <p:cNvPr id="130" name="Shape 130"/>
          <p:cNvSpPr txBox="1"/>
          <p:nvPr>
            <p:ph idx="1" type="body"/>
          </p:nvPr>
        </p:nvSpPr>
        <p:spPr>
          <a:xfrm>
            <a:off x="235500" y="3530450"/>
            <a:ext cx="8520600" cy="10755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buChar char="-"/>
            </a:pPr>
            <a:r>
              <a:rPr b="1" lang="en" sz="1200"/>
              <a:t>Separate admin users from read/write users from read users</a:t>
            </a:r>
          </a:p>
          <a:p>
            <a:pPr indent="-304800" lvl="0" marL="457200" marR="0" rtl="0" algn="l">
              <a:lnSpc>
                <a:spcPct val="115000"/>
              </a:lnSpc>
              <a:spcBef>
                <a:spcPts val="0"/>
              </a:spcBef>
              <a:spcAft>
                <a:spcPts val="1600"/>
              </a:spcAft>
              <a:buSzPct val="100000"/>
              <a:buChar char="-"/>
            </a:pPr>
            <a:r>
              <a:rPr b="1" lang="en" sz="1200"/>
              <a:t>Don’t execute raw SQL statements on the database if any part of that SQL statement depends on user-input</a:t>
            </a:r>
          </a:p>
          <a:p>
            <a:pPr indent="-304800" lvl="1" marL="914400" marR="0" rtl="0" algn="l">
              <a:lnSpc>
                <a:spcPct val="115000"/>
              </a:lnSpc>
              <a:spcBef>
                <a:spcPts val="0"/>
              </a:spcBef>
              <a:spcAft>
                <a:spcPts val="1600"/>
              </a:spcAft>
              <a:buSzPct val="100000"/>
              <a:buChar char="-"/>
            </a:pPr>
            <a:r>
              <a:rPr lang="en" sz="1200"/>
              <a:t>SQL injection attacks</a:t>
            </a:r>
          </a:p>
          <a:p>
            <a:pPr indent="-304800" lvl="1" marL="914400" marR="0" rtl="0" algn="l">
              <a:lnSpc>
                <a:spcPct val="115000"/>
              </a:lnSpc>
              <a:spcBef>
                <a:spcPts val="0"/>
              </a:spcBef>
              <a:spcAft>
                <a:spcPts val="1600"/>
              </a:spcAft>
              <a:buSzPct val="100000"/>
              <a:buChar char="-"/>
            </a:pPr>
            <a:r>
              <a:rPr lang="en" sz="1200"/>
              <a:t>Use mature libraries and frameworks to connect to a database that automatically escape the SQL for you.</a:t>
            </a:r>
          </a:p>
        </p:txBody>
      </p:sp>
      <p:sp>
        <p:nvSpPr>
          <p:cNvPr id="131" name="Shape 131"/>
          <p:cNvSpPr txBox="1"/>
          <p:nvPr>
            <p:ph type="title"/>
          </p:nvPr>
        </p:nvSpPr>
        <p:spPr>
          <a:xfrm>
            <a:off x="311700" y="3035825"/>
            <a:ext cx="8520600" cy="572700"/>
          </a:xfrm>
          <a:prstGeom prst="rect">
            <a:avLst/>
          </a:prstGeom>
        </p:spPr>
        <p:txBody>
          <a:bodyPr anchorCtr="0" anchor="t" bIns="91425" lIns="91425" rIns="91425" tIns="91425">
            <a:noAutofit/>
          </a:bodyPr>
          <a:lstStyle/>
          <a:p>
            <a:pPr lvl="0" rtl="0">
              <a:spcBef>
                <a:spcPts val="0"/>
              </a:spcBef>
              <a:buNone/>
            </a:pPr>
            <a:r>
              <a:rPr lang="en"/>
              <a:t>Access the database safely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Key takeaways</a:t>
            </a:r>
          </a:p>
        </p:txBody>
      </p:sp>
      <p:sp>
        <p:nvSpPr>
          <p:cNvPr id="137" name="Shape 137"/>
          <p:cNvSpPr txBox="1"/>
          <p:nvPr>
            <p:ph idx="1" type="body"/>
          </p:nvPr>
        </p:nvSpPr>
        <p:spPr>
          <a:xfrm>
            <a:off x="235500" y="1092050"/>
            <a:ext cx="8520600" cy="10755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buChar char="-"/>
            </a:pPr>
            <a:r>
              <a:rPr b="1" lang="en" sz="1200"/>
              <a:t>Each point in this module!</a:t>
            </a:r>
          </a:p>
          <a:p>
            <a:pPr indent="-304800" lvl="1" marL="914400" marR="0" rtl="0" algn="l">
              <a:lnSpc>
                <a:spcPct val="115000"/>
              </a:lnSpc>
              <a:spcBef>
                <a:spcPts val="0"/>
              </a:spcBef>
              <a:spcAft>
                <a:spcPts val="1600"/>
              </a:spcAft>
              <a:buSzPct val="100000"/>
              <a:buChar char="-"/>
            </a:pPr>
            <a:r>
              <a:rPr lang="en" sz="1200"/>
              <a:t>Try to understand why each point is the way it is by getting into more detail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Objectives</a:t>
            </a:r>
          </a:p>
        </p:txBody>
      </p:sp>
      <p:sp>
        <p:nvSpPr>
          <p:cNvPr id="65" name="Shape 65"/>
          <p:cNvSpPr txBox="1"/>
          <p:nvPr>
            <p:ph idx="1" type="body"/>
          </p:nvPr>
        </p:nvSpPr>
        <p:spPr>
          <a:xfrm>
            <a:off x="235500" y="1000075"/>
            <a:ext cx="8520600" cy="3785100"/>
          </a:xfrm>
          <a:prstGeom prst="rect">
            <a:avLst/>
          </a:prstGeom>
        </p:spPr>
        <p:txBody>
          <a:bodyPr anchorCtr="0" anchor="t" bIns="91425" lIns="91425" rIns="91425" tIns="91425">
            <a:noAutofit/>
          </a:bodyPr>
          <a:lstStyle/>
          <a:p>
            <a:pPr indent="-228600" lvl="0" marL="457200" rtl="0">
              <a:spcBef>
                <a:spcPts val="0"/>
              </a:spcBef>
              <a:buChar char="-"/>
            </a:pPr>
            <a:r>
              <a:rPr lang="en"/>
              <a:t>How attacks happen</a:t>
            </a:r>
          </a:p>
          <a:p>
            <a:pPr indent="-304800" lvl="0" marL="457200" marR="0" rtl="0" algn="l">
              <a:lnSpc>
                <a:spcPct val="115000"/>
              </a:lnSpc>
              <a:spcBef>
                <a:spcPts val="0"/>
              </a:spcBef>
              <a:spcAft>
                <a:spcPts val="1600"/>
              </a:spcAft>
              <a:buClr>
                <a:schemeClr val="dk2"/>
              </a:buClr>
              <a:buSzPct val="85714"/>
              <a:buFont typeface="Arial"/>
              <a:buChar char="-"/>
            </a:pPr>
            <a:r>
              <a:rPr lang="en"/>
              <a:t>Understanding major attack surfaces</a:t>
            </a:r>
          </a:p>
          <a:p>
            <a:pPr indent="-228600" lvl="0" marL="457200" rtl="0">
              <a:spcBef>
                <a:spcPts val="0"/>
              </a:spcBef>
              <a:buChar char="-"/>
            </a:pPr>
            <a:r>
              <a:rPr lang="en"/>
              <a:t>Front-end</a:t>
            </a:r>
          </a:p>
          <a:p>
            <a:pPr indent="-228600" lvl="1" marL="914400" rtl="0">
              <a:spcBef>
                <a:spcPts val="0"/>
              </a:spcBef>
              <a:buChar char="-"/>
            </a:pPr>
            <a:r>
              <a:rPr lang="en" sz="1200"/>
              <a:t>Javascript</a:t>
            </a:r>
            <a:r>
              <a:rPr lang="en"/>
              <a:t> execution</a:t>
            </a:r>
          </a:p>
          <a:p>
            <a:pPr indent="-228600" lvl="0" marL="457200" rtl="0">
              <a:spcBef>
                <a:spcPts val="0"/>
              </a:spcBef>
              <a:buChar char="-"/>
            </a:pPr>
            <a:r>
              <a:rPr lang="en"/>
              <a:t>Network level</a:t>
            </a:r>
          </a:p>
          <a:p>
            <a:pPr indent="-304800" lvl="1" marL="914400" rtl="0">
              <a:spcBef>
                <a:spcPts val="0"/>
              </a:spcBef>
              <a:buSzPct val="100000"/>
              <a:buChar char="-"/>
            </a:pPr>
            <a:r>
              <a:rPr lang="en" sz="1200"/>
              <a:t>Man-in-the-middle</a:t>
            </a:r>
          </a:p>
          <a:p>
            <a:pPr indent="-228600" lvl="0" marL="457200" rtl="0">
              <a:spcBef>
                <a:spcPts val="0"/>
              </a:spcBef>
              <a:buChar char="-"/>
            </a:pPr>
            <a:r>
              <a:rPr lang="en"/>
              <a:t>API/development level</a:t>
            </a:r>
          </a:p>
          <a:p>
            <a:pPr indent="-304800" lvl="1" marL="914400" rtl="0">
              <a:spcBef>
                <a:spcPts val="0"/>
              </a:spcBef>
              <a:buSzPct val="100000"/>
              <a:buChar char="-"/>
            </a:pPr>
            <a:r>
              <a:rPr lang="en" sz="1200"/>
              <a:t>Open APIs</a:t>
            </a:r>
          </a:p>
          <a:p>
            <a:pPr indent="-228600" lvl="0" marL="457200" rtl="0">
              <a:spcBef>
                <a:spcPts val="0"/>
              </a:spcBef>
              <a:buChar char="-"/>
            </a:pPr>
            <a:r>
              <a:rPr lang="en"/>
              <a:t>Database level</a:t>
            </a:r>
          </a:p>
          <a:p>
            <a:pPr indent="-304800" lvl="1" marL="914400" rtl="0">
              <a:spcBef>
                <a:spcPts val="0"/>
              </a:spcBef>
              <a:buSzPct val="100000"/>
              <a:buChar char="-"/>
            </a:pPr>
            <a:r>
              <a:rPr lang="en" sz="1200"/>
              <a:t>SQL injection</a:t>
            </a:r>
          </a:p>
          <a:p>
            <a:pPr indent="-228600" lvl="0" marL="457200" rtl="0">
              <a:spcBef>
                <a:spcPts val="0"/>
              </a:spcBef>
              <a:buChar char="-"/>
            </a:pPr>
            <a:r>
              <a:rPr lang="en"/>
              <a:t>System level</a:t>
            </a:r>
          </a:p>
          <a:p>
            <a:pPr indent="-228600" lvl="1" marL="914400" rtl="0">
              <a:spcBef>
                <a:spcPts val="0"/>
              </a:spcBef>
              <a:buChar char="-"/>
            </a:pPr>
            <a:r>
              <a:rPr lang="en"/>
              <a:t>Incorrect logs, Server vulnerabilities that allow remote code execution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Common loopholes that cause security breaches</a:t>
            </a:r>
          </a:p>
        </p:txBody>
      </p:sp>
      <p:sp>
        <p:nvSpPr>
          <p:cNvPr id="71" name="Shape 71"/>
          <p:cNvSpPr txBox="1"/>
          <p:nvPr>
            <p:ph idx="1" type="body"/>
          </p:nvPr>
        </p:nvSpPr>
        <p:spPr>
          <a:xfrm>
            <a:off x="235500" y="923875"/>
            <a:ext cx="8520600" cy="3886200"/>
          </a:xfrm>
          <a:prstGeom prst="rect">
            <a:avLst/>
          </a:prstGeom>
        </p:spPr>
        <p:txBody>
          <a:bodyPr anchorCtr="0" anchor="t" bIns="91425" lIns="91425" rIns="91425" tIns="91425">
            <a:noAutofit/>
          </a:bodyPr>
          <a:lstStyle/>
          <a:p>
            <a:pPr indent="-304800" lvl="0" marL="457200" rtl="0">
              <a:spcBef>
                <a:spcPts val="0"/>
              </a:spcBef>
              <a:buSzPct val="100000"/>
              <a:buChar char="-"/>
            </a:pPr>
            <a:r>
              <a:rPr b="1" lang="en" sz="1200"/>
              <a:t>Edge cases missed out by the developer</a:t>
            </a:r>
            <a:r>
              <a:rPr lang="en" sz="1200"/>
              <a:t> OR </a:t>
            </a:r>
            <a:r>
              <a:rPr b="1" lang="en" sz="1200"/>
              <a:t>breaking a developer’s (incorrect) assumptions</a:t>
            </a:r>
          </a:p>
          <a:p>
            <a:pPr indent="-304800" lvl="1" marL="914400" rtl="0">
              <a:spcBef>
                <a:spcPts val="0"/>
              </a:spcBef>
              <a:buSzPct val="100000"/>
              <a:buChar char="-"/>
            </a:pPr>
            <a:r>
              <a:rPr lang="en" sz="1200"/>
              <a:t>Developer forgets to add an authentication/authorization check to an API endpoint</a:t>
            </a:r>
          </a:p>
          <a:p>
            <a:pPr indent="-304800" lvl="1" marL="914400" rtl="0">
              <a:spcBef>
                <a:spcPts val="0"/>
              </a:spcBef>
              <a:buSzPct val="100000"/>
              <a:buChar char="-"/>
            </a:pPr>
            <a:r>
              <a:rPr lang="en" sz="1200" u="sng">
                <a:solidFill>
                  <a:schemeClr val="hlink"/>
                </a:solidFill>
                <a:hlinkClick r:id="rId3"/>
              </a:rPr>
              <a:t>http://thenextweb.com/insider/2015/03/23/how-i-hacked-indias-biggest-startup/</a:t>
            </a:r>
            <a:r>
              <a:rPr lang="en" sz="1200"/>
              <a:t> </a:t>
            </a:r>
          </a:p>
          <a:p>
            <a:pPr indent="-304800" lvl="0" marL="457200" rtl="0">
              <a:spcBef>
                <a:spcPts val="0"/>
              </a:spcBef>
              <a:buSzPct val="100000"/>
              <a:buChar char="-"/>
            </a:pPr>
            <a:r>
              <a:rPr b="1" lang="en" sz="1200"/>
              <a:t>Being able to execute code where it should not be allowed</a:t>
            </a:r>
          </a:p>
          <a:p>
            <a:pPr indent="-304800" lvl="1" marL="914400" rtl="0">
              <a:spcBef>
                <a:spcPts val="0"/>
              </a:spcBef>
              <a:buSzPct val="100000"/>
              <a:buChar char="-"/>
            </a:pPr>
            <a:r>
              <a:rPr lang="en" sz="1200"/>
              <a:t>Upload a file (PHP) instead of uploading an image</a:t>
            </a:r>
          </a:p>
          <a:p>
            <a:pPr indent="-304800" lvl="1" marL="914400" rtl="0">
              <a:spcBef>
                <a:spcPts val="0"/>
              </a:spcBef>
              <a:buSzPct val="100000"/>
              <a:buChar char="-"/>
            </a:pPr>
            <a:r>
              <a:rPr lang="en" sz="1200"/>
              <a:t>Going to that path where the image is stored: </a:t>
            </a:r>
            <a:r>
              <a:rPr lang="en" sz="1200" u="sng">
                <a:solidFill>
                  <a:schemeClr val="hlink"/>
                </a:solidFill>
                <a:hlinkClick r:id="rId4"/>
              </a:rPr>
              <a:t>http://site.com/images/file.php</a:t>
            </a:r>
            <a:r>
              <a:rPr lang="en" sz="1200"/>
              <a:t> will execute the source code of the file instead of serving the image unless the directory or apache are configured to not allow execution of any files inside the images directory</a:t>
            </a:r>
          </a:p>
          <a:p>
            <a:pPr indent="-304800" lvl="0" marL="457200" rtl="0">
              <a:spcBef>
                <a:spcPts val="0"/>
              </a:spcBef>
              <a:buSzPct val="100000"/>
              <a:buChar char="-"/>
            </a:pPr>
            <a:r>
              <a:rPr b="1" lang="en" sz="1200"/>
              <a:t>Being able to access unauthorized data</a:t>
            </a:r>
          </a:p>
          <a:p>
            <a:pPr indent="-304800" lvl="1" marL="914400" rtl="0">
              <a:spcBef>
                <a:spcPts val="0"/>
              </a:spcBef>
              <a:buSzPct val="100000"/>
              <a:buChar char="-"/>
            </a:pPr>
            <a:r>
              <a:rPr lang="en" sz="1200"/>
              <a:t>Production access was not supposed to be given to tester.</a:t>
            </a:r>
          </a:p>
          <a:p>
            <a:pPr indent="-304800" lvl="1" marL="914400" rtl="0">
              <a:spcBef>
                <a:spcPts val="0"/>
              </a:spcBef>
              <a:buSzPct val="100000"/>
              <a:buChar char="-"/>
            </a:pPr>
            <a:r>
              <a:rPr lang="en" sz="1200"/>
              <a:t>So tester credentials were not stored very secretly</a:t>
            </a:r>
          </a:p>
          <a:p>
            <a:pPr indent="-304800" lvl="1" marL="914400" rtl="0">
              <a:spcBef>
                <a:spcPts val="0"/>
              </a:spcBef>
              <a:buSzPct val="100000"/>
              <a:buChar char="-"/>
            </a:pPr>
            <a:r>
              <a:rPr lang="en" sz="1200"/>
              <a:t>Hacker got access to tester credentials, was able to access production database</a:t>
            </a:r>
          </a:p>
          <a:p>
            <a:pPr indent="-304800" lvl="0" marL="457200" rtl="0">
              <a:spcBef>
                <a:spcPts val="0"/>
              </a:spcBef>
              <a:buSzPct val="100000"/>
              <a:buChar char="-"/>
            </a:pPr>
            <a:r>
              <a:rPr b="1" lang="en" sz="1200"/>
              <a:t>Denial of service</a:t>
            </a:r>
          </a:p>
          <a:p>
            <a:pPr indent="-304800" lvl="1" marL="914400" rtl="0">
              <a:spcBef>
                <a:spcPts val="0"/>
              </a:spcBef>
              <a:buSzPct val="100000"/>
              <a:buChar char="-"/>
            </a:pPr>
            <a:r>
              <a:rPr lang="en" sz="1200"/>
              <a:t>An attack that aims to make a network or server software component unavailable to its users</a:t>
            </a:r>
          </a:p>
          <a:p>
            <a:pPr indent="-304800" lvl="2" marL="1371600" rtl="0">
              <a:spcBef>
                <a:spcPts val="0"/>
              </a:spcBef>
              <a:buSzPct val="100000"/>
              <a:buChar char="-"/>
            </a:pPr>
            <a:r>
              <a:rPr lang="en"/>
              <a:t>Make so many requests to a site, that normal users can’t reach the site</a:t>
            </a:r>
          </a:p>
          <a:p>
            <a:pPr indent="-228600" lvl="0" marL="457200" rtl="0">
              <a:spcBef>
                <a:spcPts val="0"/>
              </a:spcBef>
              <a:buChar char="-"/>
            </a:pPr>
            <a:r>
              <a:rPr b="1" lang="en" sz="1200"/>
              <a:t>Social engineering, or even being stupid</a:t>
            </a:r>
          </a:p>
          <a:p>
            <a:pPr indent="-304800" lvl="1" marL="914400" rtl="0">
              <a:spcBef>
                <a:spcPts val="0"/>
              </a:spcBef>
              <a:buSzPct val="100000"/>
              <a:buChar char="-"/>
            </a:pPr>
            <a:r>
              <a:rPr lang="en" sz="1200"/>
              <a:t>We might have very secure systems. But if we are not careful about where keys/passwords/credentials are stored, then there is no point.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Architecture of a webapp</a:t>
            </a:r>
          </a:p>
        </p:txBody>
      </p:sp>
      <p:sp>
        <p:nvSpPr>
          <p:cNvPr id="77" name="Shape 77"/>
          <p:cNvSpPr/>
          <p:nvPr/>
        </p:nvSpPr>
        <p:spPr>
          <a:xfrm>
            <a:off x="804517" y="2939105"/>
            <a:ext cx="1960500" cy="383999"/>
          </a:xfrm>
          <a:prstGeom prst="rect">
            <a:avLst/>
          </a:prstGeom>
          <a:solidFill>
            <a:srgbClr val="EEEEEE"/>
          </a:solidFill>
          <a:ln>
            <a:noFill/>
          </a:ln>
        </p:spPr>
        <p:txBody>
          <a:bodyPr anchorCtr="0" anchor="ctr" bIns="91425" lIns="91425" rIns="91425" tIns="91425">
            <a:noAutofit/>
          </a:bodyPr>
          <a:lstStyle/>
          <a:p>
            <a:pPr lvl="0" rtl="0" algn="ctr">
              <a:spcBef>
                <a:spcPts val="0"/>
              </a:spcBef>
              <a:buNone/>
            </a:pPr>
            <a:r>
              <a:rPr lang="en" sz="1200">
                <a:latin typeface="Consolas"/>
                <a:ea typeface="Consolas"/>
                <a:cs typeface="Consolas"/>
                <a:sym typeface="Consolas"/>
              </a:rPr>
              <a:t>Computer (host)</a:t>
            </a:r>
          </a:p>
        </p:txBody>
      </p:sp>
      <p:sp>
        <p:nvSpPr>
          <p:cNvPr id="78" name="Shape 78"/>
          <p:cNvSpPr/>
          <p:nvPr/>
        </p:nvSpPr>
        <p:spPr>
          <a:xfrm>
            <a:off x="804667" y="1724844"/>
            <a:ext cx="1960500" cy="808500"/>
          </a:xfrm>
          <a:prstGeom prst="roundRect">
            <a:avLst>
              <a:gd fmla="val 16667" name="adj"/>
            </a:avLst>
          </a:prstGeom>
          <a:solidFill>
            <a:srgbClr val="A4C2F4"/>
          </a:solidFill>
          <a:ln>
            <a:noFill/>
          </a:ln>
        </p:spPr>
        <p:txBody>
          <a:bodyPr anchorCtr="0" anchor="ctr" bIns="91425" lIns="91425" rIns="91425" tIns="91425">
            <a:noAutofit/>
          </a:bodyPr>
          <a:lstStyle/>
          <a:p>
            <a:pPr lvl="0" rtl="0" algn="ctr">
              <a:spcBef>
                <a:spcPts val="0"/>
              </a:spcBef>
              <a:buNone/>
            </a:pPr>
            <a:r>
              <a:rPr lang="en" sz="1200">
                <a:latin typeface="Consolas"/>
                <a:ea typeface="Consolas"/>
                <a:cs typeface="Consolas"/>
                <a:sym typeface="Consolas"/>
              </a:rPr>
              <a:t>Web server</a:t>
            </a:r>
          </a:p>
        </p:txBody>
      </p:sp>
      <p:sp>
        <p:nvSpPr>
          <p:cNvPr id="79" name="Shape 79"/>
          <p:cNvSpPr/>
          <p:nvPr/>
        </p:nvSpPr>
        <p:spPr>
          <a:xfrm>
            <a:off x="3961125" y="2165650"/>
            <a:ext cx="1576500" cy="1000200"/>
          </a:xfrm>
          <a:prstGeom prst="cloudCallout">
            <a:avLst>
              <a:gd fmla="val -11343" name="adj1"/>
              <a:gd fmla="val 43187" name="adj2"/>
            </a:avLst>
          </a:prstGeom>
          <a:solidFill>
            <a:srgbClr val="EEEEEE"/>
          </a:solidFill>
          <a:ln>
            <a:noFill/>
          </a:ln>
        </p:spPr>
        <p:txBody>
          <a:bodyPr anchorCtr="0" anchor="ctr" bIns="91425" lIns="91425" rIns="91425" tIns="91425">
            <a:noAutofit/>
          </a:bodyPr>
          <a:lstStyle/>
          <a:p>
            <a:pPr lvl="0" rtl="0" algn="ctr">
              <a:spcBef>
                <a:spcPts val="0"/>
              </a:spcBef>
              <a:buNone/>
            </a:pPr>
            <a:r>
              <a:rPr lang="en" sz="1200">
                <a:latin typeface="Consolas"/>
                <a:ea typeface="Consolas"/>
                <a:cs typeface="Consolas"/>
                <a:sym typeface="Consolas"/>
              </a:rPr>
              <a:t>Network</a:t>
            </a:r>
          </a:p>
        </p:txBody>
      </p:sp>
      <p:sp>
        <p:nvSpPr>
          <p:cNvPr id="80" name="Shape 80"/>
          <p:cNvSpPr/>
          <p:nvPr/>
        </p:nvSpPr>
        <p:spPr>
          <a:xfrm>
            <a:off x="6733575" y="2271550"/>
            <a:ext cx="1605900" cy="788400"/>
          </a:xfrm>
          <a:prstGeom prst="roundRect">
            <a:avLst>
              <a:gd fmla="val 16667" name="adj"/>
            </a:avLst>
          </a:prstGeom>
          <a:solidFill>
            <a:srgbClr val="EEEEEE"/>
          </a:solidFill>
          <a:ln>
            <a:noFill/>
          </a:ln>
        </p:spPr>
        <p:txBody>
          <a:bodyPr anchorCtr="0" anchor="ctr" bIns="91425" lIns="91425" rIns="91425" tIns="91425">
            <a:noAutofit/>
          </a:bodyPr>
          <a:lstStyle/>
          <a:p>
            <a:pPr lvl="0" rtl="0" algn="ctr">
              <a:spcBef>
                <a:spcPts val="0"/>
              </a:spcBef>
              <a:buNone/>
            </a:pPr>
            <a:r>
              <a:rPr lang="en" sz="1200">
                <a:latin typeface="Consolas"/>
                <a:ea typeface="Consolas"/>
                <a:cs typeface="Consolas"/>
                <a:sym typeface="Consolas"/>
              </a:rPr>
              <a:t>Browser</a:t>
            </a:r>
          </a:p>
          <a:p>
            <a:pPr lvl="0" rtl="0" algn="ctr">
              <a:spcBef>
                <a:spcPts val="0"/>
              </a:spcBef>
              <a:buNone/>
            </a:pPr>
            <a:r>
              <a:rPr lang="en" sz="1200">
                <a:latin typeface="Consolas"/>
                <a:ea typeface="Consolas"/>
                <a:cs typeface="Consolas"/>
                <a:sym typeface="Consolas"/>
              </a:rPr>
              <a:t> (web client)</a:t>
            </a:r>
          </a:p>
        </p:txBody>
      </p:sp>
      <p:cxnSp>
        <p:nvCxnSpPr>
          <p:cNvPr id="81" name="Shape 81"/>
          <p:cNvCxnSpPr/>
          <p:nvPr/>
        </p:nvCxnSpPr>
        <p:spPr>
          <a:xfrm rot="10800000">
            <a:off x="5634800" y="2913425"/>
            <a:ext cx="889200" cy="0"/>
          </a:xfrm>
          <a:prstGeom prst="straightConnector1">
            <a:avLst/>
          </a:prstGeom>
          <a:noFill/>
          <a:ln cap="flat" cmpd="sng" w="19050">
            <a:solidFill>
              <a:srgbClr val="EA9999"/>
            </a:solidFill>
            <a:prstDash val="solid"/>
            <a:round/>
            <a:headEnd len="lg" w="lg" type="none"/>
            <a:tailEnd len="lg" w="lg" type="triangle"/>
          </a:ln>
        </p:spPr>
      </p:cxnSp>
      <p:cxnSp>
        <p:nvCxnSpPr>
          <p:cNvPr id="82" name="Shape 82"/>
          <p:cNvCxnSpPr/>
          <p:nvPr/>
        </p:nvCxnSpPr>
        <p:spPr>
          <a:xfrm flipH="1">
            <a:off x="3007400" y="2913425"/>
            <a:ext cx="849600" cy="222300"/>
          </a:xfrm>
          <a:prstGeom prst="straightConnector1">
            <a:avLst/>
          </a:prstGeom>
          <a:noFill/>
          <a:ln cap="flat" cmpd="sng" w="19050">
            <a:solidFill>
              <a:srgbClr val="EA9999"/>
            </a:solidFill>
            <a:prstDash val="solid"/>
            <a:round/>
            <a:headEnd len="lg" w="lg" type="none"/>
            <a:tailEnd len="lg" w="lg" type="triangle"/>
          </a:ln>
        </p:spPr>
      </p:cxnSp>
      <p:cxnSp>
        <p:nvCxnSpPr>
          <p:cNvPr id="83" name="Shape 83"/>
          <p:cNvCxnSpPr/>
          <p:nvPr/>
        </p:nvCxnSpPr>
        <p:spPr>
          <a:xfrm rot="10800000">
            <a:off x="1615400" y="2549700"/>
            <a:ext cx="0" cy="343500"/>
          </a:xfrm>
          <a:prstGeom prst="straightConnector1">
            <a:avLst/>
          </a:prstGeom>
          <a:noFill/>
          <a:ln cap="flat" cmpd="sng" w="19050">
            <a:solidFill>
              <a:srgbClr val="EA9999"/>
            </a:solidFill>
            <a:prstDash val="solid"/>
            <a:round/>
            <a:headEnd len="lg" w="lg" type="none"/>
            <a:tailEnd len="lg" w="lg" type="triangle"/>
          </a:ln>
        </p:spPr>
      </p:cxnSp>
      <p:cxnSp>
        <p:nvCxnSpPr>
          <p:cNvPr id="84" name="Shape 84"/>
          <p:cNvCxnSpPr/>
          <p:nvPr/>
        </p:nvCxnSpPr>
        <p:spPr>
          <a:xfrm flipH="1" rot="10800000">
            <a:off x="2896275" y="2692050"/>
            <a:ext cx="899400" cy="242400"/>
          </a:xfrm>
          <a:prstGeom prst="straightConnector1">
            <a:avLst/>
          </a:prstGeom>
          <a:noFill/>
          <a:ln cap="flat" cmpd="sng" w="19050">
            <a:solidFill>
              <a:srgbClr val="A2C4C9"/>
            </a:solidFill>
            <a:prstDash val="solid"/>
            <a:round/>
            <a:headEnd len="lg" w="lg" type="none"/>
            <a:tailEnd len="lg" w="lg" type="triangle"/>
          </a:ln>
        </p:spPr>
      </p:cxnSp>
      <p:cxnSp>
        <p:nvCxnSpPr>
          <p:cNvPr id="85" name="Shape 85"/>
          <p:cNvCxnSpPr/>
          <p:nvPr/>
        </p:nvCxnSpPr>
        <p:spPr>
          <a:xfrm>
            <a:off x="5629700" y="2699550"/>
            <a:ext cx="904500" cy="0"/>
          </a:xfrm>
          <a:prstGeom prst="straightConnector1">
            <a:avLst/>
          </a:prstGeom>
          <a:noFill/>
          <a:ln cap="flat" cmpd="sng" w="19050">
            <a:solidFill>
              <a:srgbClr val="A2C4C9"/>
            </a:solidFill>
            <a:prstDash val="solid"/>
            <a:round/>
            <a:headEnd len="lg" w="lg" type="none"/>
            <a:tailEnd len="lg" w="lg" type="triangle"/>
          </a:ln>
        </p:spPr>
      </p:cxnSp>
      <p:cxnSp>
        <p:nvCxnSpPr>
          <p:cNvPr id="86" name="Shape 86"/>
          <p:cNvCxnSpPr/>
          <p:nvPr/>
        </p:nvCxnSpPr>
        <p:spPr>
          <a:xfrm>
            <a:off x="1833894" y="2549700"/>
            <a:ext cx="0" cy="343500"/>
          </a:xfrm>
          <a:prstGeom prst="straightConnector1">
            <a:avLst/>
          </a:prstGeom>
          <a:noFill/>
          <a:ln cap="flat" cmpd="sng" w="19050">
            <a:solidFill>
              <a:srgbClr val="A2C4C9"/>
            </a:solidFill>
            <a:prstDash val="solid"/>
            <a:round/>
            <a:headEnd len="lg" w="lg" type="none"/>
            <a:tailEnd len="lg" w="lg" type="triangle"/>
          </a:ln>
        </p:spPr>
      </p:cxnSp>
      <p:sp>
        <p:nvSpPr>
          <p:cNvPr id="87" name="Shape 87"/>
          <p:cNvSpPr txBox="1"/>
          <p:nvPr/>
        </p:nvSpPr>
        <p:spPr>
          <a:xfrm>
            <a:off x="5826765" y="2872998"/>
            <a:ext cx="727500" cy="242400"/>
          </a:xfrm>
          <a:prstGeom prst="rect">
            <a:avLst/>
          </a:prstGeom>
          <a:noFill/>
          <a:ln>
            <a:noFill/>
          </a:ln>
        </p:spPr>
        <p:txBody>
          <a:bodyPr anchorCtr="0" anchor="t" bIns="91425" lIns="91425" rIns="91425" tIns="91425">
            <a:noAutofit/>
          </a:bodyPr>
          <a:lstStyle/>
          <a:p>
            <a:pPr lvl="0" rtl="0">
              <a:spcBef>
                <a:spcPts val="0"/>
              </a:spcBef>
              <a:buNone/>
            </a:pPr>
            <a:r>
              <a:rPr b="1" lang="en" sz="800">
                <a:solidFill>
                  <a:srgbClr val="E06666"/>
                </a:solidFill>
                <a:latin typeface="Consolas"/>
                <a:ea typeface="Consolas"/>
                <a:cs typeface="Consolas"/>
                <a:sym typeface="Consolas"/>
              </a:rPr>
              <a:t>request</a:t>
            </a:r>
          </a:p>
        </p:txBody>
      </p:sp>
      <p:sp>
        <p:nvSpPr>
          <p:cNvPr id="88" name="Shape 88"/>
          <p:cNvSpPr txBox="1"/>
          <p:nvPr/>
        </p:nvSpPr>
        <p:spPr>
          <a:xfrm>
            <a:off x="5745924" y="2414151"/>
            <a:ext cx="727500" cy="242400"/>
          </a:xfrm>
          <a:prstGeom prst="rect">
            <a:avLst/>
          </a:prstGeom>
          <a:noFill/>
          <a:ln>
            <a:noFill/>
          </a:ln>
        </p:spPr>
        <p:txBody>
          <a:bodyPr anchorCtr="0" anchor="t" bIns="91425" lIns="91425" rIns="91425" tIns="91425">
            <a:noAutofit/>
          </a:bodyPr>
          <a:lstStyle/>
          <a:p>
            <a:pPr lvl="0" rtl="0">
              <a:spcBef>
                <a:spcPts val="0"/>
              </a:spcBef>
              <a:buNone/>
            </a:pPr>
            <a:r>
              <a:rPr b="1" lang="en" sz="800">
                <a:solidFill>
                  <a:srgbClr val="76A5AF"/>
                </a:solidFill>
                <a:latin typeface="Consolas"/>
                <a:ea typeface="Consolas"/>
                <a:cs typeface="Consolas"/>
                <a:sym typeface="Consolas"/>
              </a:rPr>
              <a:t>response</a:t>
            </a:r>
          </a:p>
        </p:txBody>
      </p:sp>
      <p:sp>
        <p:nvSpPr>
          <p:cNvPr id="89" name="Shape 89"/>
          <p:cNvSpPr/>
          <p:nvPr/>
        </p:nvSpPr>
        <p:spPr>
          <a:xfrm>
            <a:off x="6657650" y="3127300"/>
            <a:ext cx="1803600" cy="607500"/>
          </a:xfrm>
          <a:prstGeom prst="rect">
            <a:avLst/>
          </a:prstGeom>
          <a:solidFill>
            <a:srgbClr val="FFF2CC"/>
          </a:solidFill>
          <a:ln>
            <a:noFill/>
          </a:ln>
        </p:spPr>
        <p:txBody>
          <a:bodyPr anchorCtr="0" anchor="ctr" bIns="91425" lIns="91425" rIns="91425" tIns="91425">
            <a:noAutofit/>
          </a:bodyPr>
          <a:lstStyle/>
          <a:p>
            <a:pPr lvl="0" rtl="0">
              <a:spcBef>
                <a:spcPts val="0"/>
              </a:spcBef>
              <a:buNone/>
            </a:pPr>
            <a:r>
              <a:rPr lang="en" sz="1000">
                <a:latin typeface="Consolas"/>
                <a:ea typeface="Consolas"/>
                <a:cs typeface="Consolas"/>
                <a:sym typeface="Consolas"/>
              </a:rPr>
              <a:t>Vulnerability in:</a:t>
            </a:r>
          </a:p>
          <a:p>
            <a:pPr lvl="0" rtl="0">
              <a:spcBef>
                <a:spcPts val="0"/>
              </a:spcBef>
              <a:buNone/>
            </a:pPr>
            <a:r>
              <a:rPr lang="en" sz="1000">
                <a:latin typeface="Consolas"/>
                <a:ea typeface="Consolas"/>
                <a:cs typeface="Consolas"/>
                <a:sym typeface="Consolas"/>
              </a:rPr>
              <a:t>1. webapp source code </a:t>
            </a:r>
          </a:p>
          <a:p>
            <a:pPr lvl="0" rtl="0">
              <a:spcBef>
                <a:spcPts val="0"/>
              </a:spcBef>
              <a:buNone/>
            </a:pPr>
            <a:r>
              <a:rPr lang="en" sz="1000">
                <a:latin typeface="Consolas"/>
                <a:ea typeface="Consolas"/>
                <a:cs typeface="Consolas"/>
                <a:sym typeface="Consolas"/>
              </a:rPr>
              <a:t>2. The browser</a:t>
            </a:r>
          </a:p>
        </p:txBody>
      </p:sp>
      <p:sp>
        <p:nvSpPr>
          <p:cNvPr id="90" name="Shape 90"/>
          <p:cNvSpPr/>
          <p:nvPr/>
        </p:nvSpPr>
        <p:spPr>
          <a:xfrm>
            <a:off x="3734025" y="3254700"/>
            <a:ext cx="1803600" cy="1105200"/>
          </a:xfrm>
          <a:prstGeom prst="rect">
            <a:avLst/>
          </a:prstGeom>
          <a:solidFill>
            <a:srgbClr val="FFF2CC"/>
          </a:solidFill>
          <a:ln>
            <a:noFill/>
          </a:ln>
        </p:spPr>
        <p:txBody>
          <a:bodyPr anchorCtr="0" anchor="ctr" bIns="91425" lIns="91425" rIns="91425" tIns="91425">
            <a:noAutofit/>
          </a:bodyPr>
          <a:lstStyle/>
          <a:p>
            <a:pPr lvl="0" rtl="0">
              <a:spcBef>
                <a:spcPts val="0"/>
              </a:spcBef>
              <a:buNone/>
            </a:pPr>
            <a:r>
              <a:rPr lang="en" sz="1000">
                <a:latin typeface="Consolas"/>
                <a:ea typeface="Consolas"/>
                <a:cs typeface="Consolas"/>
                <a:sym typeface="Consolas"/>
              </a:rPr>
              <a:t>1. Reading traffic between client and server to capture data</a:t>
            </a:r>
          </a:p>
          <a:p>
            <a:pPr lvl="0" rtl="0">
              <a:spcBef>
                <a:spcPts val="0"/>
              </a:spcBef>
              <a:buNone/>
            </a:pPr>
            <a:r>
              <a:rPr lang="en" sz="1000">
                <a:latin typeface="Consolas"/>
                <a:ea typeface="Consolas"/>
                <a:cs typeface="Consolas"/>
                <a:sym typeface="Consolas"/>
              </a:rPr>
              <a:t>2. DOS attacks on network components</a:t>
            </a:r>
          </a:p>
          <a:p>
            <a:pPr lvl="0" rtl="0">
              <a:spcBef>
                <a:spcPts val="0"/>
              </a:spcBef>
              <a:buNone/>
            </a:pPr>
            <a:r>
              <a:rPr lang="en" sz="1000">
                <a:latin typeface="Consolas"/>
                <a:ea typeface="Consolas"/>
                <a:cs typeface="Consolas"/>
                <a:sym typeface="Consolas"/>
              </a:rPr>
              <a:t>3. Man-in-the-middle attacks</a:t>
            </a:r>
          </a:p>
        </p:txBody>
      </p:sp>
      <p:sp>
        <p:nvSpPr>
          <p:cNvPr id="91" name="Shape 91"/>
          <p:cNvSpPr/>
          <p:nvPr/>
        </p:nvSpPr>
        <p:spPr>
          <a:xfrm>
            <a:off x="882975" y="3423775"/>
            <a:ext cx="1803600" cy="1000200"/>
          </a:xfrm>
          <a:prstGeom prst="rect">
            <a:avLst/>
          </a:prstGeom>
          <a:solidFill>
            <a:srgbClr val="FFF2CC"/>
          </a:solidFill>
          <a:ln>
            <a:noFill/>
          </a:ln>
        </p:spPr>
        <p:txBody>
          <a:bodyPr anchorCtr="0" anchor="ctr" bIns="91425" lIns="91425" rIns="91425" tIns="91425">
            <a:noAutofit/>
          </a:bodyPr>
          <a:lstStyle/>
          <a:p>
            <a:pPr lvl="0">
              <a:spcBef>
                <a:spcPts val="0"/>
              </a:spcBef>
              <a:buClr>
                <a:schemeClr val="dk1"/>
              </a:buClr>
              <a:buSzPct val="110000"/>
              <a:buFont typeface="Arial"/>
              <a:buNone/>
            </a:pPr>
            <a:r>
              <a:rPr lang="en" sz="1000">
                <a:solidFill>
                  <a:schemeClr val="dk1"/>
                </a:solidFill>
                <a:latin typeface="Consolas"/>
                <a:ea typeface="Consolas"/>
                <a:cs typeface="Consolas"/>
                <a:sym typeface="Consolas"/>
              </a:rPr>
              <a:t>Vulnerabilities in webapp source code</a:t>
            </a:r>
          </a:p>
          <a:p>
            <a:pPr lvl="0" rtl="0">
              <a:spcBef>
                <a:spcPts val="0"/>
              </a:spcBef>
              <a:buNone/>
            </a:pPr>
            <a:r>
              <a:rPr lang="en" sz="1000">
                <a:latin typeface="Consolas"/>
                <a:ea typeface="Consolas"/>
                <a:cs typeface="Consolas"/>
                <a:sym typeface="Consolas"/>
              </a:rPr>
              <a:t>Vulnerabilities in OS, or libraries being used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292625"/>
            <a:ext cx="8520600" cy="572700"/>
          </a:xfrm>
          <a:prstGeom prst="rect">
            <a:avLst/>
          </a:prstGeom>
        </p:spPr>
        <p:txBody>
          <a:bodyPr anchorCtr="0" anchor="t" bIns="91425" lIns="91425" rIns="91425" tIns="91425">
            <a:noAutofit/>
          </a:bodyPr>
          <a:lstStyle/>
          <a:p>
            <a:pPr lvl="0" rtl="0">
              <a:spcBef>
                <a:spcPts val="0"/>
              </a:spcBef>
              <a:buNone/>
            </a:pPr>
            <a:r>
              <a:rPr lang="en"/>
              <a:t>Webapp front-end code</a:t>
            </a:r>
          </a:p>
        </p:txBody>
      </p:sp>
      <p:sp>
        <p:nvSpPr>
          <p:cNvPr id="97" name="Shape 97"/>
          <p:cNvSpPr txBox="1"/>
          <p:nvPr>
            <p:ph idx="1" type="body"/>
          </p:nvPr>
        </p:nvSpPr>
        <p:spPr>
          <a:xfrm>
            <a:off x="235500" y="939650"/>
            <a:ext cx="8520600" cy="3870300"/>
          </a:xfrm>
          <a:prstGeom prst="rect">
            <a:avLst/>
          </a:prstGeom>
        </p:spPr>
        <p:txBody>
          <a:bodyPr anchorCtr="0" anchor="t" bIns="91425" lIns="91425" rIns="91425" tIns="91425">
            <a:noAutofit/>
          </a:bodyPr>
          <a:lstStyle/>
          <a:p>
            <a:pPr indent="-304800" lvl="0" marL="457200" rtl="0">
              <a:spcBef>
                <a:spcPts val="0"/>
              </a:spcBef>
              <a:buSzPct val="100000"/>
              <a:buChar char="-"/>
            </a:pPr>
            <a:r>
              <a:rPr b="1" lang="en" sz="1200"/>
              <a:t>Users (and hackers) have full access to your front-end code</a:t>
            </a:r>
          </a:p>
          <a:p>
            <a:pPr indent="-304800" lvl="1" marL="914400" rtl="0">
              <a:spcBef>
                <a:spcPts val="0"/>
              </a:spcBef>
              <a:buSzPct val="100000"/>
              <a:buChar char="-"/>
            </a:pPr>
            <a:r>
              <a:rPr lang="en" sz="1200"/>
              <a:t>That means that you can’t store any secret data, or credentials to your code</a:t>
            </a:r>
          </a:p>
          <a:p>
            <a:pPr indent="-304800" lvl="0" marL="457200" rtl="0">
              <a:spcBef>
                <a:spcPts val="0"/>
              </a:spcBef>
              <a:buSzPct val="100000"/>
              <a:buChar char="-"/>
            </a:pPr>
            <a:r>
              <a:rPr b="1" lang="en" sz="1200"/>
              <a:t>You are dependent on the browser to provide security to your webapp</a:t>
            </a:r>
          </a:p>
          <a:p>
            <a:pPr indent="-304800" lvl="1" marL="914400" rtl="0">
              <a:spcBef>
                <a:spcPts val="0"/>
              </a:spcBef>
              <a:buSzPct val="100000"/>
              <a:buChar char="-"/>
            </a:pPr>
            <a:r>
              <a:rPr lang="en" sz="1200"/>
              <a:t>Eg: Chrome browser extensions can ask the user for permissions to read/modify data on the webapp</a:t>
            </a:r>
          </a:p>
          <a:p>
            <a:pPr indent="-304800" lvl="1" marL="914400" rtl="0">
              <a:spcBef>
                <a:spcPts val="0"/>
              </a:spcBef>
              <a:buSzPct val="100000"/>
              <a:buChar char="-"/>
            </a:pPr>
            <a:r>
              <a:rPr lang="en" sz="1200"/>
              <a:t>That means that if there is a malicious extension, it can extract your session-id from your webapps cookies and send them somewhere else</a:t>
            </a:r>
          </a:p>
          <a:p>
            <a:pPr indent="-304800" lvl="0" marL="457200" rtl="0">
              <a:spcBef>
                <a:spcPts val="0"/>
              </a:spcBef>
              <a:buSzPct val="100000"/>
              <a:buChar char="-"/>
            </a:pPr>
            <a:r>
              <a:rPr b="1" lang="en" sz="1200"/>
              <a:t>Include safe javascript libraries from safe locations</a:t>
            </a:r>
          </a:p>
          <a:p>
            <a:pPr indent="-304800" lvl="1" marL="914400" rtl="0">
              <a:spcBef>
                <a:spcPts val="0"/>
              </a:spcBef>
              <a:buSzPct val="100000"/>
              <a:buChar char="-"/>
            </a:pPr>
            <a:r>
              <a:rPr lang="en" sz="1200"/>
              <a:t>If you include a 3rd party javascript file in your webapp source code, you are giving that javascript file full access to do anything on the webapp</a:t>
            </a:r>
          </a:p>
          <a:p>
            <a:pPr indent="-304800" lvl="0" marL="457200" rtl="0">
              <a:spcBef>
                <a:spcPts val="0"/>
              </a:spcBef>
              <a:buSzPct val="100000"/>
              <a:buChar char="-"/>
            </a:pPr>
            <a:r>
              <a:rPr b="1" lang="en" sz="1200"/>
              <a:t>A &lt;script&gt; tag in the HTML will be executed by the browser: (</a:t>
            </a:r>
            <a:r>
              <a:rPr b="1" lang="en" sz="1200" u="sng">
                <a:solidFill>
                  <a:schemeClr val="hlink"/>
                </a:solidFill>
                <a:hlinkClick r:id="rId3"/>
              </a:rPr>
              <a:t>XSS attacks</a:t>
            </a:r>
            <a:r>
              <a:rPr b="1" lang="en" sz="1200"/>
              <a:t>)</a:t>
            </a:r>
          </a:p>
          <a:p>
            <a:pPr indent="-304800" lvl="1" marL="914400" rtl="0">
              <a:spcBef>
                <a:spcPts val="0"/>
              </a:spcBef>
              <a:buSzPct val="100000"/>
              <a:buChar char="-"/>
            </a:pPr>
            <a:r>
              <a:rPr b="1" lang="en" sz="1200"/>
              <a:t>Validate user-input while sending or while displaying</a:t>
            </a:r>
          </a:p>
          <a:p>
            <a:pPr indent="-304800" lvl="1" marL="914400" rtl="0">
              <a:spcBef>
                <a:spcPts val="0"/>
              </a:spcBef>
              <a:buSzPct val="100000"/>
              <a:buChar char="-"/>
            </a:pPr>
            <a:r>
              <a:rPr lang="en" sz="1200"/>
              <a:t>If you are showing comments written by your user, make sure that the HTML is templated successfully.</a:t>
            </a:r>
          </a:p>
          <a:p>
            <a:pPr indent="-304800" lvl="1" marL="914400" rtl="0">
              <a:spcBef>
                <a:spcPts val="0"/>
              </a:spcBef>
              <a:buSzPct val="100000"/>
              <a:buChar char="-"/>
            </a:pPr>
            <a:r>
              <a:rPr lang="en" sz="1200"/>
              <a:t>For eg: What if I type a comment: &lt;script&gt;alert(‘Hello’);&lt;/script&gt; as a comment on a flipkar product? Every time someone loads the product page, and my comment is loaded, the alert box will load. Now image if I’m a bad person.</a:t>
            </a:r>
          </a:p>
          <a:p>
            <a:pPr indent="-304800" lvl="0" marL="457200" rtl="0">
              <a:spcBef>
                <a:spcPts val="0"/>
              </a:spcBef>
              <a:buSzPct val="100000"/>
              <a:buChar char="-"/>
            </a:pPr>
            <a:r>
              <a:rPr b="1" lang="en" sz="1200"/>
              <a:t>Follow best practices:</a:t>
            </a:r>
          </a:p>
          <a:p>
            <a:pPr indent="-304800" lvl="1" marL="914400" rtl="0">
              <a:spcBef>
                <a:spcPts val="0"/>
              </a:spcBef>
              <a:buSzPct val="100000"/>
              <a:buChar char="-"/>
            </a:pPr>
            <a:r>
              <a:rPr lang="en" sz="1200"/>
              <a:t>Update libraries you use frequently</a:t>
            </a:r>
          </a:p>
          <a:p>
            <a:pPr indent="-304800" lvl="1" marL="914400" rtl="0">
              <a:spcBef>
                <a:spcPts val="0"/>
              </a:spcBef>
              <a:buSzPct val="100000"/>
              <a:buChar char="-"/>
            </a:pPr>
            <a:r>
              <a:rPr lang="en" sz="1200"/>
              <a:t>Ask your users to stay on the latest browsers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Network security</a:t>
            </a:r>
          </a:p>
        </p:txBody>
      </p:sp>
      <p:sp>
        <p:nvSpPr>
          <p:cNvPr id="103" name="Shape 103"/>
          <p:cNvSpPr txBox="1"/>
          <p:nvPr>
            <p:ph idx="1" type="body"/>
          </p:nvPr>
        </p:nvSpPr>
        <p:spPr>
          <a:xfrm>
            <a:off x="235500" y="1092050"/>
            <a:ext cx="8520600" cy="33429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buChar char="-"/>
            </a:pPr>
            <a:r>
              <a:rPr b="1" lang="en" sz="1200"/>
              <a:t>The network is not owned by you (the developer).</a:t>
            </a:r>
          </a:p>
          <a:p>
            <a:pPr indent="-304800" lvl="1" marL="914400" marR="0" rtl="0" algn="l">
              <a:lnSpc>
                <a:spcPct val="115000"/>
              </a:lnSpc>
              <a:spcBef>
                <a:spcPts val="0"/>
              </a:spcBef>
              <a:spcAft>
                <a:spcPts val="1600"/>
              </a:spcAft>
              <a:buSzPct val="100000"/>
              <a:buChar char="-"/>
            </a:pPr>
            <a:r>
              <a:rPr lang="en" sz="1200"/>
              <a:t>So anything can happen: </a:t>
            </a:r>
            <a:r>
              <a:rPr lang="en" sz="1200" u="sng">
                <a:solidFill>
                  <a:schemeClr val="hlink"/>
                </a:solidFill>
                <a:hlinkClick r:id="rId3"/>
              </a:rPr>
              <a:t>Man-in-the-middle-attack</a:t>
            </a:r>
          </a:p>
          <a:p>
            <a:pPr indent="-304800" lvl="0" marL="457200" marR="0" rtl="0" algn="l">
              <a:lnSpc>
                <a:spcPct val="115000"/>
              </a:lnSpc>
              <a:spcBef>
                <a:spcPts val="0"/>
              </a:spcBef>
              <a:spcAft>
                <a:spcPts val="1600"/>
              </a:spcAft>
              <a:buSzPct val="100000"/>
              <a:buChar char="-"/>
            </a:pPr>
            <a:r>
              <a:rPr b="1" lang="en" sz="1200"/>
              <a:t>End-to-end encryption is the only way to secure data as it is in transit from the browser to the server</a:t>
            </a:r>
          </a:p>
          <a:p>
            <a:pPr indent="-304800" lvl="1" marL="914400" marR="0" rtl="0" algn="l">
              <a:lnSpc>
                <a:spcPct val="115000"/>
              </a:lnSpc>
              <a:spcBef>
                <a:spcPts val="0"/>
              </a:spcBef>
              <a:spcAft>
                <a:spcPts val="1600"/>
              </a:spcAft>
              <a:buSzPct val="100000"/>
              <a:buChar char="-"/>
            </a:pPr>
            <a:r>
              <a:rPr lang="en" sz="1200"/>
              <a:t>HTTPS is secured HTTP with end to end encryption by using SSL certificates installed on the server</a:t>
            </a:r>
          </a:p>
          <a:p>
            <a:pPr indent="-304800" lvl="1" marL="914400" marR="0" rtl="0" algn="l">
              <a:lnSpc>
                <a:spcPct val="115000"/>
              </a:lnSpc>
              <a:spcBef>
                <a:spcPts val="0"/>
              </a:spcBef>
              <a:spcAft>
                <a:spcPts val="1600"/>
              </a:spcAft>
              <a:buSzPct val="100000"/>
              <a:buChar char="-"/>
            </a:pPr>
            <a:r>
              <a:rPr lang="en" sz="1200"/>
              <a:t>(SSH is also end to end encrypted)</a:t>
            </a:r>
          </a:p>
          <a:p>
            <a:pPr indent="-304800" lvl="1" marL="914400" marR="0" rtl="0" algn="l">
              <a:lnSpc>
                <a:spcPct val="115000"/>
              </a:lnSpc>
              <a:spcBef>
                <a:spcPts val="0"/>
              </a:spcBef>
              <a:spcAft>
                <a:spcPts val="1600"/>
              </a:spcAft>
              <a:buSzPct val="100000"/>
              <a:buChar char="-"/>
            </a:pPr>
            <a:r>
              <a:rPr lang="en" sz="1200"/>
              <a:t>This means that if anyone gets hold of the data as it is enroute from the client to the server, the data will be gibberish</a:t>
            </a:r>
          </a:p>
          <a:p>
            <a:pPr indent="-304800" lvl="0" marL="457200" marR="0" rtl="0" algn="l">
              <a:lnSpc>
                <a:spcPct val="115000"/>
              </a:lnSpc>
              <a:spcBef>
                <a:spcPts val="0"/>
              </a:spcBef>
              <a:spcAft>
                <a:spcPts val="1600"/>
              </a:spcAft>
              <a:buSzPct val="100000"/>
              <a:buChar char="-"/>
            </a:pPr>
            <a:r>
              <a:rPr b="1" lang="en" sz="1200"/>
              <a:t>However, even the endpoint is not guaranteed to be safe (MITM attack)</a:t>
            </a:r>
          </a:p>
          <a:p>
            <a:pPr indent="-304800" lvl="1" marL="914400" marR="0" rtl="0" algn="l">
              <a:lnSpc>
                <a:spcPct val="115000"/>
              </a:lnSpc>
              <a:spcBef>
                <a:spcPts val="0"/>
              </a:spcBef>
              <a:spcAft>
                <a:spcPts val="1600"/>
              </a:spcAft>
              <a:buSzPct val="100000"/>
              <a:buChar char="-"/>
            </a:pPr>
            <a:r>
              <a:rPr lang="en" sz="1200"/>
              <a:t>If you are connecting to a server (say google.com) how do you know if that server is actually google.com?</a:t>
            </a:r>
          </a:p>
          <a:p>
            <a:pPr indent="-304800" lvl="1" marL="914400" marR="0" rtl="0" algn="l">
              <a:lnSpc>
                <a:spcPct val="115000"/>
              </a:lnSpc>
              <a:spcBef>
                <a:spcPts val="0"/>
              </a:spcBef>
              <a:spcAft>
                <a:spcPts val="1600"/>
              </a:spcAft>
              <a:buSzPct val="100000"/>
              <a:buChar char="-"/>
            </a:pPr>
            <a:r>
              <a:rPr lang="en" sz="1200"/>
              <a:t>Verified SSL certificates are installed on the server</a:t>
            </a:r>
          </a:p>
          <a:p>
            <a:pPr indent="-304800" lvl="1" marL="914400" marR="0" rtl="0" algn="l">
              <a:lnSpc>
                <a:spcPct val="115000"/>
              </a:lnSpc>
              <a:spcBef>
                <a:spcPts val="0"/>
              </a:spcBef>
              <a:spcAft>
                <a:spcPts val="1600"/>
              </a:spcAft>
              <a:buSzPct val="100000"/>
              <a:buChar char="-"/>
            </a:pPr>
            <a:r>
              <a:rPr lang="en" sz="1200"/>
              <a:t>For every HTTPS connection, the browser checks the cross-verifies the SSL certificate signature given to it with a Certificate Authority that the browser trusts</a:t>
            </a:r>
          </a:p>
          <a:p>
            <a:pPr indent="-304800" lvl="1" marL="914400" marR="0" rtl="0" algn="l">
              <a:lnSpc>
                <a:spcPct val="115000"/>
              </a:lnSpc>
              <a:spcBef>
                <a:spcPts val="0"/>
              </a:spcBef>
              <a:spcAft>
                <a:spcPts val="1600"/>
              </a:spcAft>
              <a:buSzPct val="100000"/>
              <a:buChar char="-"/>
            </a:pPr>
            <a:r>
              <a:rPr lang="en" sz="1200"/>
              <a:t>What CAs does a browser trust? It’s a part of the browser itself! You can add your own trusted CAs if you want to</a:t>
            </a:r>
          </a:p>
          <a:p>
            <a:pPr indent="-304800" lvl="0" marL="457200" marR="0" rtl="0" algn="l">
              <a:lnSpc>
                <a:spcPct val="115000"/>
              </a:lnSpc>
              <a:spcBef>
                <a:spcPts val="0"/>
              </a:spcBef>
              <a:spcAft>
                <a:spcPts val="1600"/>
              </a:spcAft>
              <a:buSzPct val="100000"/>
              <a:buChar char="-"/>
            </a:pPr>
            <a:r>
              <a:rPr b="1" lang="en" sz="1200"/>
              <a:t>Summary: Always use HTTPS wherever possible!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Network security</a:t>
            </a:r>
          </a:p>
        </p:txBody>
      </p:sp>
      <p:pic>
        <p:nvPicPr>
          <p:cNvPr id="109" name="Shape 109"/>
          <p:cNvPicPr preferRelativeResize="0"/>
          <p:nvPr/>
        </p:nvPicPr>
        <p:blipFill>
          <a:blip r:embed="rId3">
            <a:alphaModFix/>
          </a:blip>
          <a:stretch>
            <a:fillRect/>
          </a:stretch>
        </p:blipFill>
        <p:spPr>
          <a:xfrm>
            <a:off x="3535375" y="2757750"/>
            <a:ext cx="5524500" cy="1962150"/>
          </a:xfrm>
          <a:prstGeom prst="rect">
            <a:avLst/>
          </a:prstGeom>
          <a:noFill/>
          <a:ln>
            <a:noFill/>
          </a:ln>
        </p:spPr>
      </p:pic>
      <p:pic>
        <p:nvPicPr>
          <p:cNvPr descr="https-cert.png" id="110" name="Shape 110"/>
          <p:cNvPicPr preferRelativeResize="0"/>
          <p:nvPr/>
        </p:nvPicPr>
        <p:blipFill>
          <a:blip r:embed="rId4">
            <a:alphaModFix/>
          </a:blip>
          <a:stretch>
            <a:fillRect/>
          </a:stretch>
        </p:blipFill>
        <p:spPr>
          <a:xfrm>
            <a:off x="229972" y="1498975"/>
            <a:ext cx="1711362" cy="3019326"/>
          </a:xfrm>
          <a:prstGeom prst="rect">
            <a:avLst/>
          </a:prstGeom>
          <a:noFill/>
          <a:ln>
            <a:noFill/>
          </a:ln>
        </p:spPr>
      </p:pic>
      <p:pic>
        <p:nvPicPr>
          <p:cNvPr descr="https-green.png" id="111" name="Shape 111"/>
          <p:cNvPicPr preferRelativeResize="0"/>
          <p:nvPr/>
        </p:nvPicPr>
        <p:blipFill>
          <a:blip r:embed="rId5">
            <a:alphaModFix/>
          </a:blip>
          <a:stretch>
            <a:fillRect/>
          </a:stretch>
        </p:blipFill>
        <p:spPr>
          <a:xfrm>
            <a:off x="2039200" y="1201125"/>
            <a:ext cx="2114550" cy="66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API/Webapp development</a:t>
            </a:r>
          </a:p>
        </p:txBody>
      </p:sp>
      <p:sp>
        <p:nvSpPr>
          <p:cNvPr id="117" name="Shape 117"/>
          <p:cNvSpPr txBox="1"/>
          <p:nvPr>
            <p:ph idx="1" type="body"/>
          </p:nvPr>
        </p:nvSpPr>
        <p:spPr>
          <a:xfrm>
            <a:off x="235500" y="1092050"/>
            <a:ext cx="8520600" cy="33429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buChar char="-"/>
            </a:pPr>
            <a:r>
              <a:rPr b="1" lang="en" sz="1200"/>
              <a:t>Make sure every API/page request has:</a:t>
            </a:r>
          </a:p>
          <a:p>
            <a:pPr indent="-304800" lvl="1" marL="914400" marR="0" rtl="0" algn="l">
              <a:lnSpc>
                <a:spcPct val="115000"/>
              </a:lnSpc>
              <a:spcBef>
                <a:spcPts val="0"/>
              </a:spcBef>
              <a:spcAft>
                <a:spcPts val="1600"/>
              </a:spcAft>
              <a:buSzPct val="100000"/>
              <a:buChar char="-"/>
            </a:pPr>
            <a:r>
              <a:rPr lang="en" sz="1200"/>
              <a:t>Authentication: Check if the user is actually who the user claims to be (token ⇔ user-id)</a:t>
            </a:r>
          </a:p>
          <a:p>
            <a:pPr indent="-304800" lvl="1" marL="914400" marR="0" rtl="0" algn="l">
              <a:lnSpc>
                <a:spcPct val="115000"/>
              </a:lnSpc>
              <a:spcBef>
                <a:spcPts val="0"/>
              </a:spcBef>
              <a:spcAft>
                <a:spcPts val="1600"/>
              </a:spcAft>
              <a:buSzPct val="100000"/>
              <a:buChar char="-"/>
            </a:pPr>
            <a:r>
              <a:rPr lang="en" sz="1200"/>
              <a:t>Authorization: Check if the user has access to the particular API/page</a:t>
            </a:r>
          </a:p>
          <a:p>
            <a:pPr indent="-304800" lvl="0" marL="457200" marR="0" rtl="0" algn="l">
              <a:lnSpc>
                <a:spcPct val="115000"/>
              </a:lnSpc>
              <a:spcBef>
                <a:spcPts val="0"/>
              </a:spcBef>
              <a:spcAft>
                <a:spcPts val="1600"/>
              </a:spcAft>
              <a:buSzPct val="100000"/>
              <a:buChar char="-"/>
            </a:pPr>
            <a:r>
              <a:rPr b="1" lang="en" sz="1200"/>
              <a:t>Sanitize all input that users send:</a:t>
            </a:r>
          </a:p>
          <a:p>
            <a:pPr indent="-304800" lvl="1" marL="914400" marR="0" rtl="0" algn="l">
              <a:lnSpc>
                <a:spcPct val="115000"/>
              </a:lnSpc>
              <a:spcBef>
                <a:spcPts val="0"/>
              </a:spcBef>
              <a:spcAft>
                <a:spcPts val="1600"/>
              </a:spcAft>
              <a:buSzPct val="100000"/>
              <a:buChar char="-"/>
            </a:pPr>
            <a:r>
              <a:rPr lang="en" sz="1200"/>
              <a:t>If you’re expecting user’s to send data of a particular type, verify that it is actually that type</a:t>
            </a:r>
          </a:p>
          <a:p>
            <a:pPr indent="-304800" lvl="0" marL="457200" marR="0" rtl="0" algn="l">
              <a:lnSpc>
                <a:spcPct val="115000"/>
              </a:lnSpc>
              <a:spcBef>
                <a:spcPts val="0"/>
              </a:spcBef>
              <a:spcAft>
                <a:spcPts val="1600"/>
              </a:spcAft>
              <a:buSzPct val="100000"/>
              <a:buChar char="-"/>
            </a:pPr>
            <a:r>
              <a:rPr b="1" lang="en" sz="1200"/>
              <a:t>Try to write as little code as possible, while leveraging mature libraries written by the (open-source) community</a:t>
            </a:r>
          </a:p>
          <a:p>
            <a:pPr indent="-304800" lvl="1" marL="914400" marR="0" rtl="0" algn="l">
              <a:lnSpc>
                <a:spcPct val="115000"/>
              </a:lnSpc>
              <a:spcBef>
                <a:spcPts val="0"/>
              </a:spcBef>
              <a:spcAft>
                <a:spcPts val="1600"/>
              </a:spcAft>
              <a:buSzPct val="100000"/>
              <a:buChar char="-"/>
            </a:pPr>
            <a:r>
              <a:rPr lang="en" sz="1200"/>
              <a:t>Do not implement your own hashing algorithm</a:t>
            </a:r>
          </a:p>
          <a:p>
            <a:pPr indent="-304800" lvl="0" marL="457200" marR="0" rtl="0" algn="l">
              <a:lnSpc>
                <a:spcPct val="115000"/>
              </a:lnSpc>
              <a:spcBef>
                <a:spcPts val="0"/>
              </a:spcBef>
              <a:spcAft>
                <a:spcPts val="1600"/>
              </a:spcAft>
              <a:buSzPct val="100000"/>
              <a:buChar char="-"/>
            </a:pPr>
            <a:r>
              <a:rPr b="1" lang="en" sz="1200"/>
              <a:t>Do not store any credentials, tokens or configuration data in your source code</a:t>
            </a:r>
          </a:p>
          <a:p>
            <a:pPr indent="-304800" lvl="1" marL="914400" marR="0" rtl="0" algn="l">
              <a:lnSpc>
                <a:spcPct val="115000"/>
              </a:lnSpc>
              <a:spcBef>
                <a:spcPts val="0"/>
              </a:spcBef>
              <a:spcAft>
                <a:spcPts val="1600"/>
              </a:spcAft>
              <a:buSzPct val="100000"/>
              <a:buChar char="-"/>
            </a:pPr>
            <a:r>
              <a:rPr lang="en" sz="1200"/>
              <a:t>Exchange these credentials with your developers only if required, and that too over secure channels</a:t>
            </a:r>
          </a:p>
          <a:p>
            <a:pPr indent="-304800" lvl="1" marL="914400" marR="0" rtl="0" algn="l">
              <a:lnSpc>
                <a:spcPct val="115000"/>
              </a:lnSpc>
              <a:spcBef>
                <a:spcPts val="0"/>
              </a:spcBef>
              <a:spcAft>
                <a:spcPts val="1600"/>
              </a:spcAft>
              <a:buSzPct val="100000"/>
              <a:buChar char="-"/>
            </a:pPr>
            <a:r>
              <a:rPr lang="en" sz="1200"/>
              <a:t>Eg: Lastpass</a:t>
            </a:r>
          </a:p>
          <a:p>
            <a:pPr indent="-304800" lvl="1" marL="914400" marR="0" rtl="0" algn="l">
              <a:lnSpc>
                <a:spcPct val="115000"/>
              </a:lnSpc>
              <a:spcBef>
                <a:spcPts val="0"/>
              </a:spcBef>
              <a:spcAft>
                <a:spcPts val="1600"/>
              </a:spcAft>
              <a:buSzPct val="100000"/>
              <a:buChar char="-"/>
            </a:pPr>
            <a:r>
              <a:rPr lang="en" sz="1200"/>
              <a:t>Configuration data/credentials (like database username/password) should only be present in a file on the server machine. It can be put there manually; not automatically copied there while copying the code</a:t>
            </a:r>
          </a:p>
          <a:p>
            <a:pPr indent="-304800" lvl="0" marL="457200" marR="0" rtl="0" algn="l">
              <a:lnSpc>
                <a:spcPct val="115000"/>
              </a:lnSpc>
              <a:spcBef>
                <a:spcPts val="0"/>
              </a:spcBef>
              <a:spcAft>
                <a:spcPts val="1600"/>
              </a:spcAft>
              <a:buSzPct val="100000"/>
              <a:buChar char="-"/>
            </a:pPr>
            <a:r>
              <a:rPr b="1" lang="en" sz="1200"/>
              <a:t>Update server-side software, OS, and source code dependencies regularly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API/Webapp development</a:t>
            </a:r>
          </a:p>
        </p:txBody>
      </p:sp>
      <p:sp>
        <p:nvSpPr>
          <p:cNvPr id="123" name="Shape 123"/>
          <p:cNvSpPr txBox="1"/>
          <p:nvPr>
            <p:ph idx="1" type="body"/>
          </p:nvPr>
        </p:nvSpPr>
        <p:spPr>
          <a:xfrm>
            <a:off x="235500" y="1092050"/>
            <a:ext cx="8520600" cy="3342900"/>
          </a:xfrm>
          <a:prstGeom prst="rect">
            <a:avLst/>
          </a:prstGeom>
        </p:spPr>
        <p:txBody>
          <a:bodyPr anchorCtr="0" anchor="t" bIns="91425" lIns="91425" rIns="91425" tIns="91425">
            <a:noAutofit/>
          </a:bodyPr>
          <a:lstStyle/>
          <a:p>
            <a:pPr indent="-304800" lvl="0" marL="457200" marR="0" rtl="0" algn="l">
              <a:lnSpc>
                <a:spcPct val="115000"/>
              </a:lnSpc>
              <a:spcBef>
                <a:spcPts val="0"/>
              </a:spcBef>
              <a:spcAft>
                <a:spcPts val="1600"/>
              </a:spcAft>
              <a:buClr>
                <a:schemeClr val="dk2"/>
              </a:buClr>
              <a:buSzPct val="100000"/>
              <a:buFont typeface="Arial"/>
              <a:buChar char="-"/>
            </a:pPr>
            <a:r>
              <a:rPr b="1" lang="en" sz="1200"/>
              <a:t>Make sure every API/page request has:</a:t>
            </a:r>
          </a:p>
          <a:p>
            <a:pPr indent="-304800" lvl="1" marL="914400" marR="0" rtl="0" algn="l">
              <a:lnSpc>
                <a:spcPct val="115000"/>
              </a:lnSpc>
              <a:spcBef>
                <a:spcPts val="0"/>
              </a:spcBef>
              <a:spcAft>
                <a:spcPts val="1600"/>
              </a:spcAft>
              <a:buSzPct val="100000"/>
              <a:buChar char="-"/>
            </a:pPr>
            <a:r>
              <a:rPr lang="en" sz="1200"/>
              <a:t>Authentication: Check if the user is actually who the user claims to be (token ⇔ user-id)</a:t>
            </a:r>
          </a:p>
          <a:p>
            <a:pPr indent="-304800" lvl="1" marL="914400" marR="0" rtl="0" algn="l">
              <a:lnSpc>
                <a:spcPct val="115000"/>
              </a:lnSpc>
              <a:spcBef>
                <a:spcPts val="0"/>
              </a:spcBef>
              <a:spcAft>
                <a:spcPts val="1600"/>
              </a:spcAft>
              <a:buSzPct val="100000"/>
              <a:buChar char="-"/>
            </a:pPr>
            <a:r>
              <a:rPr lang="en" sz="1200"/>
              <a:t>Authorization: Check if the user has access to the particular API/page</a:t>
            </a:r>
          </a:p>
          <a:p>
            <a:pPr indent="-304800" lvl="0" marL="457200" marR="0" rtl="0" algn="l">
              <a:lnSpc>
                <a:spcPct val="115000"/>
              </a:lnSpc>
              <a:spcBef>
                <a:spcPts val="0"/>
              </a:spcBef>
              <a:spcAft>
                <a:spcPts val="1600"/>
              </a:spcAft>
              <a:buSzPct val="100000"/>
              <a:buChar char="-"/>
            </a:pPr>
            <a:r>
              <a:rPr b="1" lang="en" sz="1200"/>
              <a:t>Sanitize all input that users send:</a:t>
            </a:r>
          </a:p>
          <a:p>
            <a:pPr indent="-304800" lvl="1" marL="914400" marR="0" rtl="0" algn="l">
              <a:lnSpc>
                <a:spcPct val="115000"/>
              </a:lnSpc>
              <a:spcBef>
                <a:spcPts val="0"/>
              </a:spcBef>
              <a:spcAft>
                <a:spcPts val="1600"/>
              </a:spcAft>
              <a:buSzPct val="100000"/>
              <a:buChar char="-"/>
            </a:pPr>
            <a:r>
              <a:rPr lang="en" sz="1200"/>
              <a:t>If you’re expecting user’s to send data of a particular type, verify that it is actually that type</a:t>
            </a:r>
          </a:p>
          <a:p>
            <a:pPr indent="-304800" lvl="0" marL="457200" marR="0" rtl="0" algn="l">
              <a:lnSpc>
                <a:spcPct val="115000"/>
              </a:lnSpc>
              <a:spcBef>
                <a:spcPts val="0"/>
              </a:spcBef>
              <a:spcAft>
                <a:spcPts val="1600"/>
              </a:spcAft>
              <a:buSzPct val="100000"/>
              <a:buChar char="-"/>
            </a:pPr>
            <a:r>
              <a:rPr b="1" lang="en" sz="1200"/>
              <a:t>Try to write as little code as possible, while leveraging mature libraries written by the (open-source) community</a:t>
            </a:r>
          </a:p>
          <a:p>
            <a:pPr indent="-304800" lvl="1" marL="914400" marR="0" rtl="0" algn="l">
              <a:lnSpc>
                <a:spcPct val="115000"/>
              </a:lnSpc>
              <a:spcBef>
                <a:spcPts val="0"/>
              </a:spcBef>
              <a:spcAft>
                <a:spcPts val="1600"/>
              </a:spcAft>
              <a:buSzPct val="100000"/>
              <a:buChar char="-"/>
            </a:pPr>
            <a:r>
              <a:rPr lang="en" sz="1200"/>
              <a:t>Do not implement your own hashing algorithm</a:t>
            </a:r>
          </a:p>
          <a:p>
            <a:pPr indent="-304800" lvl="0" marL="457200" marR="0" rtl="0" algn="l">
              <a:lnSpc>
                <a:spcPct val="115000"/>
              </a:lnSpc>
              <a:spcBef>
                <a:spcPts val="0"/>
              </a:spcBef>
              <a:spcAft>
                <a:spcPts val="1600"/>
              </a:spcAft>
              <a:buSzPct val="100000"/>
              <a:buChar char="-"/>
            </a:pPr>
            <a:r>
              <a:rPr b="1" lang="en" sz="1200"/>
              <a:t>Do not store any credentials, tokens or configuration data in your source code</a:t>
            </a:r>
          </a:p>
          <a:p>
            <a:pPr indent="-304800" lvl="1" marL="914400" marR="0" rtl="0" algn="l">
              <a:lnSpc>
                <a:spcPct val="115000"/>
              </a:lnSpc>
              <a:spcBef>
                <a:spcPts val="0"/>
              </a:spcBef>
              <a:spcAft>
                <a:spcPts val="1600"/>
              </a:spcAft>
              <a:buSzPct val="100000"/>
              <a:buChar char="-"/>
            </a:pPr>
            <a:r>
              <a:rPr lang="en" sz="1200"/>
              <a:t>Exchange these credentials with your developers only if required, and that too over secure channels</a:t>
            </a:r>
          </a:p>
          <a:p>
            <a:pPr indent="-304800" lvl="1" marL="914400" marR="0" rtl="0" algn="l">
              <a:lnSpc>
                <a:spcPct val="115000"/>
              </a:lnSpc>
              <a:spcBef>
                <a:spcPts val="0"/>
              </a:spcBef>
              <a:spcAft>
                <a:spcPts val="1600"/>
              </a:spcAft>
              <a:buSzPct val="100000"/>
              <a:buChar char="-"/>
            </a:pPr>
            <a:r>
              <a:rPr lang="en" sz="1200"/>
              <a:t>Eg: Lastpass</a:t>
            </a:r>
          </a:p>
          <a:p>
            <a:pPr indent="-304800" lvl="1" marL="914400" marR="0" rtl="0" algn="l">
              <a:lnSpc>
                <a:spcPct val="115000"/>
              </a:lnSpc>
              <a:spcBef>
                <a:spcPts val="0"/>
              </a:spcBef>
              <a:spcAft>
                <a:spcPts val="1600"/>
              </a:spcAft>
              <a:buSzPct val="100000"/>
              <a:buChar char="-"/>
            </a:pPr>
            <a:r>
              <a:rPr lang="en" sz="1200"/>
              <a:t>Configuration data/credentials (like database username/password) should only be present in a file on the server machine. It can be put there manually; not automatically copied there while copying the code</a:t>
            </a:r>
          </a:p>
          <a:p>
            <a:pPr indent="-304800" lvl="0" marL="457200" marR="0" rtl="0" algn="l">
              <a:lnSpc>
                <a:spcPct val="115000"/>
              </a:lnSpc>
              <a:spcBef>
                <a:spcPts val="0"/>
              </a:spcBef>
              <a:spcAft>
                <a:spcPts val="1600"/>
              </a:spcAft>
              <a:buSzPct val="100000"/>
              <a:buChar char="-"/>
            </a:pPr>
            <a:r>
              <a:rPr b="1" lang="en" sz="1200"/>
              <a:t>Update server-side software, OS, and source code dependencies regularly</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