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  <p:embeddedFont>
      <p:font typeface="Average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verage-regular.fntdata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Image source: https://pbs.twimg.com/media/ClkNsrGUoAAvnQN.jpg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Screenshot from godaddy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9" name="Shape 9"/>
          <p:cNvSpPr/>
          <p:nvPr/>
        </p:nvSpPr>
        <p:spPr>
          <a:xfrm>
            <a:off x="0" y="4853100"/>
            <a:ext cx="9144000" cy="290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/>
        </p:nvSpPr>
        <p:spPr>
          <a:xfrm>
            <a:off x="17103" y="4820671"/>
            <a:ext cx="317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Introduction to Modern Application Development</a:t>
            </a:r>
          </a:p>
        </p:txBody>
      </p:sp>
      <p:sp>
        <p:nvSpPr>
          <p:cNvPr id="11" name="Shape 11"/>
          <p:cNvSpPr txBox="1"/>
          <p:nvPr/>
        </p:nvSpPr>
        <p:spPr>
          <a:xfrm>
            <a:off x="5692325" y="4820683"/>
            <a:ext cx="35211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Dr Gaurav Raina (IIT Madras), Tanmai Gopal (Hasura)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nptel.ac.in/" TargetMode="External"/><Relationship Id="rId4" Type="http://schemas.openxmlformats.org/officeDocument/2006/relationships/hyperlink" Target="http://14.139.160.71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howdns.works/" TargetMode="External"/><Relationship Id="rId4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chrome.com/devtool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youtube.com/watch?v=2P7f6b_E3E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Relationship Id="rId4" Type="http://schemas.openxmlformats.org/officeDocument/2006/relationships/hyperlink" Target="www.gandi.net" TargetMode="External"/><Relationship Id="rId5" Type="http://schemas.openxmlformats.org/officeDocument/2006/relationships/hyperlink" Target="www.godaddy.com" TargetMode="External"/><Relationship Id="rId6" Type="http://schemas.openxmlformats.org/officeDocument/2006/relationships/hyperlink" Target="www.nam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Module 3</a:t>
            </a:r>
          </a:p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Building a web app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3.3 Link domain name to the server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7013400" cy="175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400">
                <a:solidFill>
                  <a:srgbClr val="666666"/>
                </a:solidFill>
              </a:rPr>
              <a:t>Next, you map the domain name to this IP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400">
                <a:solidFill>
                  <a:srgbClr val="666666"/>
                </a:solidFill>
              </a:rPr>
              <a:t>This information is published by the registrar on their DNS servers so that anyone in the world can now exchange your domain name for the IP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400">
                <a:solidFill>
                  <a:srgbClr val="666666"/>
                </a:solidFill>
              </a:rPr>
              <a:t>You can access a webserver using its domain name or its IP.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          ex: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http://nptel.ac.in/</a:t>
            </a:r>
            <a:r>
              <a:rPr lang="en" sz="1400">
                <a:solidFill>
                  <a:srgbClr val="666666"/>
                </a:solidFill>
              </a:rPr>
              <a:t> is the same as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http://14.139.160.71/</a:t>
            </a:r>
          </a:p>
        </p:txBody>
      </p:sp>
      <p:sp>
        <p:nvSpPr>
          <p:cNvPr id="151" name="Shape 151"/>
          <p:cNvSpPr/>
          <p:nvPr/>
        </p:nvSpPr>
        <p:spPr>
          <a:xfrm>
            <a:off x="4922667" y="3347480"/>
            <a:ext cx="1960499" cy="38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mydomain.com</a:t>
            </a:r>
          </a:p>
        </p:txBody>
      </p:sp>
      <p:sp>
        <p:nvSpPr>
          <p:cNvPr id="152" name="Shape 152"/>
          <p:cNvSpPr/>
          <p:nvPr/>
        </p:nvSpPr>
        <p:spPr>
          <a:xfrm>
            <a:off x="562917" y="3135219"/>
            <a:ext cx="1960500" cy="808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My Server</a:t>
            </a:r>
          </a:p>
        </p:txBody>
      </p:sp>
      <p:cxnSp>
        <p:nvCxnSpPr>
          <p:cNvPr id="153" name="Shape 153"/>
          <p:cNvCxnSpPr>
            <a:stCxn id="151" idx="1"/>
            <a:endCxn id="152" idx="3"/>
          </p:cNvCxnSpPr>
          <p:nvPr/>
        </p:nvCxnSpPr>
        <p:spPr>
          <a:xfrm rot="10800000">
            <a:off x="2523267" y="3539480"/>
            <a:ext cx="2399400" cy="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4" name="Shape 154"/>
          <p:cNvSpPr txBox="1"/>
          <p:nvPr/>
        </p:nvSpPr>
        <p:spPr>
          <a:xfrm>
            <a:off x="3522625" y="3136806"/>
            <a:ext cx="3834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3.3 DNS propagation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7013400" cy="180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b="1" lang="en" sz="1400">
                <a:solidFill>
                  <a:srgbClr val="666666"/>
                </a:solidFill>
              </a:rPr>
              <a:t>What happens when you set the IP for a domain?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400">
                <a:solidFill>
                  <a:srgbClr val="666666"/>
                </a:solidFill>
              </a:rPr>
              <a:t>The DNS system is a globally distributed database of domain-name to IP mappings maintained by many name servers spread over the Internet. 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400">
                <a:solidFill>
                  <a:srgbClr val="666666"/>
                </a:solidFill>
              </a:rPr>
              <a:t>When you update the domain-name to IP mapping with your registrar a gradual wave of updates begins and DNS can take upto 48 hours to update worldwide!</a:t>
            </a:r>
          </a:p>
        </p:txBody>
      </p:sp>
      <p:pic>
        <p:nvPicPr>
          <p:cNvPr descr="ClkNsrGUoAAvnQN.jpg"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675" y="2886373"/>
            <a:ext cx="2512475" cy="188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Understand DNS in more detail!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https://howdns.works/</a:t>
            </a:r>
            <a:r>
              <a:rPr lang="en"/>
              <a:t> </a:t>
            </a:r>
          </a:p>
        </p:txBody>
      </p:sp>
      <p:pic>
        <p:nvPicPr>
          <p:cNvPr descr="Screen Shot 2016-09-06 at 4.08.01 PM.png"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4874" y="1211075"/>
            <a:ext cx="4059576" cy="329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3.4 Write application code</a:t>
            </a:r>
          </a:p>
        </p:txBody>
      </p:sp>
      <p:sp>
        <p:nvSpPr>
          <p:cNvPr id="174" name="Shape 174"/>
          <p:cNvSpPr/>
          <p:nvPr/>
        </p:nvSpPr>
        <p:spPr>
          <a:xfrm>
            <a:off x="804517" y="2939105"/>
            <a:ext cx="1960500" cy="3839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Computer (host)</a:t>
            </a:r>
          </a:p>
        </p:txBody>
      </p:sp>
      <p:sp>
        <p:nvSpPr>
          <p:cNvPr id="175" name="Shape 175"/>
          <p:cNvSpPr/>
          <p:nvPr/>
        </p:nvSpPr>
        <p:spPr>
          <a:xfrm>
            <a:off x="804667" y="1724844"/>
            <a:ext cx="1960500" cy="8085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Web server</a:t>
            </a:r>
          </a:p>
        </p:txBody>
      </p:sp>
      <p:sp>
        <p:nvSpPr>
          <p:cNvPr id="176" name="Shape 176"/>
          <p:cNvSpPr/>
          <p:nvPr/>
        </p:nvSpPr>
        <p:spPr>
          <a:xfrm>
            <a:off x="3961125" y="2165650"/>
            <a:ext cx="1576500" cy="1000200"/>
          </a:xfrm>
          <a:prstGeom prst="cloudCallout">
            <a:avLst>
              <a:gd fmla="val -11343" name="adj1"/>
              <a:gd fmla="val 43187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Network</a:t>
            </a:r>
          </a:p>
        </p:txBody>
      </p:sp>
      <p:sp>
        <p:nvSpPr>
          <p:cNvPr id="177" name="Shape 177"/>
          <p:cNvSpPr/>
          <p:nvPr/>
        </p:nvSpPr>
        <p:spPr>
          <a:xfrm>
            <a:off x="6733575" y="1775625"/>
            <a:ext cx="1605900" cy="198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Browser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(web client)</a:t>
            </a:r>
          </a:p>
        </p:txBody>
      </p:sp>
      <p:cxnSp>
        <p:nvCxnSpPr>
          <p:cNvPr id="178" name="Shape 178"/>
          <p:cNvCxnSpPr/>
          <p:nvPr/>
        </p:nvCxnSpPr>
        <p:spPr>
          <a:xfrm rot="10800000">
            <a:off x="5634800" y="2913425"/>
            <a:ext cx="8892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9" name="Shape 179"/>
          <p:cNvCxnSpPr/>
          <p:nvPr/>
        </p:nvCxnSpPr>
        <p:spPr>
          <a:xfrm flipH="1">
            <a:off x="3007400" y="2913425"/>
            <a:ext cx="849600" cy="2223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0" name="Shape 180"/>
          <p:cNvCxnSpPr/>
          <p:nvPr/>
        </p:nvCxnSpPr>
        <p:spPr>
          <a:xfrm rot="10800000">
            <a:off x="1615400" y="2549700"/>
            <a:ext cx="0" cy="3435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1" name="Shape 181"/>
          <p:cNvCxnSpPr/>
          <p:nvPr/>
        </p:nvCxnSpPr>
        <p:spPr>
          <a:xfrm flipH="1" rot="10800000">
            <a:off x="2896275" y="2692050"/>
            <a:ext cx="899400" cy="242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2" name="Shape 182"/>
          <p:cNvCxnSpPr/>
          <p:nvPr/>
        </p:nvCxnSpPr>
        <p:spPr>
          <a:xfrm>
            <a:off x="5629700" y="2699550"/>
            <a:ext cx="9045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3" name="Shape 183"/>
          <p:cNvCxnSpPr/>
          <p:nvPr/>
        </p:nvCxnSpPr>
        <p:spPr>
          <a:xfrm>
            <a:off x="1833894" y="2549700"/>
            <a:ext cx="0" cy="3435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4" name="Shape 184"/>
          <p:cNvSpPr txBox="1"/>
          <p:nvPr/>
        </p:nvSpPr>
        <p:spPr>
          <a:xfrm>
            <a:off x="5826765" y="2872998"/>
            <a:ext cx="7275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request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5745924" y="2414151"/>
            <a:ext cx="7275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3.4 Write application code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600" cy="266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Write or install a program in your favourite language that can listen to a request and respond with appropriate information. This is the web server that will serve your webapp.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rabicPeriod"/>
            </a:pPr>
            <a:r>
              <a:rPr lang="en" sz="1400">
                <a:solidFill>
                  <a:srgbClr val="666666"/>
                </a:solidFill>
              </a:rPr>
              <a:t>Listen on the network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rabicPeriod"/>
            </a:pPr>
            <a:r>
              <a:rPr lang="en" sz="1400">
                <a:solidFill>
                  <a:srgbClr val="666666"/>
                </a:solidFill>
              </a:rPr>
              <a:t>Accept a request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rabicPeriod"/>
            </a:pPr>
            <a:r>
              <a:rPr lang="en" sz="1400">
                <a:solidFill>
                  <a:srgbClr val="666666"/>
                </a:solidFill>
              </a:rPr>
              <a:t>Process the request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rabicPeriod"/>
            </a:pPr>
            <a:r>
              <a:rPr lang="en" sz="1400">
                <a:solidFill>
                  <a:srgbClr val="666666"/>
                </a:solidFill>
              </a:rPr>
              <a:t>Output a response in a format that the browser will understand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rabicPeriod"/>
            </a:pPr>
            <a:r>
              <a:rPr lang="en" sz="1400">
                <a:solidFill>
                  <a:srgbClr val="666666"/>
                </a:solidFill>
              </a:rPr>
              <a:t>Send the response back over the same connection on the network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3.4 Write application code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152475"/>
            <a:ext cx="8520600" cy="103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</a:pPr>
            <a:r>
              <a:rPr lang="en" sz="1400">
                <a:solidFill>
                  <a:srgbClr val="666666"/>
                </a:solidFill>
              </a:rPr>
              <a:t>Writing a program that knows how to listen on a network is quite hard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</a:pPr>
            <a:r>
              <a:rPr lang="en" sz="1400">
                <a:solidFill>
                  <a:srgbClr val="666666"/>
                </a:solidFill>
              </a:rPr>
              <a:t>Developers use several frameworks, libraries and tools that help them write only portions specific to their application and avoid the complex bits.</a:t>
            </a:r>
          </a:p>
        </p:txBody>
      </p:sp>
      <p:sp>
        <p:nvSpPr>
          <p:cNvPr id="198" name="Shape 198"/>
          <p:cNvSpPr/>
          <p:nvPr/>
        </p:nvSpPr>
        <p:spPr>
          <a:xfrm>
            <a:off x="6156500" y="2632375"/>
            <a:ext cx="2842800" cy="114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00">
                <a:solidFill>
                  <a:srgbClr val="666666"/>
                </a:solidFill>
              </a:rPr>
              <a:t>Common “stacks” &amp; frameworks that developers use: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66666"/>
                </a:solidFill>
              </a:rPr>
              <a:t>LAMP: Linux Apache MySQL PHP.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66666"/>
                </a:solidFill>
              </a:rPr>
              <a:t>WAMP, MEAN, Django, Rails, Laravel, Express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334750" y="2115075"/>
            <a:ext cx="4059900" cy="18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rgbClr val="999999"/>
              </a:buClr>
              <a:buSzPct val="100000"/>
              <a:buAutoNum type="arabicPeriod"/>
            </a:pPr>
            <a:r>
              <a:rPr lang="en" sz="1200">
                <a:solidFill>
                  <a:srgbClr val="999999"/>
                </a:solidFill>
              </a:rPr>
              <a:t>Listen on the network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rgbClr val="999999"/>
              </a:buClr>
              <a:buSzPct val="100000"/>
              <a:buAutoNum type="arabicPeriod"/>
            </a:pPr>
            <a:r>
              <a:rPr lang="en" sz="1200">
                <a:solidFill>
                  <a:srgbClr val="999999"/>
                </a:solidFill>
              </a:rPr>
              <a:t>Accept a request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AutoNum type="arabicPeriod"/>
            </a:pPr>
            <a:r>
              <a:rPr b="1" lang="en" sz="1200">
                <a:solidFill>
                  <a:srgbClr val="666666"/>
                </a:solidFill>
              </a:rPr>
              <a:t>Process the request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AutoNum type="arabicPeriod"/>
            </a:pPr>
            <a:r>
              <a:rPr b="1" lang="en" sz="1200">
                <a:solidFill>
                  <a:srgbClr val="666666"/>
                </a:solidFill>
              </a:rPr>
              <a:t>Output a response in a format that the browser will understand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rgbClr val="999999"/>
              </a:buClr>
              <a:buSzPct val="100000"/>
              <a:buAutoNum type="arabicPeriod"/>
            </a:pPr>
            <a:r>
              <a:rPr lang="en" sz="1200">
                <a:solidFill>
                  <a:srgbClr val="999999"/>
                </a:solidFill>
              </a:rPr>
              <a:t>Send the response back over the same connection on the network</a:t>
            </a:r>
          </a:p>
        </p:txBody>
      </p:sp>
      <p:sp>
        <p:nvSpPr>
          <p:cNvPr id="200" name="Shape 200"/>
          <p:cNvSpPr/>
          <p:nvPr/>
        </p:nvSpPr>
        <p:spPr>
          <a:xfrm>
            <a:off x="4383975" y="2721425"/>
            <a:ext cx="59400" cy="633300"/>
          </a:xfrm>
          <a:prstGeom prst="rightBrace">
            <a:avLst>
              <a:gd fmla="val 8333" name="adj1"/>
              <a:gd fmla="val 4687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4542300" y="2939150"/>
            <a:ext cx="1088700" cy="267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PHP + MySQL</a:t>
            </a:r>
          </a:p>
        </p:txBody>
      </p:sp>
      <p:sp>
        <p:nvSpPr>
          <p:cNvPr id="202" name="Shape 202"/>
          <p:cNvSpPr/>
          <p:nvPr/>
        </p:nvSpPr>
        <p:spPr>
          <a:xfrm>
            <a:off x="4383975" y="3433950"/>
            <a:ext cx="59400" cy="346200"/>
          </a:xfrm>
          <a:prstGeom prst="rightBrace">
            <a:avLst>
              <a:gd fmla="val 8333" name="adj1"/>
              <a:gd fmla="val 4687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4542300" y="3572450"/>
            <a:ext cx="1088700" cy="267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Apache + Linux</a:t>
            </a:r>
          </a:p>
        </p:txBody>
      </p:sp>
      <p:sp>
        <p:nvSpPr>
          <p:cNvPr id="204" name="Shape 204"/>
          <p:cNvSpPr/>
          <p:nvPr/>
        </p:nvSpPr>
        <p:spPr>
          <a:xfrm>
            <a:off x="4383975" y="2341420"/>
            <a:ext cx="59400" cy="346200"/>
          </a:xfrm>
          <a:prstGeom prst="rightBrace">
            <a:avLst>
              <a:gd fmla="val 8333" name="adj1"/>
              <a:gd fmla="val 4687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4542300" y="2403720"/>
            <a:ext cx="1088700" cy="267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Apache + Linux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3.5 Deploy code on your server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152475"/>
            <a:ext cx="8520600" cy="177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After writing and testing your code, the code needs to be deployed on the server: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rabicPeriod"/>
            </a:pPr>
            <a:r>
              <a:rPr lang="en" sz="1400">
                <a:solidFill>
                  <a:srgbClr val="666666"/>
                </a:solidFill>
              </a:rPr>
              <a:t>Install the correct OS + dependencies on your server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rabicPeriod"/>
            </a:pPr>
            <a:r>
              <a:rPr lang="en" sz="1400">
                <a:solidFill>
                  <a:srgbClr val="666666"/>
                </a:solidFill>
              </a:rPr>
              <a:t>Copy your code (as source code or binaries)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rabicPeriod"/>
            </a:pPr>
            <a:r>
              <a:rPr lang="en" sz="1400">
                <a:solidFill>
                  <a:srgbClr val="666666"/>
                </a:solidFill>
              </a:rPr>
              <a:t>Run your code!</a:t>
            </a:r>
          </a:p>
        </p:txBody>
      </p:sp>
      <p:sp>
        <p:nvSpPr>
          <p:cNvPr id="212" name="Shape 212"/>
          <p:cNvSpPr/>
          <p:nvPr/>
        </p:nvSpPr>
        <p:spPr>
          <a:xfrm>
            <a:off x="474950" y="3132850"/>
            <a:ext cx="4425600" cy="117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66666"/>
                </a:solidFill>
              </a:rPr>
              <a:t>Deployment is a tricky process especially when making updates to an app that is already live. Deployment is also a process that needs to be very secure to ensure that unknown people or unknown code does not get deployed to our app.</a:t>
            </a:r>
          </a:p>
        </p:txBody>
      </p:sp>
      <p:sp>
        <p:nvSpPr>
          <p:cNvPr id="213" name="Shape 213"/>
          <p:cNvSpPr/>
          <p:nvPr/>
        </p:nvSpPr>
        <p:spPr>
          <a:xfrm>
            <a:off x="6214750" y="1791200"/>
            <a:ext cx="2553300" cy="1860300"/>
          </a:xfrm>
          <a:prstGeom prst="roundRect">
            <a:avLst>
              <a:gd fmla="val 186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200"/>
              <a:t>Common ways to remote manage a server:</a:t>
            </a:r>
          </a:p>
          <a:p>
            <a:pPr indent="-304800" lvl="0" marL="45720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200"/>
              <a:t>SSH</a:t>
            </a:r>
          </a:p>
          <a:p>
            <a:pPr indent="-304800" lvl="0" marL="45720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200"/>
              <a:t>FTP (only for files)</a:t>
            </a:r>
          </a:p>
          <a:p>
            <a:pPr indent="-304800" lvl="0" marL="45720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200"/>
              <a:t>Cpanel</a:t>
            </a:r>
          </a:p>
          <a:p>
            <a:pPr indent="-304800" lvl="0" marL="45720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200"/>
              <a:t>Remote desktop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3450175" y="2471575"/>
            <a:ext cx="4869600" cy="18615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413425" y="2507925"/>
            <a:ext cx="2876100" cy="18615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871217" y="3806080"/>
            <a:ext cx="1960500" cy="38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Computer (host)</a:t>
            </a:r>
          </a:p>
        </p:txBody>
      </p:sp>
      <p:sp>
        <p:nvSpPr>
          <p:cNvPr id="221" name="Shape 221"/>
          <p:cNvSpPr/>
          <p:nvPr/>
        </p:nvSpPr>
        <p:spPr>
          <a:xfrm>
            <a:off x="871367" y="2591819"/>
            <a:ext cx="1960500" cy="808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Web server</a:t>
            </a:r>
          </a:p>
        </p:txBody>
      </p:sp>
      <p:sp>
        <p:nvSpPr>
          <p:cNvPr id="222" name="Shape 222"/>
          <p:cNvSpPr/>
          <p:nvPr/>
        </p:nvSpPr>
        <p:spPr>
          <a:xfrm>
            <a:off x="4027825" y="3032625"/>
            <a:ext cx="1576500" cy="1000200"/>
          </a:xfrm>
          <a:prstGeom prst="cloudCallout">
            <a:avLst>
              <a:gd fmla="val -11343" name="adj1"/>
              <a:gd fmla="val 43187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Network</a:t>
            </a:r>
          </a:p>
        </p:txBody>
      </p:sp>
      <p:sp>
        <p:nvSpPr>
          <p:cNvPr id="223" name="Shape 223"/>
          <p:cNvSpPr/>
          <p:nvPr/>
        </p:nvSpPr>
        <p:spPr>
          <a:xfrm>
            <a:off x="6800275" y="3138525"/>
            <a:ext cx="1605900" cy="78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Browser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(web client)</a:t>
            </a:r>
          </a:p>
        </p:txBody>
      </p:sp>
      <p:cxnSp>
        <p:nvCxnSpPr>
          <p:cNvPr id="224" name="Shape 224"/>
          <p:cNvCxnSpPr/>
          <p:nvPr/>
        </p:nvCxnSpPr>
        <p:spPr>
          <a:xfrm rot="10800000">
            <a:off x="5701500" y="3780400"/>
            <a:ext cx="889200" cy="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5" name="Shape 225"/>
          <p:cNvCxnSpPr/>
          <p:nvPr/>
        </p:nvCxnSpPr>
        <p:spPr>
          <a:xfrm flipH="1">
            <a:off x="3074100" y="3780400"/>
            <a:ext cx="849600" cy="222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1682100" y="3416675"/>
            <a:ext cx="0" cy="343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7" name="Shape 227"/>
          <p:cNvCxnSpPr/>
          <p:nvPr/>
        </p:nvCxnSpPr>
        <p:spPr>
          <a:xfrm flipH="1" rot="10800000">
            <a:off x="2962975" y="3559025"/>
            <a:ext cx="899400" cy="242400"/>
          </a:xfrm>
          <a:prstGeom prst="straightConnector1">
            <a:avLst/>
          </a:prstGeom>
          <a:noFill/>
          <a:ln cap="flat" cmpd="sng" w="19050">
            <a:solidFill>
              <a:srgbClr val="A2C4C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8" name="Shape 228"/>
          <p:cNvCxnSpPr/>
          <p:nvPr/>
        </p:nvCxnSpPr>
        <p:spPr>
          <a:xfrm>
            <a:off x="5696400" y="3566525"/>
            <a:ext cx="904500" cy="0"/>
          </a:xfrm>
          <a:prstGeom prst="straightConnector1">
            <a:avLst/>
          </a:prstGeom>
          <a:noFill/>
          <a:ln cap="flat" cmpd="sng" w="19050">
            <a:solidFill>
              <a:srgbClr val="A2C4C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9" name="Shape 229"/>
          <p:cNvCxnSpPr/>
          <p:nvPr/>
        </p:nvCxnSpPr>
        <p:spPr>
          <a:xfrm>
            <a:off x="1900594" y="3416675"/>
            <a:ext cx="0" cy="343500"/>
          </a:xfrm>
          <a:prstGeom prst="straightConnector1">
            <a:avLst/>
          </a:prstGeom>
          <a:noFill/>
          <a:ln cap="flat" cmpd="sng" w="19050">
            <a:solidFill>
              <a:srgbClr val="A2C4C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0" name="Shape 230"/>
          <p:cNvSpPr txBox="1"/>
          <p:nvPr/>
        </p:nvSpPr>
        <p:spPr>
          <a:xfrm>
            <a:off x="5893465" y="3739973"/>
            <a:ext cx="7275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request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5812624" y="3281126"/>
            <a:ext cx="7275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</a:p>
        </p:txBody>
      </p:sp>
      <p:sp>
        <p:nvSpPr>
          <p:cNvPr id="232" name="Shape 2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Things to keep in mind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2961725" y="1174615"/>
            <a:ext cx="3938400" cy="17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rPr b="1" lang="en" u="sng">
                <a:solidFill>
                  <a:schemeClr val="dk2"/>
                </a:solidFill>
              </a:rPr>
              <a:t>These are things not in our control</a:t>
            </a:r>
          </a:p>
          <a:p>
            <a:pPr indent="-69850" lvl="0" marL="45720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What requests are made by users </a:t>
            </a:r>
          </a:p>
          <a:p>
            <a:pPr indent="-69850" lvl="0" marL="45720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What browser or client the user is using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29925" y="1188940"/>
            <a:ext cx="20223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rPr b="1" lang="en" u="sng">
                <a:solidFill>
                  <a:schemeClr val="dk2"/>
                </a:solidFill>
              </a:rPr>
              <a:t>Things in our control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	Domain name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	Server side code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quick exercise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‘Inspect Element’ on Chrome.</a:t>
            </a:r>
          </a:p>
        </p:txBody>
      </p:sp>
      <p:sp>
        <p:nvSpPr>
          <p:cNvPr id="245" name="Shape 245"/>
          <p:cNvSpPr txBox="1"/>
          <p:nvPr>
            <p:ph idx="4294967295" type="body"/>
          </p:nvPr>
        </p:nvSpPr>
        <p:spPr>
          <a:xfrm>
            <a:off x="311700" y="1152475"/>
            <a:ext cx="8520600" cy="266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rabicPeriod"/>
            </a:pPr>
            <a:r>
              <a:rPr lang="en" sz="1400">
                <a:solidFill>
                  <a:srgbClr val="666666"/>
                </a:solidFill>
              </a:rPr>
              <a:t>Requests and responses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rabicPeriod"/>
            </a:pPr>
            <a:r>
              <a:rPr lang="en" sz="1400">
                <a:solidFill>
                  <a:srgbClr val="666666"/>
                </a:solidFill>
              </a:rPr>
              <a:t>Different response types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rabicPeriod"/>
            </a:pPr>
            <a:r>
              <a:rPr lang="en" sz="1400">
                <a:solidFill>
                  <a:srgbClr val="666666"/>
                </a:solidFill>
              </a:rPr>
              <a:t>Making arbitrary requests and checking responses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rabicPeriod"/>
            </a:pPr>
            <a:r>
              <a:rPr lang="en" sz="1400">
                <a:solidFill>
                  <a:srgbClr val="666666"/>
                </a:solidFill>
              </a:rPr>
              <a:t>Modifying the HTML in the browser (because we have control)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rabicPeriod"/>
            </a:pPr>
            <a:r>
              <a:rPr lang="en" sz="1400">
                <a:solidFill>
                  <a:srgbClr val="666666"/>
                </a:solidFill>
              </a:rPr>
              <a:t>Using the IP instead of the domain name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Contents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400" u="sng"/>
              <a:t>Objective: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Get a basic understanding of how one would try to build a webapp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 u="sng"/>
              <a:t>Topics: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Recap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Domain names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Hosting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Web application code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Deploying application code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Chrome Dev Tools</a:t>
            </a:r>
          </a:p>
        </p:txBody>
      </p:sp>
      <p:sp>
        <p:nvSpPr>
          <p:cNvPr id="251" name="Shape 251"/>
          <p:cNvSpPr txBox="1"/>
          <p:nvPr>
            <p:ph idx="4294967295" type="body"/>
          </p:nvPr>
        </p:nvSpPr>
        <p:spPr>
          <a:xfrm>
            <a:off x="311700" y="1152475"/>
            <a:ext cx="8520600" cy="266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rabicPeriod"/>
            </a:pPr>
            <a:r>
              <a:rPr lang="en" sz="1400">
                <a:solidFill>
                  <a:srgbClr val="666666"/>
                </a:solidFill>
              </a:rPr>
              <a:t>Chrome Dev Tools (the window that opens up when you click on ‘inspect’) is a very powerful analysis and debugging tool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rabicPeriod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https://developer.chrome.com/devtools</a:t>
            </a:r>
            <a:r>
              <a:rPr lang="en" sz="1400">
                <a:solidFill>
                  <a:srgbClr val="666666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we covered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311700" y="1345500"/>
            <a:ext cx="7416000" cy="264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What does it take to build a webapp.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Domain names (required only if we don’t want people to use our IP).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Hosting (a computer to host our server code).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A web server (either a software that we can directly use, or a software that we can write).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Deploying the web server code on the hosting provider’s given machine.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  <a:p>
            <a:pPr lv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watch this module on Youtube: </a:t>
            </a:r>
            <a:r>
              <a:rPr b="1" i="1" lang="en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https://www.youtube.com/watch?v=2P7f6b_E3E4</a:t>
            </a:r>
            <a:r>
              <a:rPr b="1" i="1" lang="en" sz="1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346725" y="1183750"/>
            <a:ext cx="2876100" cy="26175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Building a webapp...</a:t>
            </a:r>
          </a:p>
        </p:txBody>
      </p:sp>
      <p:sp>
        <p:nvSpPr>
          <p:cNvPr id="71" name="Shape 71"/>
          <p:cNvSpPr/>
          <p:nvPr/>
        </p:nvSpPr>
        <p:spPr>
          <a:xfrm>
            <a:off x="804517" y="2939105"/>
            <a:ext cx="1960500" cy="3839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Computer (host)</a:t>
            </a:r>
          </a:p>
        </p:txBody>
      </p:sp>
      <p:sp>
        <p:nvSpPr>
          <p:cNvPr id="72" name="Shape 72"/>
          <p:cNvSpPr/>
          <p:nvPr/>
        </p:nvSpPr>
        <p:spPr>
          <a:xfrm>
            <a:off x="804667" y="1724844"/>
            <a:ext cx="1960500" cy="808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Web server</a:t>
            </a:r>
          </a:p>
        </p:txBody>
      </p:sp>
      <p:sp>
        <p:nvSpPr>
          <p:cNvPr id="73" name="Shape 73"/>
          <p:cNvSpPr/>
          <p:nvPr/>
        </p:nvSpPr>
        <p:spPr>
          <a:xfrm>
            <a:off x="3961125" y="2165650"/>
            <a:ext cx="1576500" cy="1000200"/>
          </a:xfrm>
          <a:prstGeom prst="cloudCallout">
            <a:avLst>
              <a:gd fmla="val -11343" name="adj1"/>
              <a:gd fmla="val 43187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Network</a:t>
            </a:r>
          </a:p>
        </p:txBody>
      </p:sp>
      <p:sp>
        <p:nvSpPr>
          <p:cNvPr id="74" name="Shape 74"/>
          <p:cNvSpPr/>
          <p:nvPr/>
        </p:nvSpPr>
        <p:spPr>
          <a:xfrm>
            <a:off x="6733575" y="1775625"/>
            <a:ext cx="1605900" cy="198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Browser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(web client)</a:t>
            </a:r>
          </a:p>
        </p:txBody>
      </p:sp>
      <p:cxnSp>
        <p:nvCxnSpPr>
          <p:cNvPr id="75" name="Shape 75"/>
          <p:cNvCxnSpPr/>
          <p:nvPr/>
        </p:nvCxnSpPr>
        <p:spPr>
          <a:xfrm rot="10800000">
            <a:off x="5634800" y="2913425"/>
            <a:ext cx="889200" cy="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6" name="Shape 76"/>
          <p:cNvCxnSpPr/>
          <p:nvPr/>
        </p:nvCxnSpPr>
        <p:spPr>
          <a:xfrm flipH="1">
            <a:off x="3007400" y="2913425"/>
            <a:ext cx="849600" cy="222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7" name="Shape 77"/>
          <p:cNvCxnSpPr/>
          <p:nvPr/>
        </p:nvCxnSpPr>
        <p:spPr>
          <a:xfrm rot="10800000">
            <a:off x="1615400" y="2549700"/>
            <a:ext cx="0" cy="343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8" name="Shape 78"/>
          <p:cNvCxnSpPr/>
          <p:nvPr/>
        </p:nvCxnSpPr>
        <p:spPr>
          <a:xfrm flipH="1" rot="10800000">
            <a:off x="2896275" y="2692050"/>
            <a:ext cx="899400" cy="242400"/>
          </a:xfrm>
          <a:prstGeom prst="straightConnector1">
            <a:avLst/>
          </a:prstGeom>
          <a:noFill/>
          <a:ln cap="flat" cmpd="sng" w="19050">
            <a:solidFill>
              <a:srgbClr val="A2C4C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9" name="Shape 79"/>
          <p:cNvCxnSpPr/>
          <p:nvPr/>
        </p:nvCxnSpPr>
        <p:spPr>
          <a:xfrm>
            <a:off x="5629700" y="2699550"/>
            <a:ext cx="904500" cy="0"/>
          </a:xfrm>
          <a:prstGeom prst="straightConnector1">
            <a:avLst/>
          </a:prstGeom>
          <a:noFill/>
          <a:ln cap="flat" cmpd="sng" w="19050">
            <a:solidFill>
              <a:srgbClr val="A2C4C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0" name="Shape 80"/>
          <p:cNvCxnSpPr/>
          <p:nvPr/>
        </p:nvCxnSpPr>
        <p:spPr>
          <a:xfrm>
            <a:off x="1833894" y="2549700"/>
            <a:ext cx="0" cy="343500"/>
          </a:xfrm>
          <a:prstGeom prst="straightConnector1">
            <a:avLst/>
          </a:prstGeom>
          <a:noFill/>
          <a:ln cap="flat" cmpd="sng" w="19050">
            <a:solidFill>
              <a:srgbClr val="A2C4C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1" name="Shape 81"/>
          <p:cNvSpPr txBox="1"/>
          <p:nvPr/>
        </p:nvSpPr>
        <p:spPr>
          <a:xfrm>
            <a:off x="5826765" y="2872998"/>
            <a:ext cx="7275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request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5745924" y="2414151"/>
            <a:ext cx="7275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</a:p>
        </p:txBody>
      </p:sp>
      <p:cxnSp>
        <p:nvCxnSpPr>
          <p:cNvPr id="83" name="Shape 83"/>
          <p:cNvCxnSpPr>
            <a:endCxn id="69" idx="5"/>
          </p:cNvCxnSpPr>
          <p:nvPr/>
        </p:nvCxnSpPr>
        <p:spPr>
          <a:xfrm rot="10800000">
            <a:off x="2801629" y="3417926"/>
            <a:ext cx="394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84" name="Shape 84"/>
          <p:cNvSpPr txBox="1"/>
          <p:nvPr/>
        </p:nvSpPr>
        <p:spPr>
          <a:xfrm>
            <a:off x="4374325" y="3404750"/>
            <a:ext cx="1163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DNS helps convert domain name to IP</a:t>
            </a:r>
          </a:p>
        </p:txBody>
      </p:sp>
      <p:cxnSp>
        <p:nvCxnSpPr>
          <p:cNvPr id="85" name="Shape 85"/>
          <p:cNvCxnSpPr/>
          <p:nvPr/>
        </p:nvCxnSpPr>
        <p:spPr>
          <a:xfrm rot="10800000">
            <a:off x="1858925" y="3592925"/>
            <a:ext cx="8400" cy="47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6" name="Shape 86"/>
          <p:cNvSpPr txBox="1"/>
          <p:nvPr/>
        </p:nvSpPr>
        <p:spPr>
          <a:xfrm>
            <a:off x="1326325" y="4014350"/>
            <a:ext cx="1163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This is what we need to set up, to serve our own webapp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Build a webapp that others can use?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Building a webapp involves the following steps: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Get a unique domain name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buSzPct val="100000"/>
              <a:buAutoNum type="alphaLcPeriod"/>
            </a:pPr>
            <a:r>
              <a:rPr lang="en" sz="1200"/>
              <a:t>So that people can remember your webapp so that they can reach it.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Set up a computer with an IP to serve the webapp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Link the domain name with the server’s IP address.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Write your application code (web server)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Deploy your application code on the computer that is your server host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3.1 Get a domain name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400">
                <a:solidFill>
                  <a:srgbClr val="666666"/>
                </a:solidFill>
              </a:rPr>
              <a:t>Get a domain name so that people can reach our web app.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400">
                <a:solidFill>
                  <a:srgbClr val="666666"/>
                </a:solidFill>
              </a:rPr>
              <a:t>Buy a domain name using domain registrars.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400">
                <a:solidFill>
                  <a:srgbClr val="666666"/>
                </a:solidFill>
              </a:rPr>
              <a:t>Registrars take your domain name and make sure that no-one else, including other registrars can use that name while you have it.</a:t>
            </a:r>
          </a:p>
        </p:txBody>
      </p:sp>
      <p:pic>
        <p:nvPicPr>
          <p:cNvPr descr="Screen Shot 2016-09-04 at 9.51.01 PM.pn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3337" y="2172299"/>
            <a:ext cx="4764749" cy="258274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/>
          <p:nvPr/>
        </p:nvSpPr>
        <p:spPr>
          <a:xfrm>
            <a:off x="320024" y="2583725"/>
            <a:ext cx="2272500" cy="120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Some popular domain registrars:</a:t>
            </a:r>
          </a:p>
          <a:p>
            <a:pPr lv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gandi.net</a:t>
            </a:r>
          </a:p>
          <a:p>
            <a:pPr lv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godaddy.com</a:t>
            </a: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name.com</a:t>
            </a: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804517" y="2939105"/>
            <a:ext cx="1960500" cy="3839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Computer (host)</a:t>
            </a:r>
          </a:p>
        </p:txBody>
      </p:sp>
      <p:sp>
        <p:nvSpPr>
          <p:cNvPr id="106" name="Shape 106"/>
          <p:cNvSpPr/>
          <p:nvPr/>
        </p:nvSpPr>
        <p:spPr>
          <a:xfrm>
            <a:off x="804667" y="1724844"/>
            <a:ext cx="1960500" cy="808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Web server</a:t>
            </a:r>
          </a:p>
        </p:txBody>
      </p:sp>
      <p:sp>
        <p:nvSpPr>
          <p:cNvPr id="107" name="Shape 107"/>
          <p:cNvSpPr/>
          <p:nvPr/>
        </p:nvSpPr>
        <p:spPr>
          <a:xfrm>
            <a:off x="3961125" y="2165650"/>
            <a:ext cx="1576500" cy="1000200"/>
          </a:xfrm>
          <a:prstGeom prst="cloudCallout">
            <a:avLst>
              <a:gd fmla="val -11343" name="adj1"/>
              <a:gd fmla="val 43187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Network</a:t>
            </a:r>
          </a:p>
        </p:txBody>
      </p:sp>
      <p:sp>
        <p:nvSpPr>
          <p:cNvPr id="108" name="Shape 108"/>
          <p:cNvSpPr/>
          <p:nvPr/>
        </p:nvSpPr>
        <p:spPr>
          <a:xfrm>
            <a:off x="6733575" y="1775625"/>
            <a:ext cx="1605900" cy="198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Browser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(web client)</a:t>
            </a:r>
          </a:p>
        </p:txBody>
      </p:sp>
      <p:cxnSp>
        <p:nvCxnSpPr>
          <p:cNvPr id="109" name="Shape 109"/>
          <p:cNvCxnSpPr/>
          <p:nvPr/>
        </p:nvCxnSpPr>
        <p:spPr>
          <a:xfrm rot="10800000">
            <a:off x="5634800" y="2913425"/>
            <a:ext cx="8892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0" name="Shape 110"/>
          <p:cNvCxnSpPr/>
          <p:nvPr/>
        </p:nvCxnSpPr>
        <p:spPr>
          <a:xfrm flipH="1">
            <a:off x="3007400" y="2913425"/>
            <a:ext cx="849600" cy="2223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1" name="Shape 111"/>
          <p:cNvCxnSpPr/>
          <p:nvPr/>
        </p:nvCxnSpPr>
        <p:spPr>
          <a:xfrm rot="10800000">
            <a:off x="1615400" y="2549700"/>
            <a:ext cx="0" cy="3435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2" name="Shape 112"/>
          <p:cNvCxnSpPr/>
          <p:nvPr/>
        </p:nvCxnSpPr>
        <p:spPr>
          <a:xfrm flipH="1" rot="10800000">
            <a:off x="2896275" y="2692050"/>
            <a:ext cx="899400" cy="242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3" name="Shape 113"/>
          <p:cNvCxnSpPr/>
          <p:nvPr/>
        </p:nvCxnSpPr>
        <p:spPr>
          <a:xfrm>
            <a:off x="5629700" y="2699550"/>
            <a:ext cx="9045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4" name="Shape 114"/>
          <p:cNvCxnSpPr/>
          <p:nvPr/>
        </p:nvCxnSpPr>
        <p:spPr>
          <a:xfrm>
            <a:off x="1833894" y="2549700"/>
            <a:ext cx="0" cy="3435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5" name="Shape 115"/>
          <p:cNvSpPr txBox="1"/>
          <p:nvPr/>
        </p:nvSpPr>
        <p:spPr>
          <a:xfrm>
            <a:off x="5826765" y="2872998"/>
            <a:ext cx="7275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request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5745924" y="2414151"/>
            <a:ext cx="7275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</a:p>
        </p:txBody>
      </p:sp>
      <p:cxnSp>
        <p:nvCxnSpPr>
          <p:cNvPr id="117" name="Shape 117"/>
          <p:cNvCxnSpPr/>
          <p:nvPr/>
        </p:nvCxnSpPr>
        <p:spPr>
          <a:xfrm rot="10800000">
            <a:off x="2801775" y="3417875"/>
            <a:ext cx="39423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118" name="Shape 118"/>
          <p:cNvSpPr txBox="1"/>
          <p:nvPr/>
        </p:nvSpPr>
        <p:spPr>
          <a:xfrm>
            <a:off x="4374325" y="3404750"/>
            <a:ext cx="1163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DNS helps convert domain name to IP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5143100" y="3592925"/>
            <a:ext cx="491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AA84F"/>
                </a:solidFill>
              </a:rPr>
              <a:t>✔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3.2 Set up a web server - I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We need to get a computer and a unique IP.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 u="sng"/>
              <a:t>Option 1: (super hard!)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Buy a computer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Connect it to your ISP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Get a unique IP for your computer that won’t change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Install your OS and web server software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 u="sng"/>
              <a:t>Option 2: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Rent a computer from a vendor somewhere else in the world.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Vendor provides the IP with which you can reach your computer.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3.2 Set up a web server - II</a:t>
            </a:r>
          </a:p>
        </p:txBody>
      </p:sp>
      <p:sp>
        <p:nvSpPr>
          <p:cNvPr id="131" name="Shape 131"/>
          <p:cNvSpPr/>
          <p:nvPr/>
        </p:nvSpPr>
        <p:spPr>
          <a:xfrm>
            <a:off x="406392" y="1765600"/>
            <a:ext cx="2789400" cy="163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00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1. Shared hosting: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Many different users are created on the same computer (the same as creating multiple users on your own computers)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Users have to share CPU, RAM and disk resources.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All users get the same IP.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07627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400"/>
              <a:t>The technical term for renting computational power from a vendor: </a:t>
            </a:r>
            <a:r>
              <a:rPr b="1" lang="en" sz="1400" u="sng"/>
              <a:t>hosting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400"/>
              <a:t>Many different types of hosting</a:t>
            </a:r>
          </a:p>
        </p:txBody>
      </p:sp>
      <p:sp>
        <p:nvSpPr>
          <p:cNvPr id="133" name="Shape 133"/>
          <p:cNvSpPr/>
          <p:nvPr/>
        </p:nvSpPr>
        <p:spPr>
          <a:xfrm>
            <a:off x="406400" y="3494950"/>
            <a:ext cx="2789400" cy="130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00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2. Dedicated</a:t>
            </a:r>
            <a:r>
              <a:rPr b="1" lang="en" sz="1100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hosting: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You can rent a machine that only you get to use. No other users get access to that machine.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You get a dedicated IP that is unique to you.</a:t>
            </a:r>
          </a:p>
        </p:txBody>
      </p:sp>
      <p:sp>
        <p:nvSpPr>
          <p:cNvPr id="134" name="Shape 134"/>
          <p:cNvSpPr/>
          <p:nvPr/>
        </p:nvSpPr>
        <p:spPr>
          <a:xfrm>
            <a:off x="3589862" y="1765600"/>
            <a:ext cx="2372100" cy="180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00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3. VPS hosting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Virtual Private Servers are virtual machines created on the same physical machine. You get a dedicated IP.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Pros: Less expensive than dedicated hosting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Cons: Lower performance than dedicated hosting</a:t>
            </a:r>
          </a:p>
        </p:txBody>
      </p:sp>
      <p:sp>
        <p:nvSpPr>
          <p:cNvPr id="135" name="Shape 135"/>
          <p:cNvSpPr/>
          <p:nvPr/>
        </p:nvSpPr>
        <p:spPr>
          <a:xfrm>
            <a:off x="6356025" y="1765599"/>
            <a:ext cx="2372100" cy="116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00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4. Cloud hosting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Similar to VPS providers but allow for rapidly changing size of the virtual machine and provisioning more machines on the go.</a:t>
            </a:r>
          </a:p>
        </p:txBody>
      </p:sp>
      <p:sp>
        <p:nvSpPr>
          <p:cNvPr id="136" name="Shape 136"/>
          <p:cNvSpPr/>
          <p:nvPr/>
        </p:nvSpPr>
        <p:spPr>
          <a:xfrm>
            <a:off x="5677025" y="3342525"/>
            <a:ext cx="3367800" cy="1309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Quick exercise: For each of the below, find out what kind of hosting they offer?</a:t>
            </a:r>
          </a:p>
          <a:p>
            <a:pPr lvl="0">
              <a:spcBef>
                <a:spcPts val="0"/>
              </a:spcBef>
              <a:buNone/>
            </a:pPr>
            <a:r>
              <a:rPr i="1" lang="en" sz="1000">
                <a:solidFill>
                  <a:schemeClr val="dk1"/>
                </a:solidFill>
              </a:rPr>
              <a:t>webfaction, godaddy, Google Cloud Platform, bluehost, AWS, softlayer, linode, digitalocean, Rackspace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3.2 Set up a web server - III</a:t>
            </a:r>
          </a:p>
        </p:txBody>
      </p:sp>
      <p:pic>
        <p:nvPicPr>
          <p:cNvPr descr="Screen Shot 2016-09-04 at 9.53.34 PM.png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200" y="1092049"/>
            <a:ext cx="5966002" cy="355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311700" y="2587587"/>
            <a:ext cx="25593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experience of buying or renting </a:t>
            </a:r>
            <a:r>
              <a:rPr lang="en"/>
              <a:t>a</a:t>
            </a:r>
            <a:r>
              <a:rPr lang="en"/>
              <a:t> computer.</a:t>
            </a:r>
          </a:p>
        </p:txBody>
      </p:sp>
      <p:cxnSp>
        <p:nvCxnSpPr>
          <p:cNvPr id="144" name="Shape 144"/>
          <p:cNvCxnSpPr/>
          <p:nvPr/>
        </p:nvCxnSpPr>
        <p:spPr>
          <a:xfrm>
            <a:off x="2909375" y="1342150"/>
            <a:ext cx="0" cy="317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