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60" name="Shape 60"/>
          <p:cNvGrpSpPr/>
          <p:nvPr/>
        </p:nvGrpSpPr>
        <p:grpSpPr>
          <a:xfrm>
            <a:off x="0" y="4820671"/>
            <a:ext cx="9213425" cy="322828"/>
            <a:chOff x="0" y="4820671"/>
            <a:chExt cx="9213425" cy="322828"/>
          </a:xfrm>
        </p:grpSpPr>
        <p:sp>
          <p:nvSpPr>
            <p:cNvPr id="61" name="Shape 61"/>
            <p:cNvSpPr/>
            <p:nvPr/>
          </p:nvSpPr>
          <p:spPr>
            <a:xfrm>
              <a:off x="0" y="4853100"/>
              <a:ext cx="9144000" cy="290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7103" y="4820671"/>
              <a:ext cx="31767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Introduction to Modern Application Development</a:t>
              </a: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5692325" y="4820683"/>
              <a:ext cx="35211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Dr Gaurav Raina (IIT Madras), Tanmai Gopal (Hasura)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" name="Shape 67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000"/>
            </a:lvl4pPr>
            <a:lvl5pPr lvl="4" rtl="0">
              <a:spcBef>
                <a:spcPts val="0"/>
              </a:spcBef>
              <a:buSzPct val="100000"/>
              <a:defRPr sz="1000"/>
            </a:lvl5pPr>
            <a:lvl6pPr lvl="5" rtl="0">
              <a:spcBef>
                <a:spcPts val="0"/>
              </a:spcBef>
              <a:buSzPct val="100000"/>
              <a:defRPr sz="1000"/>
            </a:lvl6pPr>
            <a:lvl7pPr lvl="6" rtl="0">
              <a:spcBef>
                <a:spcPts val="0"/>
              </a:spcBef>
              <a:buSzPct val="100000"/>
              <a:defRPr sz="1000"/>
            </a:lvl7pPr>
            <a:lvl8pPr lvl="7" rtl="0">
              <a:spcBef>
                <a:spcPts val="0"/>
              </a:spcBef>
              <a:buSzPct val="100000"/>
              <a:defRPr sz="1000"/>
            </a:lvl8pPr>
            <a:lvl9pPr lvl="8" rtl="0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" name="Shape 74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2" name="Shape 82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5" name="Shape 95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3" name="Shape 113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0" name="Shape 120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5" name="Shape 125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3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QyVLIi4J3f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oogle.com" TargetMode="External"/><Relationship Id="rId4" Type="http://schemas.openxmlformats.org/officeDocument/2006/relationships/hyperlink" Target="https://www.google.com:443" TargetMode="External"/><Relationship Id="rId5" Type="http://schemas.openxmlformats.org/officeDocument/2006/relationships/hyperlink" Target="http://www.thehindu.com" TargetMode="External"/><Relationship Id="rId6" Type="http://schemas.openxmlformats.org/officeDocument/2006/relationships/hyperlink" Target="http://www.thehindu.com:80" TargetMode="External"/><Relationship Id="rId7" Type="http://schemas.openxmlformats.org/officeDocument/2006/relationships/hyperlink" Target="http://localhost:808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Module 4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311700" y="507200"/>
            <a:ext cx="8520600" cy="52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Important statement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311700" y="1105425"/>
            <a:ext cx="8520600" cy="311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My </a:t>
            </a:r>
            <a:r>
              <a:rPr lang="en" sz="1400">
                <a:solidFill>
                  <a:srgbClr val="C00000"/>
                </a:solidFill>
              </a:rPr>
              <a:t>browser</a:t>
            </a:r>
            <a:r>
              <a:rPr lang="en" sz="1400"/>
              <a:t> is a program that can connect to some program (the </a:t>
            </a:r>
            <a:r>
              <a:rPr lang="en" sz="1400">
                <a:solidFill>
                  <a:srgbClr val="C00000"/>
                </a:solidFill>
              </a:rPr>
              <a:t>server</a:t>
            </a:r>
            <a:r>
              <a:rPr lang="en" sz="1400"/>
              <a:t>) on some machine somewhere on the network.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C00000"/>
                </a:solidFill>
              </a:rPr>
              <a:t>Question:</a:t>
            </a:r>
            <a:r>
              <a:rPr b="1" lang="en" sz="1400">
                <a:solidFill>
                  <a:srgbClr val="C00000"/>
                </a:solidFill>
              </a:rPr>
              <a:t> </a:t>
            </a:r>
            <a:r>
              <a:rPr lang="en" sz="1400"/>
              <a:t>How does this happen?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400"/>
              <a:t>If computers can discover each other. 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400"/>
              <a:t>If computers can message each other in a way that both can understand each other. 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400"/>
              <a:t>If a program can discover a specific program on another computer. 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1400"/>
              <a:t>If a program can message another program in a way both can understand each other. 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You can watch this module on YouTube: </a:t>
            </a:r>
            <a:r>
              <a:rPr b="1"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https://www.youtube.com/watch?v=QyVLIi4J3fY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311700" y="357650"/>
            <a:ext cx="8232600" cy="54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Outline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311700" y="1014400"/>
            <a:ext cx="8520600" cy="261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1.What is a Network?</a:t>
            </a:r>
          </a:p>
          <a:p>
            <a:pPr indent="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2.IP (</a:t>
            </a:r>
            <a:r>
              <a:rPr lang="en" sz="1400">
                <a:solidFill>
                  <a:srgbClr val="C00000"/>
                </a:solidFill>
              </a:rPr>
              <a:t>Internet Protocol</a:t>
            </a:r>
            <a:r>
              <a:rPr lang="en" sz="1400"/>
              <a:t>) networks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11700" y="357650"/>
            <a:ext cx="8520600" cy="72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What is a Network?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311700" y="1137950"/>
            <a:ext cx="8520600" cy="332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400"/>
              <a:t>A </a:t>
            </a:r>
            <a:r>
              <a:rPr lang="en" sz="1400">
                <a:solidFill>
                  <a:srgbClr val="C00000"/>
                </a:solidFill>
              </a:rPr>
              <a:t>network</a:t>
            </a:r>
            <a:r>
              <a:rPr lang="en" sz="1400"/>
              <a:t> is simply a collection of computers that can communicate with each other.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400"/>
              <a:t>A computer is connected to a network typically via </a:t>
            </a:r>
            <a:r>
              <a:rPr lang="en" sz="1400">
                <a:solidFill>
                  <a:srgbClr val="C00000"/>
                </a:solidFill>
              </a:rPr>
              <a:t>Wi-Fi or ethernet</a:t>
            </a:r>
            <a:r>
              <a:rPr lang="en" sz="1400"/>
              <a:t>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400"/>
              <a:t>Each computer on a network is called a </a:t>
            </a:r>
            <a:r>
              <a:rPr lang="en" sz="1400">
                <a:solidFill>
                  <a:srgbClr val="C00000"/>
                </a:solidFill>
              </a:rPr>
              <a:t>host</a:t>
            </a:r>
            <a:r>
              <a:rPr lang="en" sz="1400"/>
              <a:t>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rial"/>
              <a:buChar char="●"/>
            </a:pPr>
            <a:r>
              <a:rPr lang="en" sz="1400"/>
              <a:t>Terms like</a:t>
            </a:r>
            <a:r>
              <a:rPr lang="en" sz="1400">
                <a:solidFill>
                  <a:srgbClr val="C00000"/>
                </a:solidFill>
              </a:rPr>
              <a:t> LAN </a:t>
            </a:r>
            <a:r>
              <a:rPr lang="en" sz="1400"/>
              <a:t>(local area network) &amp; </a:t>
            </a:r>
            <a:r>
              <a:rPr lang="en" sz="1400">
                <a:solidFill>
                  <a:srgbClr val="C00000"/>
                </a:solidFill>
              </a:rPr>
              <a:t>WAN</a:t>
            </a:r>
            <a:r>
              <a:rPr lang="en" sz="1400"/>
              <a:t> (wide area network) are used to describe different network types based on network size and configuration.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0" y="423400"/>
            <a:ext cx="83043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A simple network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83225" y="9483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 simple network is a </a:t>
            </a:r>
            <a:r>
              <a:rPr lang="en" sz="1400">
                <a:solidFill>
                  <a:srgbClr val="C00000"/>
                </a:solidFill>
              </a:rPr>
              <a:t>router</a:t>
            </a:r>
            <a:r>
              <a:rPr lang="en" sz="1400"/>
              <a:t> with some computers connected to it.  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The simplest “network” is the host by itself. By default, the </a:t>
            </a:r>
            <a:r>
              <a:rPr lang="en" sz="1400">
                <a:solidFill>
                  <a:srgbClr val="C00000"/>
                </a:solidFill>
              </a:rPr>
              <a:t>IP address 127.0.0.1 </a:t>
            </a:r>
            <a:r>
              <a:rPr lang="en" sz="1400"/>
              <a:t>refers to the host itself.</a:t>
            </a:r>
          </a:p>
        </p:txBody>
      </p:sp>
      <p:pic>
        <p:nvPicPr>
          <p:cNvPr descr="2100_Star Topology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2" y="2050525"/>
            <a:ext cx="31146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311700" y="396650"/>
            <a:ext cx="8733300" cy="62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The Internet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311700" y="1150950"/>
            <a:ext cx="8520600" cy="5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C00000"/>
                </a:solidFill>
              </a:rPr>
              <a:t>The Internet is the world’s largest computer network!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Internet_map_1024.jp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425" y="1654200"/>
            <a:ext cx="4207148" cy="28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981875" y="4463275"/>
            <a:ext cx="7932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                                     Each line is drawn between two nodes, representing two IP addresses.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311700" y="423400"/>
            <a:ext cx="8520600" cy="65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IP networks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311700" y="1131450"/>
            <a:ext cx="8520600" cy="13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400"/>
              <a:t>Most common networks are IP (</a:t>
            </a:r>
            <a:r>
              <a:rPr lang="en" sz="1400">
                <a:solidFill>
                  <a:srgbClr val="C00000"/>
                </a:solidFill>
              </a:rPr>
              <a:t>Internet Protocol</a:t>
            </a:r>
            <a:r>
              <a:rPr lang="en" sz="1400"/>
              <a:t>) based networks.</a:t>
            </a:r>
            <a:r>
              <a:rPr lang="en" sz="1400"/>
              <a:t>  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400">
                <a:solidFill>
                  <a:srgbClr val="545454"/>
                </a:solidFill>
              </a:rPr>
              <a:t>An</a:t>
            </a:r>
            <a:r>
              <a:rPr lang="en" sz="1400">
                <a:solidFill>
                  <a:srgbClr val="980000"/>
                </a:solidFill>
              </a:rPr>
              <a:t> </a:t>
            </a:r>
            <a:r>
              <a:rPr lang="en" sz="1400">
                <a:solidFill>
                  <a:srgbClr val="C00000"/>
                </a:solidFill>
              </a:rPr>
              <a:t>IP network </a:t>
            </a:r>
            <a:r>
              <a:rPr lang="en" sz="1400">
                <a:solidFill>
                  <a:srgbClr val="545454"/>
                </a:solidFill>
              </a:rPr>
              <a:t>is a communication </a:t>
            </a:r>
            <a:r>
              <a:rPr lang="en" sz="1400">
                <a:solidFill>
                  <a:srgbClr val="6A6A6A"/>
                </a:solidFill>
              </a:rPr>
              <a:t>network</a:t>
            </a:r>
            <a:r>
              <a:rPr lang="en" sz="1400">
                <a:solidFill>
                  <a:srgbClr val="545454"/>
                </a:solidFill>
              </a:rPr>
              <a:t> that uses </a:t>
            </a:r>
            <a:r>
              <a:rPr lang="en" sz="1400">
                <a:solidFill>
                  <a:srgbClr val="6A6A6A"/>
                </a:solidFill>
              </a:rPr>
              <a:t>Internet Protocol</a:t>
            </a:r>
            <a:r>
              <a:rPr lang="en" sz="1400">
                <a:solidFill>
                  <a:srgbClr val="545454"/>
                </a:solidFill>
              </a:rPr>
              <a:t> (</a:t>
            </a:r>
            <a:r>
              <a:rPr lang="en" sz="1400">
                <a:solidFill>
                  <a:srgbClr val="6A6A6A"/>
                </a:solidFill>
              </a:rPr>
              <a:t>IP</a:t>
            </a:r>
            <a:r>
              <a:rPr lang="en" sz="1400">
                <a:solidFill>
                  <a:srgbClr val="545454"/>
                </a:solidFill>
              </a:rPr>
              <a:t>) to send and receive messages between one or more computers.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1400"/>
              <a:t>Ethernet, Wi-Fi, 2G/3G/4G are all different kinds of networks (at the physical / link layer) but they all use the IP system (‘protocol’) to manage communication.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wired-diagram-1.jp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24" y="2751225"/>
            <a:ext cx="2899225" cy="181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s-PC-Hotspot.jp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625" y="2694325"/>
            <a:ext cx="2925999" cy="18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241975" y="4563225"/>
            <a:ext cx="1521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           </a:t>
            </a:r>
            <a:r>
              <a:rPr lang="en" sz="1100">
                <a:solidFill>
                  <a:srgbClr val="C00000"/>
                </a:solidFill>
              </a:rPr>
              <a:t>Ethernet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897800" y="4563225"/>
            <a:ext cx="1456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        </a:t>
            </a:r>
            <a:r>
              <a:rPr lang="en" sz="1100">
                <a:solidFill>
                  <a:srgbClr val="C00000"/>
                </a:solidFill>
              </a:rPr>
              <a:t>Wi-Fi hotspot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311700" y="500700"/>
            <a:ext cx="8520600" cy="55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IP Addresses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311700" y="1124925"/>
            <a:ext cx="8520600" cy="25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Every host on a network has a </a:t>
            </a:r>
            <a:r>
              <a:rPr lang="en" sz="1400">
                <a:solidFill>
                  <a:srgbClr val="C00000"/>
                </a:solidFill>
              </a:rPr>
              <a:t>unique IP address </a:t>
            </a:r>
            <a:r>
              <a:rPr lang="en" sz="1400"/>
              <a:t>that other hosts use to communicate with it.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An IP address is a </a:t>
            </a:r>
            <a:r>
              <a:rPr lang="en" sz="1400">
                <a:solidFill>
                  <a:srgbClr val="C00000"/>
                </a:solidFill>
              </a:rPr>
              <a:t>32bit number </a:t>
            </a:r>
            <a:r>
              <a:rPr lang="en" sz="1400"/>
              <a:t>(for IPv4) typically represented in the format 0-255.0-255.0-255.0-255  example: 10.34.245.273 for better readability.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i="1" sz="1400"/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A host could either have a fixed “</a:t>
            </a:r>
            <a:r>
              <a:rPr lang="en" sz="1400">
                <a:solidFill>
                  <a:srgbClr val="C00000"/>
                </a:solidFill>
              </a:rPr>
              <a:t>static IP</a:t>
            </a:r>
            <a:r>
              <a:rPr lang="en" sz="1400"/>
              <a:t>” or a temporary “</a:t>
            </a:r>
            <a:r>
              <a:rPr lang="en" sz="1400">
                <a:solidFill>
                  <a:srgbClr val="C00000"/>
                </a:solidFill>
              </a:rPr>
              <a:t>dynamic IP</a:t>
            </a:r>
            <a:r>
              <a:rPr lang="en" sz="1400"/>
              <a:t>” assigned to it by the network every time it connects to it.</a:t>
            </a:r>
            <a:r>
              <a:rPr i="1" lang="en" sz="1400"/>
              <a:t> 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311700" y="390150"/>
            <a:ext cx="8520600" cy="88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Which program on the computer do you want to reach?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311700" y="994875"/>
            <a:ext cx="8520600" cy="35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Even though our message and data can reach the computer how do we know which program to contact on the computer?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Programs use </a:t>
            </a:r>
            <a:r>
              <a:rPr lang="en" sz="1400">
                <a:solidFill>
                  <a:srgbClr val="C00000"/>
                </a:solidFill>
              </a:rPr>
              <a:t>port numbers </a:t>
            </a:r>
            <a:r>
              <a:rPr lang="en" sz="1400"/>
              <a:t>as ‘addresses’ within the same computer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Port numbers vary from </a:t>
            </a:r>
            <a:r>
              <a:rPr lang="en" sz="1400">
                <a:solidFill>
                  <a:srgbClr val="C00000"/>
                </a:solidFill>
              </a:rPr>
              <a:t>1 to 65536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Web servers typically run on port </a:t>
            </a:r>
            <a:r>
              <a:rPr lang="en" sz="1400">
                <a:solidFill>
                  <a:srgbClr val="C00000"/>
                </a:solidFill>
              </a:rPr>
              <a:t>80 for http</a:t>
            </a:r>
            <a:r>
              <a:rPr lang="en" sz="1400"/>
              <a:t>, and port </a:t>
            </a:r>
            <a:r>
              <a:rPr lang="en" sz="1400">
                <a:solidFill>
                  <a:srgbClr val="C00000"/>
                </a:solidFill>
              </a:rPr>
              <a:t>443 for https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The browser always tries to reach port 80 or 443 unless specified otherwise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https://www.google.com</a:t>
            </a:r>
            <a:r>
              <a:rPr lang="en" sz="1400"/>
              <a:t> ==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https://www.google.com:443</a:t>
            </a:r>
            <a:r>
              <a:rPr lang="en" sz="1400"/>
              <a:t> </a:t>
            </a: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 u="sng">
                <a:solidFill>
                  <a:schemeClr val="accent5"/>
                </a:solidFill>
                <a:hlinkClick r:id="rId5"/>
              </a:rPr>
              <a:t>http://www.thehindu.com</a:t>
            </a:r>
            <a:r>
              <a:rPr lang="en" sz="1400"/>
              <a:t> == </a:t>
            </a:r>
            <a:r>
              <a:rPr lang="en" sz="1400" u="sng">
                <a:solidFill>
                  <a:schemeClr val="accent5"/>
                </a:solidFill>
                <a:hlinkClick r:id="rId6"/>
              </a:rPr>
              <a:t>http://www.thehindu.com:80</a:t>
            </a:r>
            <a:r>
              <a:rPr lang="en" sz="1400"/>
              <a:t> </a:t>
            </a:r>
          </a:p>
          <a:p>
            <a:pPr indent="-317500" lvl="0" marL="45720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 u="sng">
                <a:solidFill>
                  <a:schemeClr val="accent5"/>
                </a:solidFill>
                <a:hlinkClick r:id="rId7"/>
              </a:rPr>
              <a:t>http://localhost:8080</a:t>
            </a:r>
            <a:r>
              <a:rPr lang="en" sz="1400"/>
              <a:t> = My custom webserver listening on port 8080 on my own computer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311700" y="448675"/>
            <a:ext cx="8520600" cy="47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How do these programs understand each other’s messages?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311700" y="1430550"/>
            <a:ext cx="8520600" cy="21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Web servers and clients agree to communicate in a format called </a:t>
            </a:r>
            <a:r>
              <a:rPr lang="en" sz="1400">
                <a:solidFill>
                  <a:srgbClr val="980000"/>
                </a:solidFill>
              </a:rPr>
              <a:t>HTTP</a:t>
            </a:r>
            <a:r>
              <a:rPr lang="en" sz="1400"/>
              <a:t> (</a:t>
            </a:r>
            <a:r>
              <a:rPr lang="en" sz="1400">
                <a:solidFill>
                  <a:srgbClr val="545454"/>
                </a:solidFill>
              </a:rPr>
              <a:t>Hypertext Transfer Protocol</a:t>
            </a:r>
            <a:r>
              <a:rPr lang="en" sz="1400"/>
              <a:t>)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400"/>
              <a:t>HTTP is a format that mandates the following items:</a:t>
            </a: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/>
              <a:t>URL (</a:t>
            </a:r>
            <a:r>
              <a:rPr lang="en" sz="1400">
                <a:solidFill>
                  <a:srgbClr val="222222"/>
                </a:solidFill>
              </a:rPr>
              <a:t>Uniform Resource Locator</a:t>
            </a:r>
            <a:r>
              <a:rPr lang="en" sz="1400"/>
              <a:t>)</a:t>
            </a: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/>
              <a:t>Headers, Method type</a:t>
            </a: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1400"/>
              <a:t>Body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