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Average"/>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13F9DF6-A5E1-4067-A638-D26B48D3E917}">
  <a:tblStyle styleId="{B13F9DF6-A5E1-4067-A638-D26B48D3E91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Averag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8" name="Shape 58"/>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0" name="Shape 60"/>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61" name="Shape 61"/>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62" name="Shape 62"/>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3" name="Shape 63"/>
        <p:cNvGrpSpPr/>
        <p:nvPr/>
      </p:nvGrpSpPr>
      <p:grpSpPr>
        <a:xfrm>
          <a:off x="0" y="0"/>
          <a:ext cx="0" cy="0"/>
          <a:chOff x="0" y="0"/>
          <a:chExt cx="0" cy="0"/>
        </a:xfrm>
      </p:grpSpPr>
      <p:sp>
        <p:nvSpPr>
          <p:cNvPr id="64" name="Shape 6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5" name="Shape 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6" name="Shape 66"/>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67" name="Shape 67"/>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68" name="Shape 68"/>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100"/>
            </a:lvl3pPr>
            <a:lvl4pPr lvl="3" rtl="0">
              <a:spcBef>
                <a:spcPts val="0"/>
              </a:spcBef>
              <a:buSzPct val="100000"/>
              <a:defRPr sz="1000"/>
            </a:lvl4pPr>
            <a:lvl5pPr lvl="4" rtl="0">
              <a:spcBef>
                <a:spcPts val="0"/>
              </a:spcBef>
              <a:buSzPct val="100000"/>
              <a:defRPr sz="1000"/>
            </a:lvl5pPr>
            <a:lvl6pPr lvl="5" rtl="0">
              <a:spcBef>
                <a:spcPts val="0"/>
              </a:spcBef>
              <a:buSzPct val="100000"/>
              <a:defRPr sz="1000"/>
            </a:lvl6pPr>
            <a:lvl7pPr lvl="6" rtl="0">
              <a:spcBef>
                <a:spcPts val="0"/>
              </a:spcBef>
              <a:buSzPct val="100000"/>
              <a:defRPr sz="1000"/>
            </a:lvl7pPr>
            <a:lvl8pPr lvl="7" rtl="0">
              <a:spcBef>
                <a:spcPts val="0"/>
              </a:spcBef>
              <a:buSzPct val="100000"/>
              <a:defRPr sz="1000"/>
            </a:lvl8pPr>
            <a:lvl9pPr lvl="8" rtl="0">
              <a:spcBef>
                <a:spcPts val="0"/>
              </a:spcBef>
              <a:buSzPct val="100000"/>
              <a:defRPr sz="1000"/>
            </a:lvl9pPr>
          </a:lstStyle>
          <a:p/>
        </p:txBody>
      </p:sp>
      <p:sp>
        <p:nvSpPr>
          <p:cNvPr id="72" name="Shape 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3" name="Shape 73"/>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74" name="Shape 74"/>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75" name="Shape 75"/>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0" name="Shape 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1" name="Shape 81"/>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82" name="Shape 82"/>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83" name="Shape 83"/>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7" name="Shape 87"/>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88" name="Shape 88"/>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89" name="Shape 89"/>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0" name="Shape 90"/>
        <p:cNvGrpSpPr/>
        <p:nvPr/>
      </p:nvGrpSpPr>
      <p:grpSpPr>
        <a:xfrm>
          <a:off x="0" y="0"/>
          <a:ext cx="0" cy="0"/>
          <a:chOff x="0" y="0"/>
          <a:chExt cx="0" cy="0"/>
        </a:xfrm>
      </p:grpSpPr>
      <p:sp>
        <p:nvSpPr>
          <p:cNvPr id="91" name="Shape 91"/>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2" name="Shape 92"/>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3" name="Shape 9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4" name="Shape 94"/>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95" name="Shape 95"/>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96" name="Shape 96"/>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97" name="Shape 97"/>
        <p:cNvGrpSpPr/>
        <p:nvPr/>
      </p:nvGrpSpPr>
      <p:grpSpPr>
        <a:xfrm>
          <a:off x="0" y="0"/>
          <a:ext cx="0" cy="0"/>
          <a:chOff x="0" y="0"/>
          <a:chExt cx="0" cy="0"/>
        </a:xfrm>
      </p:grpSpPr>
      <p:sp>
        <p:nvSpPr>
          <p:cNvPr id="98" name="Shape 98"/>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0" name="Shape 100"/>
        <p:cNvGrpSpPr/>
        <p:nvPr/>
      </p:nvGrpSpPr>
      <p:grpSpPr>
        <a:xfrm>
          <a:off x="0" y="0"/>
          <a:ext cx="0" cy="0"/>
          <a:chOff x="0" y="0"/>
          <a:chExt cx="0" cy="0"/>
        </a:xfrm>
      </p:grpSpPr>
      <p:sp>
        <p:nvSpPr>
          <p:cNvPr id="101" name="Shape 101"/>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03" name="Shape 103"/>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04" name="Shape 104"/>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6" name="Shape 106"/>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108" name="Shape 108"/>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9" name="Shape 109"/>
        <p:cNvGrpSpPr/>
        <p:nvPr/>
      </p:nvGrpSpPr>
      <p:grpSpPr>
        <a:xfrm>
          <a:off x="0" y="0"/>
          <a:ext cx="0" cy="0"/>
          <a:chOff x="0" y="0"/>
          <a:chExt cx="0" cy="0"/>
        </a:xfrm>
      </p:grpSpPr>
      <p:sp>
        <p:nvSpPr>
          <p:cNvPr id="110" name="Shape 110"/>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11" name="Shape 11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12" name="Shape 112"/>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13" name="Shape 113"/>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114" name="Shape 114"/>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15" name="Shape 115"/>
        <p:cNvGrpSpPr/>
        <p:nvPr/>
      </p:nvGrpSpPr>
      <p:grpSpPr>
        <a:xfrm>
          <a:off x="0" y="0"/>
          <a:ext cx="0" cy="0"/>
          <a:chOff x="0" y="0"/>
          <a:chExt cx="0" cy="0"/>
        </a:xfrm>
      </p:grpSpPr>
      <p:sp>
        <p:nvSpPr>
          <p:cNvPr id="116" name="Shape 116"/>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17" name="Shape 117"/>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18" name="Shape 1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19" name="Shape 119"/>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20" name="Shape 120"/>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121" name="Shape 121"/>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4" name="Shape 124"/>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25" name="Shape 125"/>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126" name="Shape 126"/>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defRPr>
                <a:solidFill>
                  <a:schemeClr val="dk2"/>
                </a:solidFill>
              </a:defRPr>
            </a:lvl1pPr>
            <a:lvl2pPr lvl="1">
              <a:lnSpc>
                <a:spcPct val="115000"/>
              </a:lnSpc>
              <a:spcBef>
                <a:spcPts val="0"/>
              </a:spcBef>
              <a:spcAft>
                <a:spcPts val="1600"/>
              </a:spcAft>
              <a:buClr>
                <a:schemeClr val="dk2"/>
              </a:buClr>
              <a:buSzPct val="100000"/>
              <a:defRPr sz="1300">
                <a:solidFill>
                  <a:schemeClr val="dk2"/>
                </a:solidFill>
              </a:defRPr>
            </a:lvl2pPr>
            <a:lvl3pPr lvl="2">
              <a:lnSpc>
                <a:spcPct val="115000"/>
              </a:lnSpc>
              <a:spcBef>
                <a:spcPts val="0"/>
              </a:spcBef>
              <a:spcAft>
                <a:spcPts val="1600"/>
              </a:spcAft>
              <a:buClr>
                <a:schemeClr val="dk2"/>
              </a:buClr>
              <a:buSzPct val="100000"/>
              <a:defRPr sz="1200">
                <a:solidFill>
                  <a:schemeClr val="dk2"/>
                </a:solidFill>
              </a:defRPr>
            </a:lvl3pPr>
            <a:lvl4pPr lvl="3">
              <a:lnSpc>
                <a:spcPct val="115000"/>
              </a:lnSpc>
              <a:spcBef>
                <a:spcPts val="0"/>
              </a:spcBef>
              <a:spcAft>
                <a:spcPts val="1600"/>
              </a:spcAft>
              <a:buClr>
                <a:schemeClr val="dk2"/>
              </a:buClr>
              <a:buSzPct val="100000"/>
              <a:defRPr sz="1200">
                <a:solidFill>
                  <a:schemeClr val="dk2"/>
                </a:solidFill>
              </a:defRPr>
            </a:lvl4pPr>
            <a:lvl5pPr lvl="4">
              <a:lnSpc>
                <a:spcPct val="115000"/>
              </a:lnSpc>
              <a:spcBef>
                <a:spcPts val="0"/>
              </a:spcBef>
              <a:spcAft>
                <a:spcPts val="1600"/>
              </a:spcAft>
              <a:buClr>
                <a:schemeClr val="dk2"/>
              </a:buClr>
              <a:buSzPct val="100000"/>
              <a:defRPr sz="1200">
                <a:solidFill>
                  <a:schemeClr val="dk2"/>
                </a:solidFill>
              </a:defRPr>
            </a:lvl5pPr>
            <a:lvl6pPr lvl="5">
              <a:lnSpc>
                <a:spcPct val="115000"/>
              </a:lnSpc>
              <a:spcBef>
                <a:spcPts val="0"/>
              </a:spcBef>
              <a:spcAft>
                <a:spcPts val="1600"/>
              </a:spcAft>
              <a:buClr>
                <a:schemeClr val="dk2"/>
              </a:buClr>
              <a:buSzPct val="100000"/>
              <a:defRPr sz="1200">
                <a:solidFill>
                  <a:schemeClr val="dk2"/>
                </a:solidFill>
              </a:defRPr>
            </a:lvl6pPr>
            <a:lvl7pPr lvl="6">
              <a:lnSpc>
                <a:spcPct val="115000"/>
              </a:lnSpc>
              <a:spcBef>
                <a:spcPts val="0"/>
              </a:spcBef>
              <a:spcAft>
                <a:spcPts val="1600"/>
              </a:spcAft>
              <a:buClr>
                <a:schemeClr val="dk2"/>
              </a:buClr>
              <a:buSzPct val="100000"/>
              <a:defRPr sz="1200">
                <a:solidFill>
                  <a:schemeClr val="dk2"/>
                </a:solidFill>
              </a:defRPr>
            </a:lvl7pPr>
            <a:lvl8pPr lvl="7">
              <a:lnSpc>
                <a:spcPct val="115000"/>
              </a:lnSpc>
              <a:spcBef>
                <a:spcPts val="0"/>
              </a:spcBef>
              <a:spcAft>
                <a:spcPts val="1600"/>
              </a:spcAft>
              <a:buClr>
                <a:schemeClr val="dk2"/>
              </a:buClr>
              <a:buSzPct val="100000"/>
              <a:defRPr sz="1200">
                <a:solidFill>
                  <a:schemeClr val="dk2"/>
                </a:solidFill>
              </a:defRPr>
            </a:lvl8pPr>
            <a:lvl9pPr lvl="8">
              <a:lnSpc>
                <a:spcPct val="115000"/>
              </a:lnSpc>
              <a:spcBef>
                <a:spcPts val="0"/>
              </a:spcBef>
              <a:spcAft>
                <a:spcPts val="1600"/>
              </a:spcAft>
              <a:buClr>
                <a:schemeClr val="dk2"/>
              </a:buClr>
              <a:buSzPct val="100000"/>
              <a:defRPr sz="1200">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4" name="Shape 54"/>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5" name="Shape 55"/>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ctrTitle"/>
          </p:nvPr>
        </p:nvSpPr>
        <p:spPr>
          <a:xfrm>
            <a:off x="311708" y="896975"/>
            <a:ext cx="8520600" cy="2052600"/>
          </a:xfrm>
          <a:prstGeom prst="rect">
            <a:avLst/>
          </a:prstGeom>
        </p:spPr>
        <p:txBody>
          <a:bodyPr anchorCtr="0" anchor="b" bIns="91425" lIns="91425" rIns="91425" tIns="91425">
            <a:noAutofit/>
          </a:bodyPr>
          <a:lstStyle/>
          <a:p>
            <a:pPr indent="0" lvl="0" marL="0" rtl="0">
              <a:spcBef>
                <a:spcPts val="0"/>
              </a:spcBef>
              <a:buNone/>
            </a:pPr>
            <a:r>
              <a:rPr lang="en"/>
              <a:t>Module 5</a:t>
            </a:r>
          </a:p>
        </p:txBody>
      </p:sp>
      <p:sp>
        <p:nvSpPr>
          <p:cNvPr id="132" name="Shape 13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en"/>
              <a:t>Protocols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ctrTitle"/>
          </p:nvPr>
        </p:nvSpPr>
        <p:spPr>
          <a:xfrm>
            <a:off x="311700" y="357650"/>
            <a:ext cx="8232600" cy="546300"/>
          </a:xfrm>
          <a:prstGeom prst="rect">
            <a:avLst/>
          </a:prstGeom>
        </p:spPr>
        <p:txBody>
          <a:bodyPr anchorCtr="0" anchor="b" bIns="91425" lIns="91425" rIns="91425" tIns="91425">
            <a:noAutofit/>
          </a:bodyPr>
          <a:lstStyle/>
          <a:p>
            <a:pPr lvl="0" algn="l">
              <a:spcBef>
                <a:spcPts val="0"/>
              </a:spcBef>
              <a:buClr>
                <a:schemeClr val="dk1"/>
              </a:buClr>
              <a:buSzPct val="39285"/>
              <a:buFont typeface="Arial"/>
              <a:buNone/>
            </a:pPr>
            <a:r>
              <a:rPr lang="en" sz="2800"/>
              <a:t>Outline</a:t>
            </a:r>
          </a:p>
        </p:txBody>
      </p:sp>
      <p:sp>
        <p:nvSpPr>
          <p:cNvPr id="138" name="Shape 138"/>
          <p:cNvSpPr txBox="1"/>
          <p:nvPr>
            <p:ph idx="1" type="subTitle"/>
          </p:nvPr>
        </p:nvSpPr>
        <p:spPr>
          <a:xfrm>
            <a:off x="311700" y="1014400"/>
            <a:ext cx="8520600" cy="2612400"/>
          </a:xfrm>
          <a:prstGeom prst="rect">
            <a:avLst/>
          </a:prstGeom>
        </p:spPr>
        <p:txBody>
          <a:bodyPr anchorCtr="0" anchor="t" bIns="91425" lIns="91425" rIns="91425" tIns="91425">
            <a:noAutofit/>
          </a:bodyPr>
          <a:lstStyle/>
          <a:p>
            <a:pPr indent="457200" lvl="0" marL="457200" rtl="0" algn="l">
              <a:lnSpc>
                <a:spcPct val="115000"/>
              </a:lnSpc>
              <a:spcBef>
                <a:spcPts val="0"/>
              </a:spcBef>
              <a:buNone/>
            </a:pPr>
            <a:r>
              <a:rPr lang="en" sz="1400"/>
              <a:t>1.What are protocols?</a:t>
            </a:r>
          </a:p>
          <a:p>
            <a:pPr lvl="0" rtl="0" algn="l">
              <a:lnSpc>
                <a:spcPct val="115000"/>
              </a:lnSpc>
              <a:spcBef>
                <a:spcPts val="0"/>
              </a:spcBef>
              <a:buClr>
                <a:schemeClr val="dk1"/>
              </a:buClr>
              <a:buSzPct val="78571"/>
              <a:buFont typeface="Arial"/>
              <a:buNone/>
            </a:pPr>
            <a:r>
              <a:t/>
            </a:r>
            <a:endParaRPr sz="1400"/>
          </a:p>
          <a:p>
            <a:pPr indent="387350" lvl="0" marL="457200" rtl="0" algn="l">
              <a:lnSpc>
                <a:spcPct val="115000"/>
              </a:lnSpc>
              <a:spcBef>
                <a:spcPts val="0"/>
              </a:spcBef>
              <a:buClr>
                <a:schemeClr val="dk1"/>
              </a:buClr>
              <a:buSzPct val="78571"/>
              <a:buFont typeface="Arial"/>
              <a:buNone/>
            </a:pPr>
            <a:r>
              <a:rPr lang="en" sz="1400"/>
              <a:t>2.TCP/IP (</a:t>
            </a:r>
            <a:r>
              <a:rPr lang="en" sz="1400">
                <a:solidFill>
                  <a:srgbClr val="980000"/>
                </a:solidFill>
              </a:rPr>
              <a:t>Transmission Control Protocol / Internet Protocol</a:t>
            </a:r>
            <a:r>
              <a:rPr lang="en" sz="1400"/>
              <a:t>) </a:t>
            </a:r>
          </a:p>
          <a:p>
            <a:pPr lvl="0" marR="0" rtl="0" algn="l">
              <a:lnSpc>
                <a:spcPct val="115000"/>
              </a:lnSpc>
              <a:spcBef>
                <a:spcPts val="0"/>
              </a:spcBef>
              <a:spcAft>
                <a:spcPts val="1600"/>
              </a:spcAft>
              <a:buNone/>
            </a:pPr>
            <a:r>
              <a:t/>
            </a:r>
            <a:endParaRPr sz="1400"/>
          </a:p>
          <a:p>
            <a:pPr lvl="0" algn="l">
              <a:spcBef>
                <a:spcPts val="0"/>
              </a:spcBef>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ctrTitle"/>
          </p:nvPr>
        </p:nvSpPr>
        <p:spPr>
          <a:xfrm>
            <a:off x="311700" y="357650"/>
            <a:ext cx="8520600" cy="721500"/>
          </a:xfrm>
          <a:prstGeom prst="rect">
            <a:avLst/>
          </a:prstGeom>
        </p:spPr>
        <p:txBody>
          <a:bodyPr anchorCtr="0" anchor="b" bIns="91425" lIns="91425" rIns="91425" tIns="91425">
            <a:noAutofit/>
          </a:bodyPr>
          <a:lstStyle/>
          <a:p>
            <a:pPr lvl="0" algn="l">
              <a:spcBef>
                <a:spcPts val="0"/>
              </a:spcBef>
              <a:buClr>
                <a:schemeClr val="dk1"/>
              </a:buClr>
              <a:buSzPct val="39285"/>
              <a:buFont typeface="Arial"/>
              <a:buNone/>
            </a:pPr>
            <a:r>
              <a:rPr lang="en" sz="2800"/>
              <a:t>What are Protocols?</a:t>
            </a:r>
          </a:p>
        </p:txBody>
      </p:sp>
      <p:sp>
        <p:nvSpPr>
          <p:cNvPr id="144" name="Shape 144"/>
          <p:cNvSpPr txBox="1"/>
          <p:nvPr>
            <p:ph idx="1" type="subTitle"/>
          </p:nvPr>
        </p:nvSpPr>
        <p:spPr>
          <a:xfrm>
            <a:off x="311700" y="1137950"/>
            <a:ext cx="8520600" cy="3329400"/>
          </a:xfrm>
          <a:prstGeom prst="rect">
            <a:avLst/>
          </a:prstGeom>
        </p:spPr>
        <p:txBody>
          <a:bodyPr anchorCtr="0" anchor="t" bIns="91425" lIns="91425" rIns="91425" tIns="91425">
            <a:noAutofit/>
          </a:bodyPr>
          <a:lstStyle/>
          <a:p>
            <a:pPr indent="-304800" lvl="0" marL="457200" rtl="0" algn="l">
              <a:lnSpc>
                <a:spcPct val="115000"/>
              </a:lnSpc>
              <a:spcBef>
                <a:spcPts val="0"/>
              </a:spcBef>
              <a:spcAft>
                <a:spcPts val="1600"/>
              </a:spcAft>
              <a:buSzPct val="100000"/>
              <a:buFont typeface="Arial"/>
              <a:buChar char="●"/>
            </a:pPr>
            <a:r>
              <a:rPr lang="en" sz="1200"/>
              <a:t>A protocol is a set of rules that define how systems </a:t>
            </a:r>
            <a:r>
              <a:rPr lang="en" sz="1200">
                <a:solidFill>
                  <a:srgbClr val="C00000"/>
                </a:solidFill>
              </a:rPr>
              <a:t>communicate</a:t>
            </a:r>
            <a:r>
              <a:rPr lang="en" sz="1200"/>
              <a:t>.    </a:t>
            </a:r>
          </a:p>
          <a:p>
            <a:pPr lvl="0" rtl="0" algn="l">
              <a:lnSpc>
                <a:spcPct val="115000"/>
              </a:lnSpc>
              <a:spcBef>
                <a:spcPts val="0"/>
              </a:spcBef>
              <a:spcAft>
                <a:spcPts val="1600"/>
              </a:spcAft>
              <a:buNone/>
            </a:pPr>
            <a:r>
              <a:t/>
            </a:r>
            <a:endParaRPr sz="1200"/>
          </a:p>
          <a:p>
            <a:pPr indent="-304800" lvl="0" marL="457200" rtl="0" algn="just">
              <a:lnSpc>
                <a:spcPct val="115000"/>
              </a:lnSpc>
              <a:spcBef>
                <a:spcPts val="0"/>
              </a:spcBef>
              <a:spcAft>
                <a:spcPts val="1600"/>
              </a:spcAft>
              <a:buSzPct val="100000"/>
              <a:buFont typeface="Arial"/>
              <a:buChar char="●"/>
            </a:pPr>
            <a:r>
              <a:rPr lang="en" sz="1200"/>
              <a:t>These are the rules or standards that define the </a:t>
            </a:r>
            <a:r>
              <a:rPr lang="en" sz="1200">
                <a:solidFill>
                  <a:srgbClr val="C00000"/>
                </a:solidFill>
              </a:rPr>
              <a:t>syntax, semantics and synchronization </a:t>
            </a:r>
            <a:r>
              <a:rPr lang="en" sz="1200"/>
              <a:t>of communication and possible error recovery methods.</a:t>
            </a:r>
          </a:p>
          <a:p>
            <a:pPr lvl="0" rtl="0" algn="just">
              <a:lnSpc>
                <a:spcPct val="115000"/>
              </a:lnSpc>
              <a:spcBef>
                <a:spcPts val="0"/>
              </a:spcBef>
              <a:spcAft>
                <a:spcPts val="1600"/>
              </a:spcAft>
              <a:buNone/>
            </a:pPr>
            <a:r>
              <a:t/>
            </a:r>
            <a:endParaRPr sz="1200"/>
          </a:p>
          <a:p>
            <a:pPr indent="-304800" lvl="0" marL="457200" rtl="0" algn="just">
              <a:lnSpc>
                <a:spcPct val="115000"/>
              </a:lnSpc>
              <a:spcBef>
                <a:spcPts val="0"/>
              </a:spcBef>
              <a:spcAft>
                <a:spcPts val="1600"/>
              </a:spcAft>
              <a:buSzPct val="100000"/>
              <a:buFont typeface="Arial"/>
              <a:buChar char="●"/>
            </a:pPr>
            <a:r>
              <a:rPr lang="en" sz="1200"/>
              <a:t>Protocols may be implemented by </a:t>
            </a:r>
            <a:r>
              <a:rPr lang="en" sz="1200">
                <a:solidFill>
                  <a:srgbClr val="C00000"/>
                </a:solidFill>
              </a:rPr>
              <a:t>hardware, software, or a combination of both</a:t>
            </a:r>
            <a:r>
              <a:rPr lang="en" sz="1200"/>
              <a:t>.</a:t>
            </a:r>
          </a:p>
          <a:p>
            <a:pPr lvl="0" rtl="0" algn="just">
              <a:lnSpc>
                <a:spcPct val="115000"/>
              </a:lnSpc>
              <a:spcBef>
                <a:spcPts val="0"/>
              </a:spcBef>
              <a:spcAft>
                <a:spcPts val="1600"/>
              </a:spcAft>
              <a:buNone/>
            </a:pPr>
            <a:r>
              <a:t/>
            </a:r>
            <a:endParaRPr sz="1200"/>
          </a:p>
          <a:p>
            <a:pPr indent="-304800" lvl="0" marL="457200" rtl="0" algn="l">
              <a:lnSpc>
                <a:spcPct val="115000"/>
              </a:lnSpc>
              <a:spcBef>
                <a:spcPts val="0"/>
              </a:spcBef>
              <a:buSzPct val="100000"/>
              <a:buFont typeface="Arial"/>
              <a:buChar char="●"/>
            </a:pPr>
            <a:r>
              <a:rPr lang="en" sz="1200"/>
              <a:t>The Internet Protocol suite is the set of communications protocols used on the Internet. It is commonly known as TCP/IP (</a:t>
            </a:r>
            <a:r>
              <a:rPr lang="en" sz="1200">
                <a:solidFill>
                  <a:srgbClr val="C00000"/>
                </a:solidFill>
              </a:rPr>
              <a:t>Transmission Control Protocol /  Internet Protocol</a:t>
            </a:r>
            <a:r>
              <a:rPr lang="en" sz="1200">
                <a:solidFill>
                  <a:srgbClr val="545454"/>
                </a:solidFill>
              </a:rPr>
              <a:t>) </a:t>
            </a:r>
          </a:p>
          <a:p>
            <a:pPr lvl="0" algn="l">
              <a:lnSpc>
                <a:spcPct val="115000"/>
              </a:lnSpc>
              <a:spcBef>
                <a:spcPts val="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311700" y="204450"/>
            <a:ext cx="8733300" cy="511200"/>
          </a:xfrm>
          <a:prstGeom prst="rect">
            <a:avLst/>
          </a:prstGeom>
        </p:spPr>
        <p:txBody>
          <a:bodyPr anchorCtr="0" anchor="b" bIns="91425" lIns="91425" rIns="91425" tIns="91425">
            <a:noAutofit/>
          </a:bodyPr>
          <a:lstStyle/>
          <a:p>
            <a:pPr lvl="0" algn="l">
              <a:spcBef>
                <a:spcPts val="0"/>
              </a:spcBef>
              <a:buClr>
                <a:schemeClr val="dk1"/>
              </a:buClr>
              <a:buSzPct val="45833"/>
              <a:buFont typeface="Arial"/>
              <a:buNone/>
            </a:pPr>
            <a:r>
              <a:rPr lang="en" sz="2400"/>
              <a:t>TCP/IP</a:t>
            </a:r>
          </a:p>
        </p:txBody>
      </p:sp>
      <p:sp>
        <p:nvSpPr>
          <p:cNvPr id="150" name="Shape 150"/>
          <p:cNvSpPr txBox="1"/>
          <p:nvPr>
            <p:ph idx="1" type="subTitle"/>
          </p:nvPr>
        </p:nvSpPr>
        <p:spPr>
          <a:xfrm>
            <a:off x="328575" y="876612"/>
            <a:ext cx="8520600" cy="3425700"/>
          </a:xfrm>
          <a:prstGeom prst="rect">
            <a:avLst/>
          </a:prstGeom>
        </p:spPr>
        <p:txBody>
          <a:bodyPr anchorCtr="0" anchor="t" bIns="91425" lIns="91425" rIns="91425" tIns="91425">
            <a:noAutofit/>
          </a:bodyPr>
          <a:lstStyle/>
          <a:p>
            <a:pPr lvl="0" rtl="0" algn="l">
              <a:lnSpc>
                <a:spcPct val="115000"/>
              </a:lnSpc>
              <a:spcBef>
                <a:spcPts val="0"/>
              </a:spcBef>
              <a:buClr>
                <a:schemeClr val="dk1"/>
              </a:buClr>
              <a:buSzPct val="91666"/>
              <a:buFont typeface="Arial"/>
              <a:buNone/>
            </a:pPr>
            <a:r>
              <a:rPr lang="en" sz="1200"/>
              <a:t>TCP/IP provides </a:t>
            </a:r>
            <a:r>
              <a:rPr lang="en" sz="1200">
                <a:solidFill>
                  <a:srgbClr val="C00000"/>
                </a:solidFill>
              </a:rPr>
              <a:t>end-to-end data communication </a:t>
            </a:r>
            <a:r>
              <a:rPr lang="en" sz="1200"/>
              <a:t>specifying how data should be </a:t>
            </a:r>
            <a:r>
              <a:rPr lang="en" sz="1200">
                <a:solidFill>
                  <a:srgbClr val="C00000"/>
                </a:solidFill>
              </a:rPr>
              <a:t>packetized, addressed, transmitted, routed and received</a:t>
            </a:r>
            <a:r>
              <a:rPr lang="en" sz="1200"/>
              <a:t>.</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spcAft>
                <a:spcPts val="1600"/>
              </a:spcAft>
              <a:buClr>
                <a:schemeClr val="dk1"/>
              </a:buClr>
              <a:buSzPct val="91666"/>
              <a:buFont typeface="Arial"/>
              <a:buNone/>
            </a:pPr>
            <a:r>
              <a:rPr lang="en" sz="1200"/>
              <a:t>The TCP/IP protocol suite uses a 4 layer model.</a:t>
            </a:r>
          </a:p>
          <a:p>
            <a:pPr lvl="0" rtl="0" algn="l">
              <a:lnSpc>
                <a:spcPct val="115000"/>
              </a:lnSpc>
              <a:spcBef>
                <a:spcPts val="0"/>
              </a:spcBef>
              <a:spcAft>
                <a:spcPts val="1600"/>
              </a:spcAft>
              <a:buClr>
                <a:schemeClr val="dk1"/>
              </a:buClr>
              <a:buSzPct val="91666"/>
              <a:buFont typeface="Arial"/>
              <a:buNone/>
            </a:pPr>
            <a:r>
              <a:t/>
            </a:r>
            <a:endParaRPr sz="1200">
              <a:solidFill>
                <a:srgbClr val="980000"/>
              </a:solidFill>
            </a:endParaRPr>
          </a:p>
          <a:p>
            <a:pPr lvl="0" algn="l">
              <a:lnSpc>
                <a:spcPct val="115000"/>
              </a:lnSpc>
              <a:spcBef>
                <a:spcPts val="0"/>
              </a:spcBef>
              <a:spcAft>
                <a:spcPts val="1600"/>
              </a:spcAft>
              <a:buClr>
                <a:schemeClr val="dk1"/>
              </a:buClr>
              <a:buSzPct val="91666"/>
              <a:buFont typeface="Arial"/>
              <a:buNone/>
            </a:pPr>
            <a:r>
              <a:t/>
            </a:r>
            <a:endParaRPr sz="1200"/>
          </a:p>
        </p:txBody>
      </p:sp>
      <p:sp>
        <p:nvSpPr>
          <p:cNvPr id="151" name="Shape 151"/>
          <p:cNvSpPr txBox="1"/>
          <p:nvPr/>
        </p:nvSpPr>
        <p:spPr>
          <a:xfrm>
            <a:off x="981875" y="4463275"/>
            <a:ext cx="7932900" cy="329100"/>
          </a:xfrm>
          <a:prstGeom prst="rect">
            <a:avLst/>
          </a:prstGeom>
          <a:noFill/>
          <a:ln>
            <a:noFill/>
          </a:ln>
        </p:spPr>
        <p:txBody>
          <a:bodyPr anchorCtr="0" anchor="t" bIns="91425" lIns="91425" rIns="91425" tIns="91425">
            <a:noAutofit/>
          </a:bodyPr>
          <a:lstStyle/>
          <a:p>
            <a:pPr lvl="0">
              <a:spcBef>
                <a:spcPts val="0"/>
              </a:spcBef>
              <a:buNone/>
            </a:pPr>
            <a:r>
              <a:rPr lang="en" sz="1100"/>
              <a:t>          </a:t>
            </a:r>
          </a:p>
        </p:txBody>
      </p:sp>
      <p:graphicFrame>
        <p:nvGraphicFramePr>
          <p:cNvPr id="152" name="Shape 152"/>
          <p:cNvGraphicFramePr/>
          <p:nvPr/>
        </p:nvGraphicFramePr>
        <p:xfrm>
          <a:off x="203925" y="1927300"/>
          <a:ext cx="3000000" cy="3000000"/>
        </p:xfrm>
        <a:graphic>
          <a:graphicData uri="http://schemas.openxmlformats.org/drawingml/2006/table">
            <a:tbl>
              <a:tblPr>
                <a:noFill/>
                <a:tableStyleId>{B13F9DF6-A5E1-4067-A638-D26B48D3E917}</a:tableStyleId>
              </a:tblPr>
              <a:tblGrid>
                <a:gridCol w="2700625"/>
                <a:gridCol w="6110375"/>
              </a:tblGrid>
              <a:tr h="379775">
                <a:tc>
                  <a:txBody>
                    <a:bodyPr>
                      <a:noAutofit/>
                    </a:bodyPr>
                    <a:lstStyle/>
                    <a:p>
                      <a:pPr lvl="0" rtl="0">
                        <a:lnSpc>
                          <a:spcPct val="115000"/>
                        </a:lnSpc>
                        <a:spcBef>
                          <a:spcPts val="0"/>
                        </a:spcBef>
                        <a:buNone/>
                      </a:pPr>
                      <a:r>
                        <a:rPr b="1" lang="en" sz="1200">
                          <a:solidFill>
                            <a:schemeClr val="dk1"/>
                          </a:solidFill>
                        </a:rPr>
                        <a:t>Protocol Layer</a:t>
                      </a:r>
                    </a:p>
                  </a:txBody>
                  <a:tcPr marT="91425" marB="91425" marR="91425" marL="91425"/>
                </a:tc>
                <a:tc>
                  <a:txBody>
                    <a:bodyPr>
                      <a:noAutofit/>
                    </a:bodyPr>
                    <a:lstStyle/>
                    <a:p>
                      <a:pPr lvl="0" rtl="0">
                        <a:lnSpc>
                          <a:spcPct val="115000"/>
                        </a:lnSpc>
                        <a:spcBef>
                          <a:spcPts val="0"/>
                        </a:spcBef>
                        <a:buNone/>
                      </a:pPr>
                      <a:r>
                        <a:rPr b="1" lang="en" sz="1200">
                          <a:solidFill>
                            <a:schemeClr val="dk1"/>
                          </a:solidFill>
                        </a:rPr>
                        <a:t>Comments</a:t>
                      </a:r>
                    </a:p>
                  </a:txBody>
                  <a:tcPr marT="91425" marB="91425" marR="91425" marL="91425"/>
                </a:tc>
              </a:tr>
              <a:tr h="582575">
                <a:tc>
                  <a:txBody>
                    <a:bodyPr>
                      <a:noAutofit/>
                    </a:bodyPr>
                    <a:lstStyle/>
                    <a:p>
                      <a:pPr lvl="0" rtl="0">
                        <a:lnSpc>
                          <a:spcPct val="115000"/>
                        </a:lnSpc>
                        <a:spcBef>
                          <a:spcPts val="0"/>
                        </a:spcBef>
                        <a:buNone/>
                      </a:pPr>
                      <a:r>
                        <a:rPr lang="en" sz="1200">
                          <a:solidFill>
                            <a:schemeClr val="dk1"/>
                          </a:solidFill>
                        </a:rPr>
                        <a:t>Application Protocols Layer</a:t>
                      </a:r>
                    </a:p>
                    <a:p>
                      <a:pPr lvl="0" rtl="0">
                        <a:spcBef>
                          <a:spcPts val="0"/>
                        </a:spcBef>
                        <a:buNone/>
                      </a:pPr>
                      <a:r>
                        <a:t/>
                      </a:r>
                      <a:endParaRPr sz="1200"/>
                    </a:p>
                  </a:txBody>
                  <a:tcPr marT="91425" marB="91425" marR="91425" marL="91425"/>
                </a:tc>
                <a:tc>
                  <a:txBody>
                    <a:bodyPr>
                      <a:noAutofit/>
                    </a:bodyPr>
                    <a:lstStyle/>
                    <a:p>
                      <a:pPr lvl="0" rtl="0">
                        <a:lnSpc>
                          <a:spcPct val="115000"/>
                        </a:lnSpc>
                        <a:spcBef>
                          <a:spcPts val="0"/>
                        </a:spcBef>
                        <a:buNone/>
                      </a:pPr>
                      <a:r>
                        <a:rPr lang="en" sz="1200">
                          <a:solidFill>
                            <a:schemeClr val="dk1"/>
                          </a:solidFill>
                        </a:rPr>
                        <a:t>Protocols specific to applications. For our purpose,  HTTP is the most common.</a:t>
                      </a:r>
                    </a:p>
                    <a:p>
                      <a:pPr lvl="0" rtl="0">
                        <a:lnSpc>
                          <a:spcPct val="115000"/>
                        </a:lnSpc>
                        <a:spcBef>
                          <a:spcPts val="0"/>
                        </a:spcBef>
                        <a:buNone/>
                      </a:pPr>
                      <a:r>
                        <a:rPr lang="en" sz="1200">
                          <a:solidFill>
                            <a:srgbClr val="0070C0"/>
                          </a:solidFill>
                        </a:rPr>
                        <a:t>Examples</a:t>
                      </a:r>
                      <a:r>
                        <a:rPr i="1" lang="en" sz="1200">
                          <a:solidFill>
                            <a:srgbClr val="0070C0"/>
                          </a:solidFill>
                        </a:rPr>
                        <a:t>:</a:t>
                      </a:r>
                      <a:r>
                        <a:rPr lang="en" sz="1200">
                          <a:solidFill>
                            <a:srgbClr val="0070C0"/>
                          </a:solidFill>
                        </a:rPr>
                        <a:t> </a:t>
                      </a:r>
                      <a:r>
                        <a:rPr lang="en" sz="1200">
                          <a:solidFill>
                            <a:schemeClr val="dk1"/>
                          </a:solidFill>
                        </a:rPr>
                        <a:t>HTTP, FTP, RTSP, SMTP</a:t>
                      </a:r>
                    </a:p>
                  </a:txBody>
                  <a:tcPr marT="91425" marB="91425" marR="91425" marL="91425"/>
                </a:tc>
              </a:tr>
              <a:tr h="785400">
                <a:tc>
                  <a:txBody>
                    <a:bodyPr>
                      <a:noAutofit/>
                    </a:bodyPr>
                    <a:lstStyle/>
                    <a:p>
                      <a:pPr lvl="0" rtl="0">
                        <a:lnSpc>
                          <a:spcPct val="115000"/>
                        </a:lnSpc>
                        <a:spcBef>
                          <a:spcPts val="0"/>
                        </a:spcBef>
                        <a:buNone/>
                      </a:pPr>
                      <a:r>
                        <a:rPr lang="en" sz="1200">
                          <a:solidFill>
                            <a:schemeClr val="dk1"/>
                          </a:solidFill>
                        </a:rPr>
                        <a:t>Transmission Control Protocol  Layer</a:t>
                      </a:r>
                    </a:p>
                  </a:txBody>
                  <a:tcPr marT="91425" marB="91425" marR="91425" marL="91425"/>
                </a:tc>
                <a:tc>
                  <a:txBody>
                    <a:bodyPr>
                      <a:noAutofit/>
                    </a:bodyPr>
                    <a:lstStyle/>
                    <a:p>
                      <a:pPr lvl="0" rtl="0">
                        <a:lnSpc>
                          <a:spcPct val="115000"/>
                        </a:lnSpc>
                        <a:spcBef>
                          <a:spcPts val="0"/>
                        </a:spcBef>
                        <a:buNone/>
                      </a:pPr>
                      <a:r>
                        <a:rPr lang="en" sz="1200">
                          <a:solidFill>
                            <a:schemeClr val="dk1"/>
                          </a:solidFill>
                        </a:rPr>
                        <a:t>TCP directs packets to a specific application on a computer using a port number. TCP guarantees delivery of your message</a:t>
                      </a:r>
                    </a:p>
                    <a:p>
                      <a:pPr lvl="0" rtl="0">
                        <a:lnSpc>
                          <a:spcPct val="115000"/>
                        </a:lnSpc>
                        <a:spcBef>
                          <a:spcPts val="0"/>
                        </a:spcBef>
                        <a:buNone/>
                      </a:pPr>
                      <a:r>
                        <a:rPr lang="en" sz="1200">
                          <a:solidFill>
                            <a:srgbClr val="0070C0"/>
                          </a:solidFill>
                        </a:rPr>
                        <a:t>Examples: </a:t>
                      </a:r>
                      <a:r>
                        <a:rPr lang="en" sz="1200">
                          <a:solidFill>
                            <a:schemeClr val="dk1"/>
                          </a:solidFill>
                        </a:rPr>
                        <a:t>TCP, UDP (User Datagram Protocol)</a:t>
                      </a:r>
                    </a:p>
                  </a:txBody>
                  <a:tcPr marT="91425" marB="91425" marR="91425" marL="91425"/>
                </a:tc>
              </a:tr>
              <a:tr h="379775">
                <a:tc>
                  <a:txBody>
                    <a:bodyPr>
                      <a:noAutofit/>
                    </a:bodyPr>
                    <a:lstStyle/>
                    <a:p>
                      <a:pPr lvl="0" rtl="0">
                        <a:lnSpc>
                          <a:spcPct val="115000"/>
                        </a:lnSpc>
                        <a:spcBef>
                          <a:spcPts val="0"/>
                        </a:spcBef>
                        <a:buNone/>
                      </a:pPr>
                      <a:r>
                        <a:rPr lang="en" sz="1200">
                          <a:solidFill>
                            <a:schemeClr val="dk1"/>
                          </a:solidFill>
                        </a:rPr>
                        <a:t>Internet Protocol Layer</a:t>
                      </a:r>
                    </a:p>
                  </a:txBody>
                  <a:tcPr marT="91425" marB="91425" marR="91425" marL="91425"/>
                </a:tc>
                <a:tc>
                  <a:txBody>
                    <a:bodyPr>
                      <a:noAutofit/>
                    </a:bodyPr>
                    <a:lstStyle/>
                    <a:p>
                      <a:pPr lvl="0" rtl="0">
                        <a:lnSpc>
                          <a:spcPct val="115000"/>
                        </a:lnSpc>
                        <a:spcBef>
                          <a:spcPts val="0"/>
                        </a:spcBef>
                        <a:buNone/>
                      </a:pPr>
                      <a:r>
                        <a:rPr lang="en" sz="1200">
                          <a:solidFill>
                            <a:schemeClr val="dk1"/>
                          </a:solidFill>
                        </a:rPr>
                        <a:t>IP directs packets to a specific computer using an IP address</a:t>
                      </a:r>
                    </a:p>
                  </a:txBody>
                  <a:tcPr marT="91425" marB="91425" marR="91425" marL="91425"/>
                </a:tc>
              </a:tr>
              <a:tr h="785400">
                <a:tc>
                  <a:txBody>
                    <a:bodyPr>
                      <a:noAutofit/>
                    </a:bodyPr>
                    <a:lstStyle/>
                    <a:p>
                      <a:pPr lvl="0" rtl="0">
                        <a:lnSpc>
                          <a:spcPct val="115000"/>
                        </a:lnSpc>
                        <a:spcBef>
                          <a:spcPts val="0"/>
                        </a:spcBef>
                        <a:buNone/>
                      </a:pPr>
                      <a:r>
                        <a:rPr lang="en" sz="1200">
                          <a:solidFill>
                            <a:schemeClr val="dk1"/>
                          </a:solidFill>
                        </a:rPr>
                        <a:t>Hardware Layer</a:t>
                      </a:r>
                    </a:p>
                    <a:p>
                      <a:pPr lvl="0" rtl="0">
                        <a:spcBef>
                          <a:spcPts val="0"/>
                        </a:spcBef>
                        <a:buNone/>
                      </a:pPr>
                      <a:r>
                        <a:t/>
                      </a:r>
                      <a:endParaRPr sz="1200"/>
                    </a:p>
                  </a:txBody>
                  <a:tcPr marT="91425" marB="91425" marR="91425" marL="91425"/>
                </a:tc>
                <a:tc>
                  <a:txBody>
                    <a:bodyPr>
                      <a:noAutofit/>
                    </a:bodyPr>
                    <a:lstStyle/>
                    <a:p>
                      <a:pPr lvl="0" rtl="0">
                        <a:lnSpc>
                          <a:spcPct val="115000"/>
                        </a:lnSpc>
                        <a:spcBef>
                          <a:spcPts val="0"/>
                        </a:spcBef>
                        <a:buClr>
                          <a:schemeClr val="dk1"/>
                        </a:buClr>
                        <a:buSzPct val="91666"/>
                        <a:buFont typeface="Arial"/>
                        <a:buNone/>
                      </a:pPr>
                      <a:r>
                        <a:rPr lang="en" sz="1200">
                          <a:solidFill>
                            <a:schemeClr val="dk1"/>
                          </a:solidFill>
                        </a:rPr>
                        <a:t>Converts binary packet data to network signals and back.</a:t>
                      </a:r>
                    </a:p>
                    <a:p>
                      <a:pPr lvl="0" rtl="0">
                        <a:lnSpc>
                          <a:spcPct val="115000"/>
                        </a:lnSpc>
                        <a:spcBef>
                          <a:spcPts val="0"/>
                        </a:spcBef>
                        <a:buClr>
                          <a:schemeClr val="dk1"/>
                        </a:buClr>
                        <a:buSzPct val="91666"/>
                        <a:buFont typeface="Arial"/>
                        <a:buNone/>
                      </a:pPr>
                      <a:r>
                        <a:rPr lang="en" sz="1200">
                          <a:solidFill>
                            <a:srgbClr val="0070C0"/>
                          </a:solidFill>
                        </a:rPr>
                        <a:t>Examples: </a:t>
                      </a:r>
                      <a:r>
                        <a:rPr lang="en" sz="1200">
                          <a:solidFill>
                            <a:schemeClr val="dk1"/>
                          </a:solidFill>
                        </a:rPr>
                        <a:t>ethernet, 2G/3G/4G, modem for phone lines </a:t>
                      </a:r>
                    </a:p>
                    <a:p>
                      <a:pPr lvl="0">
                        <a:spcBef>
                          <a:spcPts val="0"/>
                        </a:spcBef>
                        <a:buNone/>
                      </a:pPr>
                      <a:r>
                        <a:t/>
                      </a:r>
                      <a:endParaRPr sz="12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ctrTitle"/>
          </p:nvPr>
        </p:nvSpPr>
        <p:spPr>
          <a:xfrm>
            <a:off x="311700" y="423400"/>
            <a:ext cx="8520600" cy="656100"/>
          </a:xfrm>
          <a:prstGeom prst="rect">
            <a:avLst/>
          </a:prstGeom>
        </p:spPr>
        <p:txBody>
          <a:bodyPr anchorCtr="0" anchor="b" bIns="91425" lIns="91425" rIns="91425" tIns="91425">
            <a:noAutofit/>
          </a:bodyPr>
          <a:lstStyle/>
          <a:p>
            <a:pPr lvl="0" algn="l">
              <a:spcBef>
                <a:spcPts val="0"/>
              </a:spcBef>
              <a:buClr>
                <a:schemeClr val="dk1"/>
              </a:buClr>
              <a:buSzPct val="39285"/>
              <a:buFont typeface="Arial"/>
              <a:buNone/>
            </a:pPr>
            <a:r>
              <a:rPr lang="en" sz="2800"/>
              <a:t>Protocol layering</a:t>
            </a:r>
          </a:p>
        </p:txBody>
      </p:sp>
      <p:sp>
        <p:nvSpPr>
          <p:cNvPr id="158" name="Shape 158"/>
          <p:cNvSpPr txBox="1"/>
          <p:nvPr>
            <p:ph idx="1" type="subTitle"/>
          </p:nvPr>
        </p:nvSpPr>
        <p:spPr>
          <a:xfrm>
            <a:off x="311700" y="1131450"/>
            <a:ext cx="8520600" cy="3431700"/>
          </a:xfrm>
          <a:prstGeom prst="rect">
            <a:avLst/>
          </a:prstGeom>
        </p:spPr>
        <p:txBody>
          <a:bodyPr anchorCtr="0" anchor="t" bIns="91425" lIns="91425" rIns="91425" tIns="91425">
            <a:noAutofit/>
          </a:bodyPr>
          <a:lstStyle/>
          <a:p>
            <a:pPr lvl="0" rtl="0" algn="just">
              <a:lnSpc>
                <a:spcPct val="115000"/>
              </a:lnSpc>
              <a:spcBef>
                <a:spcPts val="0"/>
              </a:spcBef>
              <a:spcAft>
                <a:spcPts val="1600"/>
              </a:spcAft>
              <a:buClr>
                <a:schemeClr val="dk1"/>
              </a:buClr>
              <a:buSzPct val="78571"/>
              <a:buFont typeface="Arial"/>
              <a:buNone/>
            </a:pPr>
            <a:r>
              <a:rPr lang="en" sz="1400"/>
              <a:t>●</a:t>
            </a:r>
            <a:r>
              <a:rPr lang="en" sz="1200"/>
              <a:t>To ease design, </a:t>
            </a:r>
            <a:r>
              <a:rPr lang="en" sz="1200">
                <a:solidFill>
                  <a:srgbClr val="C00000"/>
                </a:solidFill>
              </a:rPr>
              <a:t>protocols are structured using a layering scheme </a:t>
            </a:r>
            <a:r>
              <a:rPr lang="en" sz="1200"/>
              <a:t>as a basis.  Instead of using a single  universal protocol to handle all transmission tasks, a set of cooperating protocols fitting the layering scheme are used.</a:t>
            </a:r>
          </a:p>
          <a:p>
            <a:pPr lvl="0" rtl="0" algn="just">
              <a:lnSpc>
                <a:spcPct val="115000"/>
              </a:lnSpc>
              <a:spcBef>
                <a:spcPts val="0"/>
              </a:spcBef>
              <a:spcAft>
                <a:spcPts val="1600"/>
              </a:spcAft>
              <a:buClr>
                <a:schemeClr val="dk1"/>
              </a:buClr>
              <a:buSzPct val="91666"/>
              <a:buFont typeface="Arial"/>
              <a:buNone/>
            </a:pPr>
            <a:r>
              <a:rPr lang="en" sz="1200"/>
              <a:t>● Each level of the stack performs a particular function and communicates with the levels above and     below it:</a:t>
            </a:r>
          </a:p>
          <a:p>
            <a:pPr lvl="0" rtl="0" algn="l">
              <a:lnSpc>
                <a:spcPct val="115000"/>
              </a:lnSpc>
              <a:spcBef>
                <a:spcPts val="0"/>
              </a:spcBef>
              <a:buClr>
                <a:schemeClr val="dk1"/>
              </a:buClr>
              <a:buSzPct val="91666"/>
              <a:buFont typeface="Arial"/>
              <a:buNone/>
            </a:pPr>
            <a:r>
              <a:rPr lang="en" sz="1200"/>
              <a:t>1.All </a:t>
            </a:r>
            <a:r>
              <a:rPr lang="en" sz="1200">
                <a:solidFill>
                  <a:srgbClr val="C00000"/>
                </a:solidFill>
              </a:rPr>
              <a:t>HTTP information </a:t>
            </a:r>
            <a:r>
              <a:rPr lang="en" sz="1200"/>
              <a:t>is put inside a TCP packet</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buClr>
                <a:schemeClr val="dk1"/>
              </a:buClr>
              <a:buSzPct val="91666"/>
              <a:buFont typeface="Arial"/>
              <a:buNone/>
            </a:pPr>
            <a:r>
              <a:rPr lang="en" sz="1200"/>
              <a:t>2.All </a:t>
            </a:r>
            <a:r>
              <a:rPr lang="en" sz="1200">
                <a:solidFill>
                  <a:srgbClr val="C00000"/>
                </a:solidFill>
              </a:rPr>
              <a:t>TCP information </a:t>
            </a:r>
            <a:r>
              <a:rPr lang="en" sz="1200"/>
              <a:t>is put inside an IP packet</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buClr>
                <a:schemeClr val="dk1"/>
              </a:buClr>
              <a:buSzPct val="91666"/>
              <a:buFont typeface="Arial"/>
              <a:buNone/>
            </a:pPr>
            <a:r>
              <a:rPr lang="en" sz="1200"/>
              <a:t>3.All </a:t>
            </a:r>
            <a:r>
              <a:rPr lang="en" sz="1200">
                <a:solidFill>
                  <a:srgbClr val="C00000"/>
                </a:solidFill>
              </a:rPr>
              <a:t>IP information </a:t>
            </a:r>
            <a:r>
              <a:rPr lang="en" sz="1200"/>
              <a:t>is converted to appropriate signals that get sent down the wire</a:t>
            </a:r>
          </a:p>
          <a:p>
            <a:pPr lvl="0" algn="l">
              <a:lnSpc>
                <a:spcPct val="115000"/>
              </a:lnSpc>
              <a:spcBef>
                <a:spcPts val="0"/>
              </a:spcBef>
              <a:spcAft>
                <a:spcPts val="1600"/>
              </a:spcAft>
              <a:buClr>
                <a:schemeClr val="dk1"/>
              </a:buClr>
              <a:buSzPct val="78571"/>
              <a:buFont typeface="Arial"/>
              <a:buNone/>
            </a:pPr>
            <a:r>
              <a:t/>
            </a:r>
            <a:endParaRPr sz="1400"/>
          </a:p>
        </p:txBody>
      </p:sp>
      <p:sp>
        <p:nvSpPr>
          <p:cNvPr id="159" name="Shape 159"/>
          <p:cNvSpPr txBox="1"/>
          <p:nvPr/>
        </p:nvSpPr>
        <p:spPr>
          <a:xfrm>
            <a:off x="1241975" y="4563225"/>
            <a:ext cx="1521600" cy="268200"/>
          </a:xfrm>
          <a:prstGeom prst="rect">
            <a:avLst/>
          </a:prstGeom>
          <a:noFill/>
          <a:ln>
            <a:noFill/>
          </a:ln>
        </p:spPr>
        <p:txBody>
          <a:bodyPr anchorCtr="0" anchor="t" bIns="91425" lIns="91425" rIns="91425" tIns="91425">
            <a:noAutofit/>
          </a:bodyPr>
          <a:lstStyle/>
          <a:p>
            <a:pPr lvl="0" algn="ctr">
              <a:spcBef>
                <a:spcPts val="0"/>
              </a:spcBef>
              <a:buNone/>
            </a:pPr>
            <a:r>
              <a:rPr lang="en" sz="1100"/>
              <a:t>           </a:t>
            </a:r>
          </a:p>
        </p:txBody>
      </p:sp>
      <p:sp>
        <p:nvSpPr>
          <p:cNvPr id="160" name="Shape 160"/>
          <p:cNvSpPr txBox="1"/>
          <p:nvPr/>
        </p:nvSpPr>
        <p:spPr>
          <a:xfrm>
            <a:off x="5897800" y="4563225"/>
            <a:ext cx="1456800" cy="224100"/>
          </a:xfrm>
          <a:prstGeom prst="rect">
            <a:avLst/>
          </a:prstGeom>
          <a:noFill/>
          <a:ln>
            <a:noFill/>
          </a:ln>
        </p:spPr>
        <p:txBody>
          <a:bodyPr anchorCtr="0" anchor="t" bIns="91425" lIns="91425" rIns="91425" tIns="91425">
            <a:noAutofit/>
          </a:bodyPr>
          <a:lstStyle/>
          <a:p>
            <a:pPr lvl="0">
              <a:spcBef>
                <a:spcPts val="0"/>
              </a:spcBef>
              <a:buNone/>
            </a:pPr>
            <a:r>
              <a:rPr lang="en" sz="1100"/>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ctrTitle"/>
          </p:nvPr>
        </p:nvSpPr>
        <p:spPr>
          <a:xfrm>
            <a:off x="311700" y="335150"/>
            <a:ext cx="8520600" cy="634800"/>
          </a:xfrm>
          <a:prstGeom prst="rect">
            <a:avLst/>
          </a:prstGeom>
        </p:spPr>
        <p:txBody>
          <a:bodyPr anchorCtr="0" anchor="b" bIns="91425" lIns="91425" rIns="91425" tIns="91425">
            <a:noAutofit/>
          </a:bodyPr>
          <a:lstStyle/>
          <a:p>
            <a:pPr lvl="0" algn="l">
              <a:spcBef>
                <a:spcPts val="0"/>
              </a:spcBef>
              <a:buClr>
                <a:schemeClr val="dk1"/>
              </a:buClr>
              <a:buSzPct val="39285"/>
              <a:buFont typeface="Arial"/>
              <a:buNone/>
            </a:pPr>
            <a:r>
              <a:rPr lang="en" sz="2800"/>
              <a:t>TCP/IP in some detail</a:t>
            </a:r>
          </a:p>
        </p:txBody>
      </p:sp>
      <p:sp>
        <p:nvSpPr>
          <p:cNvPr id="166" name="Shape 166"/>
          <p:cNvSpPr txBox="1"/>
          <p:nvPr>
            <p:ph idx="1" type="subTitle"/>
          </p:nvPr>
        </p:nvSpPr>
        <p:spPr>
          <a:xfrm>
            <a:off x="311700" y="1044600"/>
            <a:ext cx="8520600" cy="3659400"/>
          </a:xfrm>
          <a:prstGeom prst="rect">
            <a:avLst/>
          </a:prstGeom>
        </p:spPr>
        <p:txBody>
          <a:bodyPr anchorCtr="0" anchor="t" bIns="91425" lIns="91425" rIns="91425" tIns="91425">
            <a:noAutofit/>
          </a:bodyPr>
          <a:lstStyle/>
          <a:p>
            <a:pPr lvl="0" rtl="0" algn="l">
              <a:lnSpc>
                <a:spcPct val="115000"/>
              </a:lnSpc>
              <a:spcBef>
                <a:spcPts val="0"/>
              </a:spcBef>
              <a:buClr>
                <a:schemeClr val="dk1"/>
              </a:buClr>
              <a:buSzPct val="78571"/>
              <a:buFont typeface="Arial"/>
              <a:buNone/>
            </a:pPr>
            <a:r>
              <a:rPr lang="en" sz="1400"/>
              <a:t>●</a:t>
            </a:r>
            <a:r>
              <a:rPr lang="en" sz="1200"/>
              <a:t>The message starts at the top of the </a:t>
            </a:r>
            <a:r>
              <a:rPr lang="en" sz="1200">
                <a:solidFill>
                  <a:srgbClr val="C00000"/>
                </a:solidFill>
              </a:rPr>
              <a:t>protocol stack </a:t>
            </a:r>
            <a:r>
              <a:rPr lang="en" sz="1200"/>
              <a:t>on your computer and works it's way downward.</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buClr>
                <a:schemeClr val="dk1"/>
              </a:buClr>
              <a:buSzPct val="91666"/>
              <a:buFont typeface="Arial"/>
              <a:buNone/>
            </a:pPr>
            <a:r>
              <a:rPr lang="en" sz="1200"/>
              <a:t>●If the message to be sent is long, each stack layer that the message passes through may break the message up into smaller chunks of data. On the Internet, these chunks of data are known as</a:t>
            </a:r>
            <a:r>
              <a:rPr lang="en" sz="1200">
                <a:solidFill>
                  <a:srgbClr val="980000"/>
                </a:solidFill>
              </a:rPr>
              <a:t> </a:t>
            </a:r>
            <a:r>
              <a:rPr lang="en" sz="1200">
                <a:solidFill>
                  <a:srgbClr val="C00000"/>
                </a:solidFill>
              </a:rPr>
              <a:t>packets</a:t>
            </a:r>
            <a:r>
              <a:rPr lang="en" sz="1200"/>
              <a:t>.  	</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buClr>
                <a:schemeClr val="dk1"/>
              </a:buClr>
              <a:buSzPct val="91666"/>
              <a:buFont typeface="Arial"/>
              <a:buNone/>
            </a:pPr>
            <a:r>
              <a:rPr lang="en" sz="1200"/>
              <a:t>●The packets would go through the Application layer and continue to the TCP layer. </a:t>
            </a:r>
            <a:r>
              <a:rPr lang="en" sz="1200">
                <a:solidFill>
                  <a:srgbClr val="C00000"/>
                </a:solidFill>
              </a:rPr>
              <a:t>Each packet is assigned a port number</a:t>
            </a:r>
            <a:r>
              <a:rPr lang="en" sz="1200"/>
              <a:t>. Ports will be explained later, but suffice to say that many programs may be using the TCP/IP stack and sending messages. We need to know which program on the destination computer needs to receive the message because it will be listening on a specific port.</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buClr>
                <a:schemeClr val="dk1"/>
              </a:buClr>
              <a:buSzPct val="91666"/>
              <a:buFont typeface="Arial"/>
              <a:buNone/>
            </a:pPr>
            <a:r>
              <a:rPr lang="en" sz="1200"/>
              <a:t>●After going through the TCP layer, the packets proceed to the IP layer. This is where each packet receives it’s </a:t>
            </a:r>
            <a:r>
              <a:rPr lang="en" sz="1200">
                <a:solidFill>
                  <a:srgbClr val="C00000"/>
                </a:solidFill>
              </a:rPr>
              <a:t>destination address, say 5.6.7.8</a:t>
            </a:r>
            <a:r>
              <a:rPr lang="en" sz="1200"/>
              <a:t>.</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buClr>
                <a:schemeClr val="dk1"/>
              </a:buClr>
              <a:buSzPct val="91666"/>
              <a:buFont typeface="Arial"/>
              <a:buNone/>
            </a:pPr>
            <a:r>
              <a:rPr lang="en" sz="1200"/>
              <a:t>●Now that our message packets have a </a:t>
            </a:r>
            <a:r>
              <a:rPr lang="en" sz="1200">
                <a:solidFill>
                  <a:srgbClr val="C00000"/>
                </a:solidFill>
              </a:rPr>
              <a:t>port number and an IP address</a:t>
            </a:r>
            <a:r>
              <a:rPr lang="en" sz="1200"/>
              <a:t>, they are ready to be sent over the Internet. The hardware layer takes care of turning our packets containing the alphabetic text of our message into electronic signals and then transmitting them.</a:t>
            </a:r>
          </a:p>
          <a:p>
            <a:pPr lvl="0" algn="l">
              <a:spcBef>
                <a:spcPts val="0"/>
              </a:spcBef>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ctrTitle"/>
          </p:nvPr>
        </p:nvSpPr>
        <p:spPr>
          <a:xfrm>
            <a:off x="311700" y="507200"/>
            <a:ext cx="8520600" cy="526800"/>
          </a:xfrm>
          <a:prstGeom prst="rect">
            <a:avLst/>
          </a:prstGeom>
        </p:spPr>
        <p:txBody>
          <a:bodyPr anchorCtr="0" anchor="b" bIns="91425" lIns="91425" rIns="91425" tIns="91425">
            <a:noAutofit/>
          </a:bodyPr>
          <a:lstStyle/>
          <a:p>
            <a:pPr lvl="0" algn="l">
              <a:spcBef>
                <a:spcPts val="0"/>
              </a:spcBef>
              <a:buClr>
                <a:schemeClr val="dk1"/>
              </a:buClr>
              <a:buSzPct val="39285"/>
              <a:buFont typeface="Arial"/>
              <a:buNone/>
            </a:pPr>
            <a:r>
              <a:rPr lang="en" sz="2800"/>
              <a:t>TCP/IP …</a:t>
            </a:r>
          </a:p>
        </p:txBody>
      </p:sp>
      <p:sp>
        <p:nvSpPr>
          <p:cNvPr id="172" name="Shape 172"/>
          <p:cNvSpPr txBox="1"/>
          <p:nvPr>
            <p:ph idx="1" type="subTitle"/>
          </p:nvPr>
        </p:nvSpPr>
        <p:spPr>
          <a:xfrm>
            <a:off x="311700" y="1105425"/>
            <a:ext cx="8520600" cy="3346500"/>
          </a:xfrm>
          <a:prstGeom prst="rect">
            <a:avLst/>
          </a:prstGeom>
        </p:spPr>
        <p:txBody>
          <a:bodyPr anchorCtr="0" anchor="t" bIns="91425" lIns="91425" rIns="91425" tIns="91425">
            <a:noAutofit/>
          </a:bodyPr>
          <a:lstStyle/>
          <a:p>
            <a:pPr lvl="0" rtl="0" algn="l">
              <a:lnSpc>
                <a:spcPct val="115000"/>
              </a:lnSpc>
              <a:spcBef>
                <a:spcPts val="0"/>
              </a:spcBef>
              <a:buNone/>
            </a:pPr>
            <a:r>
              <a:rPr lang="en" sz="1400"/>
              <a:t>●</a:t>
            </a:r>
            <a:r>
              <a:rPr lang="en" sz="1200"/>
              <a:t>On the other end of the phone line your ISP has a direct connection to the Internet. The ISPs router examines the destination address in each packet and determines where to send it. Often, the packet's next stop is another router. More on routers and Internet infrastructure later.</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buNone/>
            </a:pPr>
            <a:r>
              <a:rPr lang="en" sz="1200"/>
              <a:t>●Eventually, the </a:t>
            </a:r>
            <a:r>
              <a:rPr lang="en" sz="1200">
                <a:solidFill>
                  <a:srgbClr val="C00000"/>
                </a:solidFill>
              </a:rPr>
              <a:t>packets reach computer 5.6.7.8</a:t>
            </a:r>
            <a:r>
              <a:rPr lang="en" sz="1200"/>
              <a:t>. Here, the packets start at the bottom of the destination computer's TCP/IP stack and work upwards.</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buNone/>
            </a:pPr>
            <a:r>
              <a:rPr lang="en" sz="1200"/>
              <a:t>●As the packets go upwards through the stack, all routing data that the sending computer's stack added (such as IP address and port number) is stripped from the packets.</a:t>
            </a:r>
          </a:p>
          <a:p>
            <a:pPr lvl="0" rtl="0" algn="l">
              <a:lnSpc>
                <a:spcPct val="115000"/>
              </a:lnSpc>
              <a:spcBef>
                <a:spcPts val="0"/>
              </a:spcBef>
              <a:buClr>
                <a:schemeClr val="dk1"/>
              </a:buClr>
              <a:buSzPct val="91666"/>
              <a:buFont typeface="Arial"/>
              <a:buNone/>
            </a:pPr>
            <a:r>
              <a:t/>
            </a:r>
            <a:endParaRPr sz="1200"/>
          </a:p>
          <a:p>
            <a:pPr lvl="0" rtl="0" algn="l">
              <a:lnSpc>
                <a:spcPct val="115000"/>
              </a:lnSpc>
              <a:spcBef>
                <a:spcPts val="0"/>
              </a:spcBef>
              <a:buClr>
                <a:schemeClr val="dk1"/>
              </a:buClr>
              <a:buSzPct val="91666"/>
              <a:buFont typeface="Arial"/>
              <a:buNone/>
            </a:pPr>
            <a:r>
              <a:rPr lang="en" sz="1200"/>
              <a:t>●When the data reaches the top of the stack, the packets have been re-assembled into their original form, </a:t>
            </a:r>
            <a:r>
              <a:rPr lang="en" sz="1200">
                <a:solidFill>
                  <a:srgbClr val="C00000"/>
                </a:solidFill>
              </a:rPr>
              <a:t>"Hello computer 5.6.7.8!"</a:t>
            </a:r>
          </a:p>
          <a:p>
            <a:pPr lvl="0" rtl="0" algn="l">
              <a:lnSpc>
                <a:spcPct val="115000"/>
              </a:lnSpc>
              <a:spcBef>
                <a:spcPts val="0"/>
              </a:spcBef>
              <a:spcAft>
                <a:spcPts val="1600"/>
              </a:spcAft>
              <a:buNone/>
            </a:pPr>
            <a:r>
              <a:t/>
            </a:r>
            <a:endParaRPr sz="1400"/>
          </a:p>
          <a:p>
            <a:pPr lvl="0" algn="l">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