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" name="Shape 16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7" name="Shape 17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8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8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9" name="Shape 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1" name="Shape 61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6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current understanding of data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317125"/>
            <a:ext cx="8520600" cy="25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all 3 examples, we stored the data as a data-structure in our code. However, some problems: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Article data was a part of the source code. What if we had 10,000 articles? What if it was more than a few GB? We can’t load that much as a part of our program source code! (RAM would be uselessly consumed)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Code maintenance and data maintenance are 2 separate problems which would get coupled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counter and the names array is not persisted. Every single time the server restarts, we lose that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Extremely simple ideas!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Separate the data files from the code files and allow storage of large varying volumes of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 data on demand to reduce pressure on resources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Save data back to the data files as required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So. How do we solve this?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 can implement a database ourselves.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Just store our data in separate files. Split them across multiple files if the files get too large. We can read the file to load data and save data.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But this will become a NIGHTMARE.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Think about writing code that does all these things: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Find data according to a particular property. Eg: All users with age greater than 21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Writing/updating data concurrently on the same file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Multiple people updating the same data. Eg: Wikipedia article being updated in parallel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Your server/hardware/OS crashes while you are writing information to the file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How would you secure access to these files?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problems should be solved once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 high-performance and scalable way: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Storing data (knowledge of harddisks even!)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Querying data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Writing/updating data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Managing failure &amp; corruption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why software to manage databases exist. One should almost NEVER EVER implement one’s own database.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database is a term that is used to refer to a collection of data. Excel sheets, a folder full of files, a CSV files are all databases.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app development a database is commonly used to refer to a database managed by a specific software like SQLite, MySQL, Postgres or MongoDB. Databases can be created by server-side or client-side software.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These software that manage one or more databases for you are called DBMSs (DataBase Management Systems).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a database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already understood that if we have data in the right data structures in our server side code, we can achieve whatever we want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Articles object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Counter integer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Names array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now just need to get the right data into our data structures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Process: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Connect to the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Whenever required, query from the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Load the results into a data-structure that your server-side code can manipulate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Frameworks &amp; ORMs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This process is also very common within the same web framework. So web-frameworks often come with tools to help you do this querying database, loading results business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For many frameworks, these tools fall in a category called ORMs (Object-Relational Mappings)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architecture (before database)</a:t>
            </a:r>
          </a:p>
        </p:txBody>
      </p:sp>
      <p:sp>
        <p:nvSpPr>
          <p:cNvPr id="221" name="Shape 221"/>
          <p:cNvSpPr/>
          <p:nvPr/>
        </p:nvSpPr>
        <p:spPr>
          <a:xfrm>
            <a:off x="804698" y="3564325"/>
            <a:ext cx="7781700" cy="38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(server machine)</a:t>
            </a:r>
          </a:p>
        </p:txBody>
      </p:sp>
      <p:sp>
        <p:nvSpPr>
          <p:cNvPr id="222" name="Shape 222"/>
          <p:cNvSpPr/>
          <p:nvPr/>
        </p:nvSpPr>
        <p:spPr>
          <a:xfrm>
            <a:off x="3715300" y="1574806"/>
            <a:ext cx="1960500" cy="1876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 architecture (with database)</a:t>
            </a:r>
          </a:p>
        </p:txBody>
      </p:sp>
      <p:sp>
        <p:nvSpPr>
          <p:cNvPr id="228" name="Shape 228"/>
          <p:cNvSpPr/>
          <p:nvPr/>
        </p:nvSpPr>
        <p:spPr>
          <a:xfrm>
            <a:off x="804698" y="3564325"/>
            <a:ext cx="7781700" cy="38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Computer (server machine)</a:t>
            </a:r>
          </a:p>
        </p:txBody>
      </p:sp>
      <p:sp>
        <p:nvSpPr>
          <p:cNvPr id="229" name="Shape 229"/>
          <p:cNvSpPr/>
          <p:nvPr/>
        </p:nvSpPr>
        <p:spPr>
          <a:xfrm>
            <a:off x="804700" y="1574806"/>
            <a:ext cx="1960500" cy="1876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Web server</a:t>
            </a:r>
          </a:p>
        </p:txBody>
      </p:sp>
      <p:sp>
        <p:nvSpPr>
          <p:cNvPr id="230" name="Shape 230"/>
          <p:cNvSpPr/>
          <p:nvPr/>
        </p:nvSpPr>
        <p:spPr>
          <a:xfrm>
            <a:off x="4091550" y="1574806"/>
            <a:ext cx="1960500" cy="1876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DBMS</a:t>
            </a:r>
          </a:p>
        </p:txBody>
      </p:sp>
      <p:sp>
        <p:nvSpPr>
          <p:cNvPr id="231" name="Shape 231"/>
          <p:cNvSpPr/>
          <p:nvPr/>
        </p:nvSpPr>
        <p:spPr>
          <a:xfrm>
            <a:off x="6719050" y="2550900"/>
            <a:ext cx="1809000" cy="45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Files</a:t>
            </a:r>
          </a:p>
        </p:txBody>
      </p:sp>
      <p:sp>
        <p:nvSpPr>
          <p:cNvPr id="232" name="Shape 232"/>
          <p:cNvSpPr/>
          <p:nvPr/>
        </p:nvSpPr>
        <p:spPr>
          <a:xfrm>
            <a:off x="6719050" y="3312900"/>
            <a:ext cx="1809000" cy="458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Disk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2784325" y="2092400"/>
            <a:ext cx="12837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4155925" y="2092400"/>
            <a:ext cx="18630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endCxn id="231" idx="1"/>
          </p:cNvCxnSpPr>
          <p:nvPr/>
        </p:nvCxnSpPr>
        <p:spPr>
          <a:xfrm>
            <a:off x="6010450" y="2092500"/>
            <a:ext cx="708600" cy="687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6" name="Shape 236"/>
          <p:cNvCxnSpPr>
            <a:endCxn id="232" idx="1"/>
          </p:cNvCxnSpPr>
          <p:nvPr/>
        </p:nvCxnSpPr>
        <p:spPr>
          <a:xfrm flipH="1" rot="-5400000">
            <a:off x="5639950" y="2463000"/>
            <a:ext cx="1449600" cy="708600"/>
          </a:xfrm>
          <a:prstGeom prst="curvedConnector2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 rot="10800000">
            <a:off x="2786525" y="2244800"/>
            <a:ext cx="1281600" cy="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3095125" y="1900675"/>
            <a:ext cx="6003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query</a:t>
            </a:r>
          </a:p>
        </p:txBody>
      </p:sp>
      <p:sp>
        <p:nvSpPr>
          <p:cNvPr id="239" name="Shape 239"/>
          <p:cNvSpPr/>
          <p:nvPr/>
        </p:nvSpPr>
        <p:spPr>
          <a:xfrm>
            <a:off x="4695325" y="1900675"/>
            <a:ext cx="7983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processing</a:t>
            </a:r>
          </a:p>
        </p:txBody>
      </p:sp>
      <p:sp>
        <p:nvSpPr>
          <p:cNvPr id="240" name="Shape 240"/>
          <p:cNvSpPr/>
          <p:nvPr/>
        </p:nvSpPr>
        <p:spPr>
          <a:xfrm>
            <a:off x="6066925" y="2281675"/>
            <a:ext cx="7983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request</a:t>
            </a:r>
          </a:p>
        </p:txBody>
      </p:sp>
      <p:sp>
        <p:nvSpPr>
          <p:cNvPr id="241" name="Shape 241"/>
          <p:cNvSpPr/>
          <p:nvPr/>
        </p:nvSpPr>
        <p:spPr>
          <a:xfrm>
            <a:off x="2977243" y="2290000"/>
            <a:ext cx="839700" cy="1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response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database is a vital component of a modern app.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It is easy to separate portions of the app that should be a part of the application source code and portions of the app that should be maintained as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 database management system (the software that manages the database) should be used, as far as possible, instead of trying to handle data operations yourself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Modern DBMSs solve common problems across apps in a performant and efficient way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Storing high volumes of data, or rapidly growing data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Querying data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Managing concurrent access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Managing access control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Managing storage &amp; recovery from failure and corruption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Understand the need for a database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What a DBMS is and what problems it solves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The backend architecture of a web server and a DBMS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Topics: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Separating code from data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DBMS features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Backend 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do we need to handle data?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Serving &amp; Saving “content”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need to use data to create HTML that fits a common structure: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Different article data to dynamically create HTML with a common structure (templating)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E-commerce sites have a common product page with different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data is just content that needs to be served to the user.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Files, videos, images, pdf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might want to store information that is sent via client requests that is important for processing later 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username/password or delivery address in an e-commerce experience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Client requests might submit files (like audio/video)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Separating code from data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557950"/>
            <a:ext cx="8520600" cy="30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Analyse a few examples, and see what bits of the application we would put in code and what bits we classify as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Flipkart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Gmail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Facebook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Separating code from data</a:t>
            </a:r>
          </a:p>
        </p:txBody>
      </p:sp>
      <p:pic>
        <p:nvPicPr>
          <p:cNvPr descr="flipkart-db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5" y="1000350"/>
            <a:ext cx="6066026" cy="35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666900" y="1183750"/>
            <a:ext cx="4835100" cy="65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344475" y="3253500"/>
            <a:ext cx="1164600" cy="1281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00175" y="3420225"/>
            <a:ext cx="768000" cy="49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Separating code from data</a:t>
            </a:r>
          </a:p>
        </p:txBody>
      </p:sp>
      <p:pic>
        <p:nvPicPr>
          <p:cNvPr descr="gmail-db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5" y="1083700"/>
            <a:ext cx="6064450" cy="355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267125" y="1700600"/>
            <a:ext cx="766800" cy="1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444525" y="1878025"/>
            <a:ext cx="4882800" cy="606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58575" y="1246700"/>
            <a:ext cx="358800" cy="253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60825" y="1878025"/>
            <a:ext cx="539400" cy="53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58575" y="1878025"/>
            <a:ext cx="191700" cy="133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Separating code from data</a:t>
            </a:r>
          </a:p>
        </p:txBody>
      </p:sp>
      <p:pic>
        <p:nvPicPr>
          <p:cNvPr descr="facebook-db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5" y="1092050"/>
            <a:ext cx="6367146" cy="37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827675" y="3184479"/>
            <a:ext cx="648000" cy="120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736300" y="2203125"/>
            <a:ext cx="2215200" cy="2620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current understanding of data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17125"/>
            <a:ext cx="8520600" cy="34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covered 3 examples of using data: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Article templating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Counter incrementing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Adding to a names 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current understanding of data</a:t>
            </a:r>
          </a:p>
        </p:txBody>
      </p:sp>
      <p:pic>
        <p:nvPicPr>
          <p:cNvPr descr="Screen Shot 2016-09-22 at 3.18.44 P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332250"/>
            <a:ext cx="2891999" cy="1088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22 at 3.18.56 PM.png"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775" y="1446050"/>
            <a:ext cx="3545874" cy="861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22 at 3.19.04 PM.png"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4887" y="2869750"/>
            <a:ext cx="5034224" cy="134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45900" y="1206800"/>
            <a:ext cx="2976000" cy="1100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403925" y="1402850"/>
            <a:ext cx="14733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194125" y="2850650"/>
            <a:ext cx="14733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