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DA7B794-471D-494B-B22E-9D64B60C6F73}">
  <a:tblStyle styleId="{FDA7B794-471D-494B-B22E-9D64B60C6F7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Average-regular.fnt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Let’s add tags. We can add tag columns, but that is limited.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can add a tags column which has comma separated tags. But now how can we search for tags efficiently. We’ll have to read each row, convert the tags from comma separated values to tags and then then match against each tag. The database will not be able to index this specifically.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Now we can find all the articles for a particular tag very easily. But what if we want the tag to be from a subset of specific tags.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Same thing as we did from the category table!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But this is a bad idea. Storing the entire file in the database will cause performance issues as the database would load the file as well (which is a lot of data) every time we need to read/update the other fields of the row in the table.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But now the developer will have to make sure the constraint between file link and actual file is maintained as the database cannot help. If a file is deleted or its link is updated, this cannot be handled by the database. But the performance improvements are worth this trouble. CONCLUSION: Analyse the trade-offs very carefully.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case of transferring money from account A to B, the two operations of debiting the amount from account A and crediting the amount into account B constitute a single transaction.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Users can log in and write articles. Each article will have only one author. Each article will have only one category but may have many tags. Each article can have many comments posted by users of the app. Examples of categories and tags to understand why only one category but many tags.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can do this. But this is a bad idea because the author name can be different from the user’s name on the user table. This can become painful. Suppose user’s name updates then update all rows that have articles authored by the author who’s name is changing.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This is better. But this allows for lots of problems where if the user-id doesn’t actually exist. What if the user is deleted, do the articles stay, or maybe they should they be deleted becaues the author is also deleted?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is better. We added a constraint called a foreign-key. This guarantees that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now we have a category field. This can be a text field. But here how can we guarantee that each article’s category is from a common set of categories. We don’t want new categories to be randomly created or specified along with an article.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now random categories cannot be used.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4" name="Shape 14"/>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6" name="Shape 16"/>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18" name="Shape 18"/>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2" name="Shape 52"/>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3" name="Shape 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 name="Shape 19"/>
        <p:cNvGrpSpPr/>
        <p:nvPr/>
      </p:nvGrpSpPr>
      <p:grpSpPr>
        <a:xfrm>
          <a:off x="0" y="0"/>
          <a:ext cx="0" cy="0"/>
          <a:chOff x="0" y="0"/>
          <a:chExt cx="0" cy="0"/>
        </a:xfrm>
      </p:grpSpPr>
      <p:sp>
        <p:nvSpPr>
          <p:cNvPr id="20" name="Shape 20"/>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1" name="Shape 2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sp>
        <p:nvSpPr>
          <p:cNvPr id="35" name="Shape 35"/>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8" name="Shape 38"/>
        <p:cNvGrpSpPr/>
        <p:nvPr/>
      </p:nvGrpSpPr>
      <p:grpSpPr>
        <a:xfrm>
          <a:off x="0" y="0"/>
          <a:ext cx="0" cy="0"/>
          <a:chOff x="0" y="0"/>
          <a:chExt cx="0" cy="0"/>
        </a:xfrm>
      </p:grpSpPr>
      <p:sp>
        <p:nvSpPr>
          <p:cNvPr id="39" name="Shape 39"/>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43" name="Shape 43"/>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4" name="Shape 44"/>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5" name="Shape 45"/>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6" name="Shape 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defRPr>
                <a:solidFill>
                  <a:schemeClr val="dk2"/>
                </a:solidFill>
              </a:defRPr>
            </a:lvl1pPr>
            <a:lvl2pPr lvl="1">
              <a:lnSpc>
                <a:spcPct val="115000"/>
              </a:lnSpc>
              <a:spcBef>
                <a:spcPts val="0"/>
              </a:spcBef>
              <a:spcAft>
                <a:spcPts val="1600"/>
              </a:spcAft>
              <a:buClr>
                <a:schemeClr val="dk2"/>
              </a:buClr>
              <a:buSzPct val="100000"/>
              <a:defRPr sz="1200">
                <a:solidFill>
                  <a:schemeClr val="dk2"/>
                </a:solidFill>
              </a:defRPr>
            </a:lvl2pPr>
            <a:lvl3pPr lvl="2">
              <a:lnSpc>
                <a:spcPct val="115000"/>
              </a:lnSpc>
              <a:spcBef>
                <a:spcPts val="0"/>
              </a:spcBef>
              <a:spcAft>
                <a:spcPts val="1600"/>
              </a:spcAft>
              <a:buClr>
                <a:schemeClr val="dk2"/>
              </a:buClr>
              <a:buSzPct val="100000"/>
              <a:defRPr sz="1200">
                <a:solidFill>
                  <a:schemeClr val="dk2"/>
                </a:solidFill>
              </a:defRPr>
            </a:lvl3pPr>
            <a:lvl4pPr lvl="3">
              <a:lnSpc>
                <a:spcPct val="115000"/>
              </a:lnSpc>
              <a:spcBef>
                <a:spcPts val="0"/>
              </a:spcBef>
              <a:spcAft>
                <a:spcPts val="1600"/>
              </a:spcAft>
              <a:buClr>
                <a:schemeClr val="dk2"/>
              </a:buClr>
              <a:buSzPct val="100000"/>
              <a:defRPr sz="1100">
                <a:solidFill>
                  <a:schemeClr val="dk2"/>
                </a:solidFill>
              </a:defRPr>
            </a:lvl4pPr>
            <a:lvl5pPr lvl="4">
              <a:lnSpc>
                <a:spcPct val="115000"/>
              </a:lnSpc>
              <a:spcBef>
                <a:spcPts val="0"/>
              </a:spcBef>
              <a:spcAft>
                <a:spcPts val="1600"/>
              </a:spcAft>
              <a:buClr>
                <a:schemeClr val="dk2"/>
              </a:buClr>
              <a:buSzPct val="100000"/>
              <a:defRPr sz="1100">
                <a:solidFill>
                  <a:schemeClr val="dk2"/>
                </a:solidFill>
              </a:defRPr>
            </a:lvl5pPr>
            <a:lvl6pPr lvl="5">
              <a:lnSpc>
                <a:spcPct val="115000"/>
              </a:lnSpc>
              <a:spcBef>
                <a:spcPts val="0"/>
              </a:spcBef>
              <a:spcAft>
                <a:spcPts val="1600"/>
              </a:spcAft>
              <a:buClr>
                <a:schemeClr val="dk2"/>
              </a:buClr>
              <a:buSzPct val="100000"/>
              <a:defRPr sz="1000">
                <a:solidFill>
                  <a:schemeClr val="dk2"/>
                </a:solidFill>
              </a:defRPr>
            </a:lvl6pPr>
            <a:lvl7pPr lvl="6">
              <a:lnSpc>
                <a:spcPct val="115000"/>
              </a:lnSpc>
              <a:spcBef>
                <a:spcPts val="0"/>
              </a:spcBef>
              <a:spcAft>
                <a:spcPts val="1600"/>
              </a:spcAft>
              <a:buClr>
                <a:schemeClr val="dk2"/>
              </a:buClr>
              <a:buSzPct val="100000"/>
              <a:defRPr sz="1000">
                <a:solidFill>
                  <a:schemeClr val="dk2"/>
                </a:solidFill>
              </a:defRPr>
            </a:lvl7pPr>
            <a:lvl8pPr lvl="7">
              <a:lnSpc>
                <a:spcPct val="115000"/>
              </a:lnSpc>
              <a:spcBef>
                <a:spcPts val="0"/>
              </a:spcBef>
              <a:spcAft>
                <a:spcPts val="1600"/>
              </a:spcAft>
              <a:buClr>
                <a:schemeClr val="dk2"/>
              </a:buClr>
              <a:buSzPct val="100000"/>
              <a:defRPr sz="1000">
                <a:solidFill>
                  <a:schemeClr val="dk2"/>
                </a:solidFill>
              </a:defRPr>
            </a:lvl8pPr>
            <a:lvl9pPr lvl="8">
              <a:lnSpc>
                <a:spcPct val="115000"/>
              </a:lnSpc>
              <a:spcBef>
                <a:spcPts val="0"/>
              </a:spcBef>
              <a:spcAft>
                <a:spcPts val="1600"/>
              </a:spcAft>
              <a:buClr>
                <a:schemeClr val="dk2"/>
              </a:buClr>
              <a:buSzPct val="100000"/>
              <a:defRPr sz="1000">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
        <p:nvSpPr>
          <p:cNvPr id="9" name="Shape 9"/>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0" name="Shape 10"/>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11" name="Shape 11"/>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Web_p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Module 7</a:t>
            </a:r>
          </a:p>
        </p:txBody>
      </p:sp>
      <p:sp>
        <p:nvSpPr>
          <p:cNvPr id="61" name="Shape 61"/>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Data modelling &amp; constraints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Articles</a:t>
            </a:r>
          </a:p>
        </p:txBody>
      </p:sp>
      <p:sp>
        <p:nvSpPr>
          <p:cNvPr id="125" name="Shape 125"/>
          <p:cNvSpPr txBox="1"/>
          <p:nvPr>
            <p:ph idx="1" type="body"/>
          </p:nvPr>
        </p:nvSpPr>
        <p:spPr>
          <a:xfrm>
            <a:off x="311700" y="1152475"/>
            <a:ext cx="8520600" cy="4563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000000"/>
                </a:solidFill>
              </a:rPr>
              <a:t>Option 5</a:t>
            </a:r>
          </a:p>
        </p:txBody>
      </p:sp>
      <p:graphicFrame>
        <p:nvGraphicFramePr>
          <p:cNvPr id="126" name="Shape 126"/>
          <p:cNvGraphicFramePr/>
          <p:nvPr/>
        </p:nvGraphicFramePr>
        <p:xfrm>
          <a:off x="202225" y="2107400"/>
          <a:ext cx="3000000" cy="3000000"/>
        </p:xfrm>
        <a:graphic>
          <a:graphicData uri="http://schemas.openxmlformats.org/drawingml/2006/table">
            <a:tbl>
              <a:tblPr>
                <a:noFill/>
                <a:tableStyleId>{FDA7B794-471D-494B-B22E-9D64B60C6F73}</a:tableStyleId>
              </a:tblPr>
              <a:tblGrid>
                <a:gridCol w="1481600"/>
                <a:gridCol w="1051650"/>
                <a:gridCol w="1911550"/>
                <a:gridCol w="2467650"/>
                <a:gridCol w="1024275"/>
                <a:gridCol w="952850"/>
              </a:tblGrid>
              <a:tr h="381000">
                <a:tc>
                  <a:txBody>
                    <a:bodyPr>
                      <a:noAutofit/>
                    </a:bodyPr>
                    <a:lstStyle/>
                    <a:p>
                      <a:pPr lvl="0" rtl="0">
                        <a:spcBef>
                          <a:spcPts val="0"/>
                        </a:spcBef>
                        <a:buNone/>
                      </a:pPr>
                      <a:r>
                        <a:rPr lang="en"/>
                        <a:t>title (text)</a:t>
                      </a:r>
                    </a:p>
                  </a:txBody>
                  <a:tcPr marT="91425" marB="91425" marR="91425" marL="91425"/>
                </a:tc>
                <a:tc>
                  <a:txBody>
                    <a:bodyPr>
                      <a:noAutofit/>
                    </a:bodyPr>
                    <a:lstStyle/>
                    <a:p>
                      <a:pPr lvl="0" rtl="0">
                        <a:spcBef>
                          <a:spcPts val="0"/>
                        </a:spcBef>
                        <a:buNone/>
                      </a:pPr>
                      <a:r>
                        <a:rPr lang="en"/>
                        <a:t>content (Int)</a:t>
                      </a:r>
                    </a:p>
                  </a:txBody>
                  <a:tcPr marT="91425" marB="91425" marR="91425" marL="91425"/>
                </a:tc>
                <a:tc>
                  <a:txBody>
                    <a:bodyPr>
                      <a:noAutofit/>
                    </a:bodyPr>
                    <a:lstStyle/>
                    <a:p>
                      <a:pPr lvl="0" rtl="0">
                        <a:spcBef>
                          <a:spcPts val="0"/>
                        </a:spcBef>
                        <a:buNone/>
                      </a:pPr>
                      <a:r>
                        <a:rPr lang="en"/>
                        <a:t>user_id (int, foreign key to user.id)</a:t>
                      </a:r>
                    </a:p>
                  </a:txBody>
                  <a:tcPr marT="91425" marB="91425" marR="91425" marL="91425"/>
                </a:tc>
                <a:tc>
                  <a:txBody>
                    <a:bodyPr>
                      <a:noAutofit/>
                    </a:bodyPr>
                    <a:lstStyle/>
                    <a:p>
                      <a:pPr lvl="0" rtl="0">
                        <a:spcBef>
                          <a:spcPts val="0"/>
                        </a:spcBef>
                        <a:buNone/>
                      </a:pPr>
                      <a:r>
                        <a:rPr lang="en"/>
                        <a:t>category (text, foreign-key to category.name)</a:t>
                      </a:r>
                    </a:p>
                  </a:txBody>
                  <a:tcPr marT="91425" marB="91425" marR="91425" marL="91425"/>
                </a:tc>
                <a:tc>
                  <a:txBody>
                    <a:bodyPr>
                      <a:noAutofit/>
                    </a:bodyPr>
                    <a:lstStyle/>
                    <a:p>
                      <a:pPr lvl="0" rtl="0">
                        <a:spcBef>
                          <a:spcPts val="0"/>
                        </a:spcBef>
                        <a:buNone/>
                      </a:pPr>
                      <a:r>
                        <a:rPr lang="en"/>
                        <a:t>tag1</a:t>
                      </a:r>
                    </a:p>
                  </a:txBody>
                  <a:tcPr marT="91425" marB="91425" marR="91425" marL="91425"/>
                </a:tc>
                <a:tc>
                  <a:txBody>
                    <a:bodyPr>
                      <a:noAutofit/>
                    </a:bodyPr>
                    <a:lstStyle/>
                    <a:p>
                      <a:pPr lvl="0" rtl="0">
                        <a:spcBef>
                          <a:spcPts val="0"/>
                        </a:spcBef>
                        <a:buNone/>
                      </a:pPr>
                      <a:r>
                        <a:rPr lang="en"/>
                        <a:t>tag2</a:t>
                      </a:r>
                    </a:p>
                  </a:txBody>
                  <a:tcPr marT="91425" marB="91425" marR="91425" marL="91425"/>
                </a:tc>
              </a:tr>
              <a:tr h="3962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Articles</a:t>
            </a:r>
          </a:p>
        </p:txBody>
      </p:sp>
      <p:sp>
        <p:nvSpPr>
          <p:cNvPr id="132" name="Shape 132"/>
          <p:cNvSpPr txBox="1"/>
          <p:nvPr>
            <p:ph idx="1" type="body"/>
          </p:nvPr>
        </p:nvSpPr>
        <p:spPr>
          <a:xfrm>
            <a:off x="311700" y="1152475"/>
            <a:ext cx="8520600" cy="4563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Option 5</a:t>
            </a:r>
          </a:p>
        </p:txBody>
      </p:sp>
      <p:graphicFrame>
        <p:nvGraphicFramePr>
          <p:cNvPr id="133" name="Shape 133"/>
          <p:cNvGraphicFramePr/>
          <p:nvPr/>
        </p:nvGraphicFramePr>
        <p:xfrm>
          <a:off x="202225" y="2107400"/>
          <a:ext cx="3000000" cy="3000000"/>
        </p:xfrm>
        <a:graphic>
          <a:graphicData uri="http://schemas.openxmlformats.org/drawingml/2006/table">
            <a:tbl>
              <a:tblPr>
                <a:noFill/>
                <a:tableStyleId>{FDA7B794-471D-494B-B22E-9D64B60C6F73}</a:tableStyleId>
              </a:tblPr>
              <a:tblGrid>
                <a:gridCol w="1638000"/>
                <a:gridCol w="1162650"/>
                <a:gridCol w="2113325"/>
                <a:gridCol w="1911175"/>
                <a:gridCol w="1949350"/>
              </a:tblGrid>
              <a:tr h="381000">
                <a:tc>
                  <a:txBody>
                    <a:bodyPr>
                      <a:noAutofit/>
                    </a:bodyPr>
                    <a:lstStyle/>
                    <a:p>
                      <a:pPr lvl="0" rtl="0">
                        <a:spcBef>
                          <a:spcPts val="0"/>
                        </a:spcBef>
                        <a:buNone/>
                      </a:pPr>
                      <a:r>
                        <a:rPr lang="en">
                          <a:solidFill>
                            <a:srgbClr val="666666"/>
                          </a:solidFill>
                        </a:rPr>
                        <a:t>title (text)</a:t>
                      </a:r>
                    </a:p>
                  </a:txBody>
                  <a:tcPr marT="91425" marB="91425" marR="91425" marL="91425"/>
                </a:tc>
                <a:tc>
                  <a:txBody>
                    <a:bodyPr>
                      <a:noAutofit/>
                    </a:bodyPr>
                    <a:lstStyle/>
                    <a:p>
                      <a:pPr lvl="0" rtl="0">
                        <a:spcBef>
                          <a:spcPts val="0"/>
                        </a:spcBef>
                        <a:buNone/>
                      </a:pPr>
                      <a:r>
                        <a:rPr lang="en">
                          <a:solidFill>
                            <a:srgbClr val="666666"/>
                          </a:solidFill>
                        </a:rPr>
                        <a:t>content (Int)</a:t>
                      </a:r>
                    </a:p>
                  </a:txBody>
                  <a:tcPr marT="91425" marB="91425" marR="91425" marL="91425"/>
                </a:tc>
                <a:tc>
                  <a:txBody>
                    <a:bodyPr>
                      <a:noAutofit/>
                    </a:bodyPr>
                    <a:lstStyle/>
                    <a:p>
                      <a:pPr lvl="0" rtl="0">
                        <a:spcBef>
                          <a:spcPts val="0"/>
                        </a:spcBef>
                        <a:buNone/>
                      </a:pPr>
                      <a:r>
                        <a:rPr lang="en">
                          <a:solidFill>
                            <a:srgbClr val="666666"/>
                          </a:solidFill>
                        </a:rPr>
                        <a:t>user_id (int, foreign key to user.id)</a:t>
                      </a:r>
                    </a:p>
                  </a:txBody>
                  <a:tcPr marT="91425" marB="91425" marR="91425" marL="91425"/>
                </a:tc>
                <a:tc>
                  <a:txBody>
                    <a:bodyPr>
                      <a:noAutofit/>
                    </a:bodyPr>
                    <a:lstStyle/>
                    <a:p>
                      <a:pPr lvl="0" rtl="0">
                        <a:spcBef>
                          <a:spcPts val="0"/>
                        </a:spcBef>
                        <a:buNone/>
                      </a:pPr>
                      <a:r>
                        <a:rPr lang="en">
                          <a:solidFill>
                            <a:srgbClr val="666666"/>
                          </a:solidFill>
                        </a:rPr>
                        <a:t>category (text, foreign-key to category.name)</a:t>
                      </a:r>
                    </a:p>
                  </a:txBody>
                  <a:tcPr marT="91425" marB="91425" marR="91425" marL="91425"/>
                </a:tc>
                <a:tc>
                  <a:txBody>
                    <a:bodyPr>
                      <a:noAutofit/>
                    </a:bodyPr>
                    <a:lstStyle/>
                    <a:p>
                      <a:pPr lvl="0" rtl="0">
                        <a:spcBef>
                          <a:spcPts val="0"/>
                        </a:spcBef>
                        <a:buNone/>
                      </a:pPr>
                      <a:r>
                        <a:rPr lang="en"/>
                        <a:t>tags</a:t>
                      </a:r>
                    </a:p>
                  </a:txBody>
                  <a:tcPr marT="91425" marB="91425" marR="91425" marL="91425"/>
                </a:tc>
              </a:tr>
              <a:tr h="3962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web, apps, databases</a:t>
                      </a: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Articles</a:t>
            </a:r>
          </a:p>
        </p:txBody>
      </p:sp>
      <p:sp>
        <p:nvSpPr>
          <p:cNvPr id="139" name="Shape 139"/>
          <p:cNvSpPr txBox="1"/>
          <p:nvPr>
            <p:ph idx="1" type="body"/>
          </p:nvPr>
        </p:nvSpPr>
        <p:spPr>
          <a:xfrm>
            <a:off x="311700" y="1152475"/>
            <a:ext cx="8520600" cy="4563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Option 5</a:t>
            </a:r>
          </a:p>
        </p:txBody>
      </p:sp>
      <p:graphicFrame>
        <p:nvGraphicFramePr>
          <p:cNvPr id="140" name="Shape 140"/>
          <p:cNvGraphicFramePr/>
          <p:nvPr/>
        </p:nvGraphicFramePr>
        <p:xfrm>
          <a:off x="1869475" y="1432150"/>
          <a:ext cx="3000000" cy="3000000"/>
        </p:xfrm>
        <a:graphic>
          <a:graphicData uri="http://schemas.openxmlformats.org/drawingml/2006/table">
            <a:tbl>
              <a:tblPr>
                <a:noFill/>
                <a:tableStyleId>{FDA7B794-471D-494B-B22E-9D64B60C6F73}</a:tableStyleId>
              </a:tblPr>
              <a:tblGrid>
                <a:gridCol w="779100"/>
                <a:gridCol w="979225"/>
                <a:gridCol w="1129350"/>
                <a:gridCol w="2146125"/>
                <a:gridCol w="1791350"/>
              </a:tblGrid>
              <a:tr h="381000">
                <a:tc>
                  <a:txBody>
                    <a:bodyPr>
                      <a:noAutofit/>
                    </a:bodyPr>
                    <a:lstStyle/>
                    <a:p>
                      <a:pPr lvl="0" rtl="0">
                        <a:spcBef>
                          <a:spcPts val="0"/>
                        </a:spcBef>
                        <a:buNone/>
                      </a:pPr>
                      <a:r>
                        <a:rPr lang="en"/>
                        <a:t>id (int)</a:t>
                      </a:r>
                    </a:p>
                  </a:txBody>
                  <a:tcPr marT="91425" marB="91425" marR="91425" marL="91425"/>
                </a:tc>
                <a:tc>
                  <a:txBody>
                    <a:bodyPr>
                      <a:noAutofit/>
                    </a:bodyPr>
                    <a:lstStyle/>
                    <a:p>
                      <a:pPr lvl="0" rtl="0">
                        <a:spcBef>
                          <a:spcPts val="0"/>
                        </a:spcBef>
                        <a:buNone/>
                      </a:pPr>
                      <a:r>
                        <a:rPr lang="en">
                          <a:solidFill>
                            <a:srgbClr val="666666"/>
                          </a:solidFill>
                        </a:rPr>
                        <a:t>title (text)</a:t>
                      </a:r>
                    </a:p>
                  </a:txBody>
                  <a:tcPr marT="91425" marB="91425" marR="91425" marL="91425"/>
                </a:tc>
                <a:tc>
                  <a:txBody>
                    <a:bodyPr>
                      <a:noAutofit/>
                    </a:bodyPr>
                    <a:lstStyle/>
                    <a:p>
                      <a:pPr lvl="0" rtl="0">
                        <a:spcBef>
                          <a:spcPts val="0"/>
                        </a:spcBef>
                        <a:buNone/>
                      </a:pPr>
                      <a:r>
                        <a:rPr lang="en">
                          <a:solidFill>
                            <a:srgbClr val="666666"/>
                          </a:solidFill>
                        </a:rPr>
                        <a:t>content (Int)</a:t>
                      </a:r>
                    </a:p>
                  </a:txBody>
                  <a:tcPr marT="91425" marB="91425" marR="91425" marL="91425"/>
                </a:tc>
                <a:tc>
                  <a:txBody>
                    <a:bodyPr>
                      <a:noAutofit/>
                    </a:bodyPr>
                    <a:lstStyle/>
                    <a:p>
                      <a:pPr lvl="0" rtl="0">
                        <a:spcBef>
                          <a:spcPts val="0"/>
                        </a:spcBef>
                        <a:buNone/>
                      </a:pPr>
                      <a:r>
                        <a:rPr lang="en">
                          <a:solidFill>
                            <a:srgbClr val="666666"/>
                          </a:solidFill>
                        </a:rPr>
                        <a:t>user_id (int, foreign key to user.id)</a:t>
                      </a:r>
                    </a:p>
                  </a:txBody>
                  <a:tcPr marT="91425" marB="91425" marR="91425" marL="91425"/>
                </a:tc>
                <a:tc>
                  <a:txBody>
                    <a:bodyPr>
                      <a:noAutofit/>
                    </a:bodyPr>
                    <a:lstStyle/>
                    <a:p>
                      <a:pPr lvl="0" rtl="0">
                        <a:spcBef>
                          <a:spcPts val="0"/>
                        </a:spcBef>
                        <a:buNone/>
                      </a:pPr>
                      <a:r>
                        <a:rPr lang="en">
                          <a:solidFill>
                            <a:srgbClr val="666666"/>
                          </a:solidFill>
                        </a:rPr>
                        <a:t>category (text, foreign-key to category.name)</a:t>
                      </a:r>
                    </a:p>
                  </a:txBody>
                  <a:tcPr marT="91425" marB="91425" marR="91425" marL="91425"/>
                </a:tc>
              </a:tr>
              <a:tr h="3962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graphicFrame>
        <p:nvGraphicFramePr>
          <p:cNvPr id="141" name="Shape 141"/>
          <p:cNvGraphicFramePr/>
          <p:nvPr/>
        </p:nvGraphicFramePr>
        <p:xfrm>
          <a:off x="1869475" y="3276825"/>
          <a:ext cx="3000000" cy="3000000"/>
        </p:xfrm>
        <a:graphic>
          <a:graphicData uri="http://schemas.openxmlformats.org/drawingml/2006/table">
            <a:tbl>
              <a:tblPr>
                <a:noFill/>
                <a:tableStyleId>{FDA7B794-471D-494B-B22E-9D64B60C6F73}</a:tableStyleId>
              </a:tblPr>
              <a:tblGrid>
                <a:gridCol w="1355750"/>
                <a:gridCol w="998600"/>
              </a:tblGrid>
              <a:tr h="381000">
                <a:tc>
                  <a:txBody>
                    <a:bodyPr>
                      <a:noAutofit/>
                    </a:bodyPr>
                    <a:lstStyle/>
                    <a:p>
                      <a:pPr lvl="0" rtl="0">
                        <a:spcBef>
                          <a:spcPts val="0"/>
                        </a:spcBef>
                        <a:buNone/>
                      </a:pPr>
                      <a:r>
                        <a:rPr lang="en"/>
                        <a:t>article_</a:t>
                      </a:r>
                      <a:r>
                        <a:rPr lang="en"/>
                        <a:t>id (int)</a:t>
                      </a:r>
                    </a:p>
                  </a:txBody>
                  <a:tcPr marT="91425" marB="91425" marR="91425" marL="91425"/>
                </a:tc>
                <a:tc>
                  <a:txBody>
                    <a:bodyPr>
                      <a:noAutofit/>
                    </a:bodyPr>
                    <a:lstStyle/>
                    <a:p>
                      <a:pPr lvl="0" rtl="0">
                        <a:spcBef>
                          <a:spcPts val="0"/>
                        </a:spcBef>
                        <a:buNone/>
                      </a:pPr>
                      <a:r>
                        <a:rPr lang="en"/>
                        <a:t>tag</a:t>
                      </a:r>
                    </a:p>
                  </a:txBody>
                  <a:tcPr marT="91425" marB="91425" marR="91425" marL="91425"/>
                </a:tc>
              </a:tr>
              <a:tr h="3962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142" name="Shape 142"/>
          <p:cNvSpPr/>
          <p:nvPr/>
        </p:nvSpPr>
        <p:spPr>
          <a:xfrm>
            <a:off x="1242088" y="1875675"/>
            <a:ext cx="641899" cy="1617225"/>
          </a:xfrm>
          <a:custGeom>
            <a:pathLst>
              <a:path extrusionOk="0" h="64689" w="25676">
                <a:moveTo>
                  <a:pt x="25676" y="0"/>
                </a:moveTo>
                <a:cubicBezTo>
                  <a:pt x="21396" y="5446"/>
                  <a:pt x="111" y="21896"/>
                  <a:pt x="0" y="32678"/>
                </a:cubicBezTo>
                <a:cubicBezTo>
                  <a:pt x="-111" y="43459"/>
                  <a:pt x="20840" y="59353"/>
                  <a:pt x="25009" y="64689"/>
                </a:cubicBezTo>
              </a:path>
            </a:pathLst>
          </a:custGeom>
          <a:noFill/>
          <a:ln cap="flat" cmpd="sng" w="28575">
            <a:solidFill>
              <a:srgbClr val="A61C00"/>
            </a:solidFill>
            <a:prstDash val="solid"/>
            <a:round/>
            <a:headEnd len="lg" w="lg" type="triangle"/>
            <a:tailEnd len="lg" w="lg" type="none"/>
          </a:ln>
        </p:spPr>
      </p:sp>
      <p:sp>
        <p:nvSpPr>
          <p:cNvPr id="143" name="Shape 143"/>
          <p:cNvSpPr/>
          <p:nvPr/>
        </p:nvSpPr>
        <p:spPr>
          <a:xfrm>
            <a:off x="1644625" y="3054275"/>
            <a:ext cx="1231500" cy="2919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a:t>article_tag</a:t>
            </a:r>
          </a:p>
        </p:txBody>
      </p:sp>
      <p:sp>
        <p:nvSpPr>
          <p:cNvPr id="144" name="Shape 144"/>
          <p:cNvSpPr/>
          <p:nvPr/>
        </p:nvSpPr>
        <p:spPr>
          <a:xfrm>
            <a:off x="1580300" y="1234675"/>
            <a:ext cx="1231500" cy="2919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a:t>article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Articles</a:t>
            </a:r>
          </a:p>
        </p:txBody>
      </p:sp>
      <p:sp>
        <p:nvSpPr>
          <p:cNvPr id="150" name="Shape 150"/>
          <p:cNvSpPr txBox="1"/>
          <p:nvPr>
            <p:ph idx="1" type="body"/>
          </p:nvPr>
        </p:nvSpPr>
        <p:spPr>
          <a:xfrm>
            <a:off x="311700" y="1152475"/>
            <a:ext cx="8520600" cy="4563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Option 5</a:t>
            </a:r>
          </a:p>
        </p:txBody>
      </p:sp>
      <p:graphicFrame>
        <p:nvGraphicFramePr>
          <p:cNvPr id="151" name="Shape 151"/>
          <p:cNvGraphicFramePr/>
          <p:nvPr/>
        </p:nvGraphicFramePr>
        <p:xfrm>
          <a:off x="1869475" y="1432150"/>
          <a:ext cx="3000000" cy="3000000"/>
        </p:xfrm>
        <a:graphic>
          <a:graphicData uri="http://schemas.openxmlformats.org/drawingml/2006/table">
            <a:tbl>
              <a:tblPr>
                <a:noFill/>
                <a:tableStyleId>{FDA7B794-471D-494B-B22E-9D64B60C6F73}</a:tableStyleId>
              </a:tblPr>
              <a:tblGrid>
                <a:gridCol w="779100"/>
                <a:gridCol w="979225"/>
                <a:gridCol w="1129350"/>
                <a:gridCol w="2146125"/>
                <a:gridCol w="1791350"/>
              </a:tblGrid>
              <a:tr h="381000">
                <a:tc>
                  <a:txBody>
                    <a:bodyPr>
                      <a:noAutofit/>
                    </a:bodyPr>
                    <a:lstStyle/>
                    <a:p>
                      <a:pPr lvl="0" rtl="0">
                        <a:spcBef>
                          <a:spcPts val="0"/>
                        </a:spcBef>
                        <a:buNone/>
                      </a:pPr>
                      <a:r>
                        <a:rPr lang="en"/>
                        <a:t>id (int)</a:t>
                      </a:r>
                    </a:p>
                  </a:txBody>
                  <a:tcPr marT="91425" marB="91425" marR="91425" marL="91425"/>
                </a:tc>
                <a:tc>
                  <a:txBody>
                    <a:bodyPr>
                      <a:noAutofit/>
                    </a:bodyPr>
                    <a:lstStyle/>
                    <a:p>
                      <a:pPr lvl="0" rtl="0">
                        <a:spcBef>
                          <a:spcPts val="0"/>
                        </a:spcBef>
                        <a:buNone/>
                      </a:pPr>
                      <a:r>
                        <a:rPr lang="en">
                          <a:solidFill>
                            <a:srgbClr val="666666"/>
                          </a:solidFill>
                        </a:rPr>
                        <a:t>title (text)</a:t>
                      </a:r>
                    </a:p>
                  </a:txBody>
                  <a:tcPr marT="91425" marB="91425" marR="91425" marL="91425"/>
                </a:tc>
                <a:tc>
                  <a:txBody>
                    <a:bodyPr>
                      <a:noAutofit/>
                    </a:bodyPr>
                    <a:lstStyle/>
                    <a:p>
                      <a:pPr lvl="0" rtl="0">
                        <a:spcBef>
                          <a:spcPts val="0"/>
                        </a:spcBef>
                        <a:buNone/>
                      </a:pPr>
                      <a:r>
                        <a:rPr lang="en">
                          <a:solidFill>
                            <a:srgbClr val="666666"/>
                          </a:solidFill>
                        </a:rPr>
                        <a:t>content (Int)</a:t>
                      </a:r>
                    </a:p>
                  </a:txBody>
                  <a:tcPr marT="91425" marB="91425" marR="91425" marL="91425"/>
                </a:tc>
                <a:tc>
                  <a:txBody>
                    <a:bodyPr>
                      <a:noAutofit/>
                    </a:bodyPr>
                    <a:lstStyle/>
                    <a:p>
                      <a:pPr lvl="0" rtl="0">
                        <a:spcBef>
                          <a:spcPts val="0"/>
                        </a:spcBef>
                        <a:buNone/>
                      </a:pPr>
                      <a:r>
                        <a:rPr lang="en">
                          <a:solidFill>
                            <a:srgbClr val="666666"/>
                          </a:solidFill>
                        </a:rPr>
                        <a:t>user_id (int, foreign key to user.id)</a:t>
                      </a:r>
                    </a:p>
                  </a:txBody>
                  <a:tcPr marT="91425" marB="91425" marR="91425" marL="91425"/>
                </a:tc>
                <a:tc>
                  <a:txBody>
                    <a:bodyPr>
                      <a:noAutofit/>
                    </a:bodyPr>
                    <a:lstStyle/>
                    <a:p>
                      <a:pPr lvl="0" rtl="0">
                        <a:spcBef>
                          <a:spcPts val="0"/>
                        </a:spcBef>
                        <a:buNone/>
                      </a:pPr>
                      <a:r>
                        <a:rPr lang="en">
                          <a:solidFill>
                            <a:srgbClr val="666666"/>
                          </a:solidFill>
                        </a:rPr>
                        <a:t>category (text, foreign-key to category.name)</a:t>
                      </a:r>
                    </a:p>
                  </a:txBody>
                  <a:tcPr marT="91425" marB="91425" marR="91425" marL="91425"/>
                </a:tc>
              </a:tr>
              <a:tr h="3962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graphicFrame>
        <p:nvGraphicFramePr>
          <p:cNvPr id="152" name="Shape 152"/>
          <p:cNvGraphicFramePr/>
          <p:nvPr/>
        </p:nvGraphicFramePr>
        <p:xfrm>
          <a:off x="1869475" y="3276825"/>
          <a:ext cx="3000000" cy="3000000"/>
        </p:xfrm>
        <a:graphic>
          <a:graphicData uri="http://schemas.openxmlformats.org/drawingml/2006/table">
            <a:tbl>
              <a:tblPr>
                <a:noFill/>
                <a:tableStyleId>{FDA7B794-471D-494B-B22E-9D64B60C6F73}</a:tableStyleId>
              </a:tblPr>
              <a:tblGrid>
                <a:gridCol w="2174225"/>
                <a:gridCol w="1601450"/>
              </a:tblGrid>
              <a:tr h="381000">
                <a:tc>
                  <a:txBody>
                    <a:bodyPr>
                      <a:noAutofit/>
                    </a:bodyPr>
                    <a:lstStyle/>
                    <a:p>
                      <a:pPr lvl="0" rtl="0">
                        <a:spcBef>
                          <a:spcPts val="0"/>
                        </a:spcBef>
                        <a:buNone/>
                      </a:pPr>
                      <a:r>
                        <a:rPr lang="en"/>
                        <a:t>article_id (int)</a:t>
                      </a:r>
                    </a:p>
                  </a:txBody>
                  <a:tcPr marT="91425" marB="91425" marR="91425" marL="91425"/>
                </a:tc>
                <a:tc>
                  <a:txBody>
                    <a:bodyPr>
                      <a:noAutofit/>
                    </a:bodyPr>
                    <a:lstStyle/>
                    <a:p>
                      <a:pPr lvl="0" rtl="0">
                        <a:spcBef>
                          <a:spcPts val="0"/>
                        </a:spcBef>
                        <a:buNone/>
                      </a:pPr>
                      <a:r>
                        <a:rPr lang="en"/>
                        <a:t>Tag (text, foreign key to tag.name)</a:t>
                      </a:r>
                    </a:p>
                  </a:txBody>
                  <a:tcPr marT="91425" marB="91425" marR="91425" marL="91425"/>
                </a:tc>
              </a:tr>
              <a:tr h="3962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153" name="Shape 153"/>
          <p:cNvSpPr/>
          <p:nvPr/>
        </p:nvSpPr>
        <p:spPr>
          <a:xfrm>
            <a:off x="1242088" y="1875675"/>
            <a:ext cx="641899" cy="1617225"/>
          </a:xfrm>
          <a:custGeom>
            <a:pathLst>
              <a:path extrusionOk="0" h="64689" w="25676">
                <a:moveTo>
                  <a:pt x="25676" y="0"/>
                </a:moveTo>
                <a:cubicBezTo>
                  <a:pt x="21396" y="5446"/>
                  <a:pt x="111" y="21896"/>
                  <a:pt x="0" y="32678"/>
                </a:cubicBezTo>
                <a:cubicBezTo>
                  <a:pt x="-111" y="43459"/>
                  <a:pt x="20840" y="59353"/>
                  <a:pt x="25009" y="64689"/>
                </a:cubicBezTo>
              </a:path>
            </a:pathLst>
          </a:custGeom>
          <a:noFill/>
          <a:ln cap="flat" cmpd="sng" w="28575">
            <a:solidFill>
              <a:srgbClr val="A61C00"/>
            </a:solidFill>
            <a:prstDash val="solid"/>
            <a:round/>
            <a:headEnd len="lg" w="lg" type="triangle"/>
            <a:tailEnd len="lg" w="lg" type="none"/>
          </a:ln>
        </p:spPr>
      </p:sp>
      <p:graphicFrame>
        <p:nvGraphicFramePr>
          <p:cNvPr id="154" name="Shape 154"/>
          <p:cNvGraphicFramePr/>
          <p:nvPr/>
        </p:nvGraphicFramePr>
        <p:xfrm>
          <a:off x="7106650" y="3276822"/>
          <a:ext cx="3000000" cy="3000000"/>
        </p:xfrm>
        <a:graphic>
          <a:graphicData uri="http://schemas.openxmlformats.org/drawingml/2006/table">
            <a:tbl>
              <a:tblPr>
                <a:noFill/>
                <a:tableStyleId>{FDA7B794-471D-494B-B22E-9D64B60C6F73}</a:tableStyleId>
              </a:tblPr>
              <a:tblGrid>
                <a:gridCol w="1355750"/>
              </a:tblGrid>
              <a:tr h="375800">
                <a:tc>
                  <a:txBody>
                    <a:bodyPr>
                      <a:noAutofit/>
                    </a:bodyPr>
                    <a:lstStyle/>
                    <a:p>
                      <a:pPr lvl="0" rtl="0">
                        <a:spcBef>
                          <a:spcPts val="0"/>
                        </a:spcBef>
                        <a:buNone/>
                      </a:pPr>
                      <a:r>
                        <a:rPr lang="en"/>
                        <a:t>Name (text)</a:t>
                      </a:r>
                    </a:p>
                  </a:txBody>
                  <a:tcPr marT="91425" marB="91425" marR="91425" marL="91425"/>
                </a:tc>
              </a:tr>
              <a:tr h="379450">
                <a:tc>
                  <a:txBody>
                    <a:bodyPr>
                      <a:noAutofit/>
                    </a:bodyPr>
                    <a:lstStyle/>
                    <a:p>
                      <a:pPr lvl="0" rtl="0">
                        <a:spcBef>
                          <a:spcPts val="0"/>
                        </a:spcBef>
                        <a:buNone/>
                      </a:pPr>
                      <a:r>
                        <a:t/>
                      </a:r>
                      <a:endParaRPr/>
                    </a:p>
                  </a:txBody>
                  <a:tcPr marT="91425" marB="91425" marR="91425" marL="91425"/>
                </a:tc>
              </a:tr>
            </a:tbl>
          </a:graphicData>
        </a:graphic>
      </p:graphicFrame>
      <p:cxnSp>
        <p:nvCxnSpPr>
          <p:cNvPr id="155" name="Shape 155"/>
          <p:cNvCxnSpPr/>
          <p:nvPr/>
        </p:nvCxnSpPr>
        <p:spPr>
          <a:xfrm>
            <a:off x="5767175" y="3476250"/>
            <a:ext cx="1275600" cy="0"/>
          </a:xfrm>
          <a:prstGeom prst="straightConnector1">
            <a:avLst/>
          </a:prstGeom>
          <a:noFill/>
          <a:ln cap="flat" cmpd="sng" w="28575">
            <a:solidFill>
              <a:srgbClr val="A61C00"/>
            </a:solidFill>
            <a:prstDash val="solid"/>
            <a:round/>
            <a:headEnd len="lg" w="lg" type="none"/>
            <a:tailEnd len="lg" w="lg" type="triangle"/>
          </a:ln>
        </p:spPr>
      </p:cxnSp>
      <p:sp>
        <p:nvSpPr>
          <p:cNvPr id="156" name="Shape 156"/>
          <p:cNvSpPr/>
          <p:nvPr/>
        </p:nvSpPr>
        <p:spPr>
          <a:xfrm>
            <a:off x="1644625" y="3054275"/>
            <a:ext cx="1231500" cy="2919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a:t>article_tag</a:t>
            </a:r>
          </a:p>
        </p:txBody>
      </p:sp>
      <p:sp>
        <p:nvSpPr>
          <p:cNvPr id="157" name="Shape 157"/>
          <p:cNvSpPr/>
          <p:nvPr/>
        </p:nvSpPr>
        <p:spPr>
          <a:xfrm>
            <a:off x="1580300" y="1234675"/>
            <a:ext cx="1231500" cy="2919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a:t>article</a:t>
            </a:r>
          </a:p>
        </p:txBody>
      </p:sp>
      <p:sp>
        <p:nvSpPr>
          <p:cNvPr id="158" name="Shape 158"/>
          <p:cNvSpPr/>
          <p:nvPr/>
        </p:nvSpPr>
        <p:spPr>
          <a:xfrm>
            <a:off x="6640400" y="3106650"/>
            <a:ext cx="1231500" cy="2919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a:t>tag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Patterns!</a:t>
            </a:r>
          </a:p>
        </p:txBody>
      </p:sp>
      <p:sp>
        <p:nvSpPr>
          <p:cNvPr id="164" name="Shape 164"/>
          <p:cNvSpPr txBox="1"/>
          <p:nvPr>
            <p:ph idx="1" type="body"/>
          </p:nvPr>
        </p:nvSpPr>
        <p:spPr>
          <a:xfrm>
            <a:off x="311700" y="1152475"/>
            <a:ext cx="8520600" cy="31323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har char="-"/>
            </a:pPr>
            <a:r>
              <a:rPr lang="en"/>
              <a:t>Do not keep redundant data. Keep a single copy of </a:t>
            </a:r>
            <a:r>
              <a:rPr lang="en">
                <a:solidFill>
                  <a:srgbClr val="980000"/>
                </a:solidFill>
              </a:rPr>
              <a:t>the truth</a:t>
            </a:r>
          </a:p>
          <a:p>
            <a:pPr indent="-228600" lvl="1" marL="914400" marR="0" rtl="0" algn="l">
              <a:lnSpc>
                <a:spcPct val="115000"/>
              </a:lnSpc>
              <a:spcBef>
                <a:spcPts val="0"/>
              </a:spcBef>
              <a:spcAft>
                <a:spcPts val="1600"/>
              </a:spcAft>
              <a:buChar char="-"/>
            </a:pPr>
            <a:r>
              <a:rPr lang="en"/>
              <a:t>u</a:t>
            </a:r>
            <a:r>
              <a:rPr lang="en"/>
              <a:t>ser_id instead of using author_name as a column in the article table</a:t>
            </a:r>
          </a:p>
          <a:p>
            <a:pPr indent="-228600" lvl="0" marL="457200" marR="0" rtl="0" algn="l">
              <a:lnSpc>
                <a:spcPct val="115000"/>
              </a:lnSpc>
              <a:spcBef>
                <a:spcPts val="0"/>
              </a:spcBef>
              <a:spcAft>
                <a:spcPts val="1600"/>
              </a:spcAft>
              <a:buChar char="-"/>
            </a:pPr>
            <a:r>
              <a:rPr lang="en"/>
              <a:t>To constraint values, use foreign keys</a:t>
            </a:r>
          </a:p>
          <a:p>
            <a:pPr indent="-228600" lvl="1" marL="914400" marR="0" rtl="0" algn="l">
              <a:lnSpc>
                <a:spcPct val="115000"/>
              </a:lnSpc>
              <a:spcBef>
                <a:spcPts val="0"/>
              </a:spcBef>
              <a:spcAft>
                <a:spcPts val="1600"/>
              </a:spcAft>
              <a:buChar char="-"/>
            </a:pPr>
            <a:r>
              <a:rPr lang="en"/>
              <a:t>Foreign keys are not pointers. They are constraints between columns of tables</a:t>
            </a:r>
          </a:p>
          <a:p>
            <a:pPr indent="-228600" lvl="0" marL="457200" marR="0" rtl="0" algn="l">
              <a:lnSpc>
                <a:spcPct val="115000"/>
              </a:lnSpc>
              <a:spcBef>
                <a:spcPts val="0"/>
              </a:spcBef>
              <a:spcAft>
                <a:spcPts val="1600"/>
              </a:spcAft>
              <a:buChar char="-"/>
            </a:pPr>
            <a:r>
              <a:rPr lang="en"/>
              <a:t>A many-to-one relationship can be modelled by having a foreign key column in the table</a:t>
            </a:r>
          </a:p>
          <a:p>
            <a:pPr indent="-228600" lvl="1" marL="914400" marR="0" rtl="0" algn="l">
              <a:lnSpc>
                <a:spcPct val="115000"/>
              </a:lnSpc>
              <a:spcBef>
                <a:spcPts val="0"/>
              </a:spcBef>
              <a:spcAft>
                <a:spcPts val="1600"/>
              </a:spcAft>
              <a:buChar char="-"/>
            </a:pPr>
            <a:r>
              <a:rPr lang="en"/>
              <a:t>Many articles belong to one owner</a:t>
            </a:r>
          </a:p>
          <a:p>
            <a:pPr indent="-228600" lvl="0" marL="457200" marR="0" rtl="0" algn="l">
              <a:lnSpc>
                <a:spcPct val="115000"/>
              </a:lnSpc>
              <a:spcBef>
                <a:spcPts val="0"/>
              </a:spcBef>
              <a:spcAft>
                <a:spcPts val="1600"/>
              </a:spcAft>
              <a:buChar char="-"/>
            </a:pPr>
            <a:r>
              <a:rPr lang="en"/>
              <a:t>A many-to-many relationship can be modelled by having a separate table between two tables that has foreign keys to both the tables</a:t>
            </a:r>
          </a:p>
          <a:p>
            <a:pPr indent="-228600" lvl="1" marL="914400" marR="0" rtl="0" algn="l">
              <a:lnSpc>
                <a:spcPct val="115000"/>
              </a:lnSpc>
              <a:spcBef>
                <a:spcPts val="0"/>
              </a:spcBef>
              <a:spcAft>
                <a:spcPts val="1600"/>
              </a:spcAft>
              <a:buChar char="-"/>
            </a:pPr>
            <a:r>
              <a:rPr lang="en"/>
              <a:t>An article has many tags</a:t>
            </a:r>
          </a:p>
          <a:p>
            <a:pPr indent="-228600" lvl="1" marL="914400" marR="0" rtl="0" algn="l">
              <a:lnSpc>
                <a:spcPct val="115000"/>
              </a:lnSpc>
              <a:spcBef>
                <a:spcPts val="0"/>
              </a:spcBef>
              <a:spcAft>
                <a:spcPts val="1600"/>
              </a:spcAft>
              <a:buChar char="-"/>
            </a:pPr>
            <a:r>
              <a:rPr lang="en"/>
              <a:t>Each tag can be used by many articles</a:t>
            </a:r>
          </a:p>
          <a:p>
            <a:pPr indent="-228600" lvl="1" marL="914400" marR="0" rtl="0" algn="l">
              <a:lnSpc>
                <a:spcPct val="115000"/>
              </a:lnSpc>
              <a:spcBef>
                <a:spcPts val="0"/>
              </a:spcBef>
              <a:spcAft>
                <a:spcPts val="1600"/>
              </a:spcAft>
              <a:buChar char="-"/>
            </a:pPr>
            <a:r>
              <a:rPr lang="en"/>
              <a:t>a</a:t>
            </a:r>
            <a:r>
              <a:rPr lang="en"/>
              <a:t>rticle_tag table has a foreignkey to article table (via an id) and the tag table via the tag’s name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Suppose we want to store files?</a:t>
            </a:r>
          </a:p>
        </p:txBody>
      </p:sp>
      <p:sp>
        <p:nvSpPr>
          <p:cNvPr id="170" name="Shape 170"/>
          <p:cNvSpPr txBox="1"/>
          <p:nvPr>
            <p:ph idx="1" type="body"/>
          </p:nvPr>
        </p:nvSpPr>
        <p:spPr>
          <a:xfrm>
            <a:off x="311700" y="1152475"/>
            <a:ext cx="8520600" cy="31158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Arial"/>
              <a:buChar char="-"/>
            </a:pPr>
            <a:r>
              <a:rPr lang="en"/>
              <a:t>Every user has a profile pic.</a:t>
            </a:r>
          </a:p>
          <a:p>
            <a:pPr indent="-228600" lvl="0" marL="457200" marR="0" rtl="0" algn="l">
              <a:lnSpc>
                <a:spcPct val="115000"/>
              </a:lnSpc>
              <a:spcBef>
                <a:spcPts val="0"/>
              </a:spcBef>
              <a:spcAft>
                <a:spcPts val="1600"/>
              </a:spcAft>
              <a:buChar char="-"/>
            </a:pPr>
            <a:r>
              <a:rPr lang="en"/>
              <a:t>What column type should we use for storing files?</a:t>
            </a:r>
          </a:p>
          <a:p>
            <a:pPr indent="-228600" lvl="1" marL="914400" marR="0" rtl="0" algn="l">
              <a:lnSpc>
                <a:spcPct val="115000"/>
              </a:lnSpc>
              <a:spcBef>
                <a:spcPts val="0"/>
              </a:spcBef>
              <a:spcAft>
                <a:spcPts val="1600"/>
              </a:spcAft>
              <a:buChar char="-"/>
            </a:pPr>
            <a:r>
              <a:rPr lang="en"/>
              <a:t>Most databases have a BLOB type or a text type that can store a lot of bytes</a:t>
            </a:r>
          </a:p>
          <a:p>
            <a:pPr lvl="0" marR="0" rtl="0" algn="l">
              <a:lnSpc>
                <a:spcPct val="115000"/>
              </a:lnSpc>
              <a:spcBef>
                <a:spcPts val="0"/>
              </a:spcBef>
              <a:spcAft>
                <a:spcPts val="1600"/>
              </a:spcAft>
              <a:buNone/>
            </a:pPr>
            <a:r>
              <a:rPr lang="en"/>
              <a:t>Option 1</a:t>
            </a:r>
          </a:p>
          <a:p>
            <a:pPr lvl="0" marR="0" rtl="0" algn="l">
              <a:lnSpc>
                <a:spcPct val="115000"/>
              </a:lnSpc>
              <a:spcBef>
                <a:spcPts val="0"/>
              </a:spcBef>
              <a:spcAft>
                <a:spcPts val="1600"/>
              </a:spcAft>
              <a:buNone/>
            </a:pPr>
            <a:r>
              <a:t/>
            </a:r>
            <a:endParaRPr/>
          </a:p>
        </p:txBody>
      </p:sp>
      <p:graphicFrame>
        <p:nvGraphicFramePr>
          <p:cNvPr id="171" name="Shape 171"/>
          <p:cNvGraphicFramePr/>
          <p:nvPr/>
        </p:nvGraphicFramePr>
        <p:xfrm>
          <a:off x="448187" y="2544325"/>
          <a:ext cx="3000000" cy="3000000"/>
        </p:xfrm>
        <a:graphic>
          <a:graphicData uri="http://schemas.openxmlformats.org/drawingml/2006/table">
            <a:tbl>
              <a:tblPr>
                <a:noFill/>
                <a:tableStyleId>{FDA7B794-471D-494B-B22E-9D64B60C6F73}</a:tableStyleId>
              </a:tblPr>
              <a:tblGrid>
                <a:gridCol w="1649525"/>
                <a:gridCol w="1366100"/>
                <a:gridCol w="1132675"/>
                <a:gridCol w="1599500"/>
                <a:gridCol w="2499825"/>
              </a:tblGrid>
              <a:tr h="381000">
                <a:tc>
                  <a:txBody>
                    <a:bodyPr>
                      <a:noAutofit/>
                    </a:bodyPr>
                    <a:lstStyle/>
                    <a:p>
                      <a:pPr lvl="0" rtl="0">
                        <a:spcBef>
                          <a:spcPts val="0"/>
                        </a:spcBef>
                        <a:buNone/>
                      </a:pPr>
                      <a:r>
                        <a:rPr lang="en"/>
                        <a:t>Username (text)</a:t>
                      </a:r>
                    </a:p>
                  </a:txBody>
                  <a:tcPr marT="91425" marB="91425" marR="91425" marL="91425"/>
                </a:tc>
                <a:tc>
                  <a:txBody>
                    <a:bodyPr>
                      <a:noAutofit/>
                    </a:bodyPr>
                    <a:lstStyle/>
                    <a:p>
                      <a:pPr lvl="0" rtl="0">
                        <a:spcBef>
                          <a:spcPts val="0"/>
                        </a:spcBef>
                        <a:buNone/>
                      </a:pPr>
                      <a:r>
                        <a:rPr lang="en"/>
                        <a:t>Age (Int)</a:t>
                      </a:r>
                    </a:p>
                  </a:txBody>
                  <a:tcPr marT="91425" marB="91425" marR="91425" marL="91425"/>
                </a:tc>
                <a:tc>
                  <a:txBody>
                    <a:bodyPr>
                      <a:noAutofit/>
                    </a:bodyPr>
                    <a:lstStyle/>
                    <a:p>
                      <a:pPr lvl="0" rtl="0">
                        <a:spcBef>
                          <a:spcPts val="0"/>
                        </a:spcBef>
                        <a:buNone/>
                      </a:pPr>
                      <a:r>
                        <a:rPr lang="en"/>
                        <a:t>Email (text)</a:t>
                      </a:r>
                    </a:p>
                  </a:txBody>
                  <a:tcPr marT="91425" marB="91425" marR="91425" marL="91425"/>
                </a:tc>
                <a:tc>
                  <a:txBody>
                    <a:bodyPr>
                      <a:noAutofit/>
                    </a:bodyPr>
                    <a:lstStyle/>
                    <a:p>
                      <a:pPr lvl="0" rtl="0">
                        <a:spcBef>
                          <a:spcPts val="0"/>
                        </a:spcBef>
                        <a:buNone/>
                      </a:pPr>
                      <a:r>
                        <a:rPr lang="en"/>
                        <a:t>Description (text)</a:t>
                      </a:r>
                    </a:p>
                  </a:txBody>
                  <a:tcPr marT="91425" marB="91425" marR="91425" marL="91425"/>
                </a:tc>
                <a:tc>
                  <a:txBody>
                    <a:bodyPr>
                      <a:noAutofit/>
                    </a:bodyPr>
                    <a:lstStyle/>
                    <a:p>
                      <a:pPr lvl="0" rtl="0">
                        <a:spcBef>
                          <a:spcPts val="0"/>
                        </a:spcBef>
                        <a:buNone/>
                      </a:pPr>
                      <a:r>
                        <a:rPr lang="en"/>
                        <a:t>Profile_pic (binary/text)</a:t>
                      </a:r>
                    </a:p>
                  </a:txBody>
                  <a:tcPr marT="91425" marB="91425" marR="91425" marL="91425"/>
                </a:tc>
              </a:tr>
              <a:tr h="3962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Suppose we want to store files?</a:t>
            </a:r>
          </a:p>
        </p:txBody>
      </p:sp>
      <p:sp>
        <p:nvSpPr>
          <p:cNvPr id="177" name="Shape 177"/>
          <p:cNvSpPr txBox="1"/>
          <p:nvPr>
            <p:ph idx="1" type="body"/>
          </p:nvPr>
        </p:nvSpPr>
        <p:spPr>
          <a:xfrm>
            <a:off x="311700" y="1152475"/>
            <a:ext cx="8520600" cy="31158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Arial"/>
              <a:buChar char="-"/>
            </a:pPr>
            <a:r>
              <a:rPr lang="en"/>
              <a:t>Instead we can store the file on the file system and just store link of the file on the file system in the database</a:t>
            </a:r>
          </a:p>
          <a:p>
            <a:pPr lvl="0" marR="0" rtl="0" algn="l">
              <a:lnSpc>
                <a:spcPct val="115000"/>
              </a:lnSpc>
              <a:spcBef>
                <a:spcPts val="0"/>
              </a:spcBef>
              <a:spcAft>
                <a:spcPts val="1600"/>
              </a:spcAft>
              <a:buNone/>
            </a:pPr>
            <a:r>
              <a:rPr lang="en"/>
              <a:t>Option 2</a:t>
            </a:r>
          </a:p>
        </p:txBody>
      </p:sp>
      <p:graphicFrame>
        <p:nvGraphicFramePr>
          <p:cNvPr id="178" name="Shape 178"/>
          <p:cNvGraphicFramePr/>
          <p:nvPr/>
        </p:nvGraphicFramePr>
        <p:xfrm>
          <a:off x="448187" y="2177450"/>
          <a:ext cx="3000000" cy="3000000"/>
        </p:xfrm>
        <a:graphic>
          <a:graphicData uri="http://schemas.openxmlformats.org/drawingml/2006/table">
            <a:tbl>
              <a:tblPr>
                <a:noFill/>
                <a:tableStyleId>{FDA7B794-471D-494B-B22E-9D64B60C6F73}</a:tableStyleId>
              </a:tblPr>
              <a:tblGrid>
                <a:gridCol w="1649525"/>
                <a:gridCol w="1366100"/>
                <a:gridCol w="1132675"/>
                <a:gridCol w="1599500"/>
                <a:gridCol w="2499825"/>
              </a:tblGrid>
              <a:tr h="381000">
                <a:tc>
                  <a:txBody>
                    <a:bodyPr>
                      <a:noAutofit/>
                    </a:bodyPr>
                    <a:lstStyle/>
                    <a:p>
                      <a:pPr lvl="0" rtl="0">
                        <a:spcBef>
                          <a:spcPts val="0"/>
                        </a:spcBef>
                        <a:buNone/>
                      </a:pPr>
                      <a:r>
                        <a:rPr lang="en"/>
                        <a:t>Username (text)</a:t>
                      </a:r>
                    </a:p>
                  </a:txBody>
                  <a:tcPr marT="91425" marB="91425" marR="91425" marL="91425"/>
                </a:tc>
                <a:tc>
                  <a:txBody>
                    <a:bodyPr>
                      <a:noAutofit/>
                    </a:bodyPr>
                    <a:lstStyle/>
                    <a:p>
                      <a:pPr lvl="0" rtl="0">
                        <a:spcBef>
                          <a:spcPts val="0"/>
                        </a:spcBef>
                        <a:buNone/>
                      </a:pPr>
                      <a:r>
                        <a:rPr lang="en"/>
                        <a:t>Age (Int)</a:t>
                      </a:r>
                    </a:p>
                  </a:txBody>
                  <a:tcPr marT="91425" marB="91425" marR="91425" marL="91425"/>
                </a:tc>
                <a:tc>
                  <a:txBody>
                    <a:bodyPr>
                      <a:noAutofit/>
                    </a:bodyPr>
                    <a:lstStyle/>
                    <a:p>
                      <a:pPr lvl="0" rtl="0">
                        <a:spcBef>
                          <a:spcPts val="0"/>
                        </a:spcBef>
                        <a:buNone/>
                      </a:pPr>
                      <a:r>
                        <a:rPr lang="en"/>
                        <a:t>Email (text)</a:t>
                      </a:r>
                    </a:p>
                  </a:txBody>
                  <a:tcPr marT="91425" marB="91425" marR="91425" marL="91425"/>
                </a:tc>
                <a:tc>
                  <a:txBody>
                    <a:bodyPr>
                      <a:noAutofit/>
                    </a:bodyPr>
                    <a:lstStyle/>
                    <a:p>
                      <a:pPr lvl="0" rtl="0">
                        <a:spcBef>
                          <a:spcPts val="0"/>
                        </a:spcBef>
                        <a:buNone/>
                      </a:pPr>
                      <a:r>
                        <a:rPr lang="en"/>
                        <a:t>Description (text)</a:t>
                      </a:r>
                    </a:p>
                  </a:txBody>
                  <a:tcPr marT="91425" marB="91425" marR="91425" marL="91425"/>
                </a:tc>
                <a:tc>
                  <a:txBody>
                    <a:bodyPr>
                      <a:noAutofit/>
                    </a:bodyPr>
                    <a:lstStyle/>
                    <a:p>
                      <a:pPr lvl="0" rtl="0">
                        <a:spcBef>
                          <a:spcPts val="0"/>
                        </a:spcBef>
                        <a:buNone/>
                      </a:pPr>
                      <a:r>
                        <a:rPr lang="en"/>
                        <a:t>Profile_pic (link_to_file)</a:t>
                      </a:r>
                    </a:p>
                  </a:txBody>
                  <a:tcPr marT="91425" marB="91425" marR="91425" marL="91425"/>
                </a:tc>
              </a:tr>
              <a:tr h="3962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Some important points</a:t>
            </a:r>
          </a:p>
        </p:txBody>
      </p:sp>
      <p:sp>
        <p:nvSpPr>
          <p:cNvPr id="184" name="Shape 184"/>
          <p:cNvSpPr txBox="1"/>
          <p:nvPr>
            <p:ph idx="1" type="body"/>
          </p:nvPr>
        </p:nvSpPr>
        <p:spPr>
          <a:xfrm>
            <a:off x="311700" y="1152475"/>
            <a:ext cx="8520600" cy="31158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Arial"/>
              <a:buChar char="-"/>
            </a:pPr>
            <a:r>
              <a:rPr lang="en"/>
              <a:t>The process of organizing data into columns and tables such as to reduce redundancy in the data is called Normalization. </a:t>
            </a:r>
          </a:p>
          <a:p>
            <a:pPr indent="-317500" lvl="0" marL="457200" marR="0" rtl="0" algn="l">
              <a:lnSpc>
                <a:spcPct val="115000"/>
              </a:lnSpc>
              <a:spcBef>
                <a:spcPts val="0"/>
              </a:spcBef>
              <a:spcAft>
                <a:spcPts val="1600"/>
              </a:spcAft>
              <a:buClr>
                <a:schemeClr val="dk2"/>
              </a:buClr>
              <a:buSzPct val="100000"/>
              <a:buFont typeface="Arial"/>
              <a:buChar char="-"/>
            </a:pPr>
            <a:r>
              <a:rPr lang="en"/>
              <a:t>A Database transaction is a set of database operations which perform a single logical operation </a:t>
            </a:r>
          </a:p>
          <a:p>
            <a:pPr indent="-317500" lvl="0" marL="457200" marR="0" rtl="0" algn="l">
              <a:lnSpc>
                <a:spcPct val="115000"/>
              </a:lnSpc>
              <a:spcBef>
                <a:spcPts val="0"/>
              </a:spcBef>
              <a:spcAft>
                <a:spcPts val="1600"/>
              </a:spcAft>
              <a:buClr>
                <a:schemeClr val="dk2"/>
              </a:buClr>
              <a:buSzPct val="100000"/>
              <a:buFont typeface="Arial"/>
              <a:buChar char="-"/>
            </a:pPr>
            <a:r>
              <a:rPr lang="en"/>
              <a:t>A Database transaction should follow </a:t>
            </a:r>
            <a:r>
              <a:rPr lang="en"/>
              <a:t>ACID properties</a:t>
            </a:r>
          </a:p>
          <a:p>
            <a:pPr indent="-228600" lvl="1" marL="914400" marR="0" rtl="0" algn="l">
              <a:lnSpc>
                <a:spcPct val="115000"/>
              </a:lnSpc>
              <a:spcBef>
                <a:spcPts val="0"/>
              </a:spcBef>
              <a:spcAft>
                <a:spcPts val="1600"/>
              </a:spcAft>
              <a:buChar char="-"/>
            </a:pPr>
            <a:r>
              <a:rPr lang="en"/>
              <a:t>Atomicity - Either all operations within a transaction happen or none happen</a:t>
            </a:r>
          </a:p>
          <a:p>
            <a:pPr indent="-228600" lvl="1" marL="914400" marR="0" rtl="0" algn="l">
              <a:lnSpc>
                <a:spcPct val="115000"/>
              </a:lnSpc>
              <a:spcBef>
                <a:spcPts val="0"/>
              </a:spcBef>
              <a:spcAft>
                <a:spcPts val="1600"/>
              </a:spcAft>
              <a:buChar char="-"/>
            </a:pPr>
            <a:r>
              <a:rPr lang="en"/>
              <a:t>Consistency - The state of the database after a transaction should be valid. No constraints should be violated.</a:t>
            </a:r>
          </a:p>
          <a:p>
            <a:pPr indent="-228600" lvl="1" marL="914400" marR="0" rtl="0" algn="l">
              <a:lnSpc>
                <a:spcPct val="115000"/>
              </a:lnSpc>
              <a:spcBef>
                <a:spcPts val="0"/>
              </a:spcBef>
              <a:spcAft>
                <a:spcPts val="1600"/>
              </a:spcAft>
              <a:buChar char="-"/>
            </a:pPr>
            <a:r>
              <a:rPr lang="en"/>
              <a:t>Isolation - The result of running two transactions concurrently should be the same as if they had been run serially.</a:t>
            </a:r>
          </a:p>
          <a:p>
            <a:pPr indent="-228600" lvl="1" marL="914400" marR="0" rtl="0" algn="l">
              <a:lnSpc>
                <a:spcPct val="115000"/>
              </a:lnSpc>
              <a:spcBef>
                <a:spcPts val="0"/>
              </a:spcBef>
              <a:spcAft>
                <a:spcPts val="1600"/>
              </a:spcAft>
              <a:buChar char="-"/>
            </a:pPr>
            <a:r>
              <a:rPr lang="en"/>
              <a:t>Durability - Once a transaction is completed it should persist in any scenario. Ie: Even if the DB crashes or there is power loss</a:t>
            </a:r>
          </a:p>
          <a:p>
            <a:pPr lvl="0" marR="0" rtl="0" algn="l">
              <a:lnSpc>
                <a:spcPct val="115000"/>
              </a:lnSpc>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Key Takeaways</a:t>
            </a:r>
          </a:p>
        </p:txBody>
      </p:sp>
      <p:sp>
        <p:nvSpPr>
          <p:cNvPr id="190" name="Shape 190"/>
          <p:cNvSpPr txBox="1"/>
          <p:nvPr>
            <p:ph idx="1" type="body"/>
          </p:nvPr>
        </p:nvSpPr>
        <p:spPr>
          <a:xfrm>
            <a:off x="311700" y="1152475"/>
            <a:ext cx="8520600" cy="31158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Clr>
                <a:schemeClr val="dk2"/>
              </a:buClr>
              <a:buSzPct val="100000"/>
              <a:buFont typeface="Arial"/>
              <a:buChar char="-"/>
            </a:pPr>
            <a:r>
              <a:rPr lang="en"/>
              <a:t>While modelling data for an SQL database </a:t>
            </a:r>
          </a:p>
          <a:p>
            <a:pPr indent="-228600" lvl="1" marL="914400" marR="0" rtl="0" algn="l">
              <a:lnSpc>
                <a:spcPct val="115000"/>
              </a:lnSpc>
              <a:spcBef>
                <a:spcPts val="0"/>
              </a:spcBef>
              <a:spcAft>
                <a:spcPts val="1600"/>
              </a:spcAft>
              <a:buChar char="-"/>
            </a:pPr>
            <a:r>
              <a:rPr lang="en"/>
              <a:t>Make sure that there is a single source of truth (normalize)</a:t>
            </a:r>
          </a:p>
          <a:p>
            <a:pPr indent="-228600" lvl="1" marL="914400" marR="0" rtl="0" algn="l">
              <a:lnSpc>
                <a:spcPct val="115000"/>
              </a:lnSpc>
              <a:spcBef>
                <a:spcPts val="0"/>
              </a:spcBef>
              <a:spcAft>
                <a:spcPts val="1600"/>
              </a:spcAft>
              <a:buChar char="-"/>
            </a:pPr>
            <a:r>
              <a:rPr lang="en"/>
              <a:t>Model constraints well</a:t>
            </a:r>
          </a:p>
          <a:p>
            <a:pPr indent="-228600" lvl="1" marL="914400" marR="0" rtl="0" algn="l">
              <a:lnSpc>
                <a:spcPct val="115000"/>
              </a:lnSpc>
              <a:spcBef>
                <a:spcPts val="0"/>
              </a:spcBef>
              <a:spcAft>
                <a:spcPts val="1600"/>
              </a:spcAft>
              <a:buChar char="-"/>
            </a:pPr>
            <a:r>
              <a:rPr lang="en"/>
              <a:t>Analyze trade-offs. Study established patterns and don’t take a decision without experimenting yourself.</a:t>
            </a:r>
          </a:p>
          <a:p>
            <a:pPr indent="-228600" lvl="0" marL="457200" marR="0" rtl="0" algn="l">
              <a:lnSpc>
                <a:spcPct val="115000"/>
              </a:lnSpc>
              <a:spcBef>
                <a:spcPts val="0"/>
              </a:spcBef>
              <a:spcAft>
                <a:spcPts val="1600"/>
              </a:spcAft>
              <a:buChar char="-"/>
            </a:pPr>
            <a:r>
              <a:rPr lang="en"/>
              <a:t>Transactions</a:t>
            </a:r>
          </a:p>
          <a:p>
            <a:pPr indent="-228600" lvl="1" marL="914400" marR="0" rtl="0" algn="l">
              <a:lnSpc>
                <a:spcPct val="115000"/>
              </a:lnSpc>
              <a:spcBef>
                <a:spcPts val="0"/>
              </a:spcBef>
              <a:spcAft>
                <a:spcPts val="1600"/>
              </a:spcAft>
              <a:buChar char="-"/>
            </a:pPr>
            <a:r>
              <a:rPr lang="en"/>
              <a:t>Important for applications where there is significant data processing (many db requests) and concurrent usage of the database could result in inconsistencies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Contents</a:t>
            </a:r>
          </a:p>
        </p:txBody>
      </p:sp>
      <p:sp>
        <p:nvSpPr>
          <p:cNvPr id="67" name="Shape 67"/>
          <p:cNvSpPr txBox="1"/>
          <p:nvPr>
            <p:ph idx="1" type="body"/>
          </p:nvPr>
        </p:nvSpPr>
        <p:spPr>
          <a:xfrm>
            <a:off x="311700" y="1000075"/>
            <a:ext cx="8520600" cy="3682500"/>
          </a:xfrm>
          <a:prstGeom prst="rect">
            <a:avLst/>
          </a:prstGeom>
        </p:spPr>
        <p:txBody>
          <a:bodyPr anchorCtr="0" anchor="t" bIns="91425" lIns="91425" rIns="91425" tIns="91425">
            <a:noAutofit/>
          </a:bodyPr>
          <a:lstStyle/>
          <a:p>
            <a:pPr lvl="0">
              <a:spcBef>
                <a:spcPts val="0"/>
              </a:spcBef>
              <a:buNone/>
            </a:pPr>
            <a:r>
              <a:rPr b="1" lang="en"/>
              <a:t>Objectives </a:t>
            </a:r>
          </a:p>
          <a:p>
            <a:pPr lvl="0" rtl="0">
              <a:spcBef>
                <a:spcPts val="0"/>
              </a:spcBef>
              <a:buNone/>
            </a:pPr>
            <a:r>
              <a:rPr lang="en"/>
              <a:t>To cover basic data modelling concepts via several examples for a </a:t>
            </a:r>
            <a:r>
              <a:rPr lang="en">
                <a:solidFill>
                  <a:srgbClr val="980000"/>
                </a:solidFill>
              </a:rPr>
              <a:t>blog site</a:t>
            </a:r>
            <a:r>
              <a:rPr lang="en"/>
              <a:t>.</a:t>
            </a:r>
          </a:p>
          <a:p>
            <a:pPr lvl="0" rtl="0">
              <a:spcBef>
                <a:spcPts val="0"/>
              </a:spcBef>
              <a:buNone/>
            </a:pPr>
            <a:r>
              <a:rPr b="1" lang="en"/>
              <a:t>Topics</a:t>
            </a:r>
          </a:p>
          <a:p>
            <a:pPr indent="-228600" lvl="0" marL="457200" rtl="0">
              <a:spcBef>
                <a:spcPts val="0"/>
              </a:spcBef>
              <a:buChar char="-"/>
            </a:pPr>
            <a:r>
              <a:rPr lang="en"/>
              <a:t>Modelling data across various examples to learn   </a:t>
            </a:r>
          </a:p>
          <a:p>
            <a:pPr indent="-228600" lvl="1" marL="914400" rtl="0">
              <a:spcBef>
                <a:spcPts val="0"/>
              </a:spcBef>
              <a:buChar char="-"/>
            </a:pPr>
            <a:r>
              <a:rPr lang="en"/>
              <a:t>Primary keys, Foreign keys, Constraints</a:t>
            </a:r>
          </a:p>
          <a:p>
            <a:pPr indent="-228600" lvl="1" marL="914400" rtl="0">
              <a:spcBef>
                <a:spcPts val="0"/>
              </a:spcBef>
              <a:buChar char="-"/>
            </a:pPr>
            <a:r>
              <a:rPr lang="en"/>
              <a:t>Normalisation</a:t>
            </a:r>
          </a:p>
          <a:p>
            <a:pPr indent="-228600" lvl="1" marL="914400" rtl="0">
              <a:spcBef>
                <a:spcPts val="0"/>
              </a:spcBef>
              <a:buChar char="-"/>
            </a:pPr>
            <a:r>
              <a:rPr lang="en"/>
              <a:t>Nullable columns, Schema migrations</a:t>
            </a:r>
          </a:p>
          <a:p>
            <a:pPr indent="-228600" lvl="0" marL="457200" rtl="0">
              <a:spcBef>
                <a:spcPts val="0"/>
              </a:spcBef>
              <a:buChar char="-"/>
            </a:pPr>
            <a:r>
              <a:rPr lang="en"/>
              <a:t>Modelling data across various real world types </a:t>
            </a:r>
          </a:p>
          <a:p>
            <a:pPr indent="-228600" lvl="1" marL="914400" rtl="0">
              <a:spcBef>
                <a:spcPts val="0"/>
              </a:spcBef>
              <a:buChar char="-"/>
            </a:pPr>
            <a:r>
              <a:rPr lang="en"/>
              <a:t>Relationships in your data </a:t>
            </a:r>
          </a:p>
          <a:p>
            <a:pPr indent="-228600" lvl="1" marL="914400" rtl="0">
              <a:spcBef>
                <a:spcPts val="0"/>
              </a:spcBef>
              <a:buChar char="-"/>
            </a:pPr>
            <a:r>
              <a:rPr lang="en"/>
              <a:t>‘Enum’ types   </a:t>
            </a:r>
          </a:p>
          <a:p>
            <a:pPr indent="-228600" lvl="1" marL="914400" rtl="0">
              <a:spcBef>
                <a:spcPts val="0"/>
              </a:spcBef>
              <a:buChar char="-"/>
            </a:pPr>
            <a:r>
              <a:rPr lang="en"/>
              <a:t>Storing files</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Our task    </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000000"/>
                </a:solidFill>
              </a:rPr>
              <a:t>We’re going to start modelling a blog app’s database.</a:t>
            </a:r>
          </a:p>
          <a:p>
            <a:pPr lvl="0" marR="0" rtl="0" algn="l">
              <a:lnSpc>
                <a:spcPct val="115000"/>
              </a:lnSpc>
              <a:spcBef>
                <a:spcPts val="0"/>
              </a:spcBef>
              <a:spcAft>
                <a:spcPts val="1600"/>
              </a:spcAft>
              <a:buNone/>
            </a:pPr>
            <a:r>
              <a:rPr lang="en">
                <a:solidFill>
                  <a:srgbClr val="000000"/>
                </a:solidFill>
                <a:highlight>
                  <a:srgbClr val="FFFFFF"/>
                </a:highlight>
              </a:rPr>
              <a:t>A typical blog usually has text, digital images, links to other blogs, links to other </a:t>
            </a:r>
            <a:r>
              <a:rPr lang="en">
                <a:solidFill>
                  <a:srgbClr val="000000"/>
                </a:solidFill>
                <a:highlight>
                  <a:srgbClr val="FFFFFF"/>
                </a:highlight>
                <a:hlinkClick r:id="rId3"/>
              </a:rPr>
              <a:t>web pages</a:t>
            </a:r>
            <a:r>
              <a:rPr lang="en">
                <a:solidFill>
                  <a:srgbClr val="000000"/>
                </a:solidFill>
                <a:highlight>
                  <a:srgbClr val="FFFFFF"/>
                </a:highlight>
              </a:rPr>
              <a:t>, etcetera </a:t>
            </a:r>
          </a:p>
          <a:p>
            <a:pPr lvl="0" marR="0" rtl="0" algn="l">
              <a:lnSpc>
                <a:spcPct val="115000"/>
              </a:lnSpc>
              <a:spcBef>
                <a:spcPts val="0"/>
              </a:spcBef>
              <a:spcAft>
                <a:spcPts val="1600"/>
              </a:spcAft>
              <a:buNone/>
            </a:pPr>
            <a:r>
              <a:rPr lang="en">
                <a:solidFill>
                  <a:srgbClr val="000000"/>
                </a:solidFill>
              </a:rPr>
              <a:t>A very simple app that will have  </a:t>
            </a:r>
          </a:p>
          <a:p>
            <a:pPr indent="-228600" lvl="0" marL="457200" marR="0" rtl="0" algn="l">
              <a:lnSpc>
                <a:spcPct val="115000"/>
              </a:lnSpc>
              <a:spcBef>
                <a:spcPts val="0"/>
              </a:spcBef>
              <a:spcAft>
                <a:spcPts val="1600"/>
              </a:spcAft>
              <a:buClr>
                <a:srgbClr val="000000"/>
              </a:buClr>
              <a:buAutoNum type="arabicPeriod"/>
            </a:pPr>
            <a:r>
              <a:rPr lang="en">
                <a:solidFill>
                  <a:srgbClr val="000000"/>
                </a:solidFill>
              </a:rPr>
              <a:t>Users</a:t>
            </a:r>
          </a:p>
          <a:p>
            <a:pPr indent="-228600" lvl="0" marL="457200" marR="0" rtl="0" algn="l">
              <a:lnSpc>
                <a:spcPct val="115000"/>
              </a:lnSpc>
              <a:spcBef>
                <a:spcPts val="0"/>
              </a:spcBef>
              <a:spcAft>
                <a:spcPts val="1600"/>
              </a:spcAft>
              <a:buClr>
                <a:srgbClr val="000000"/>
              </a:buClr>
              <a:buAutoNum type="arabicPeriod"/>
            </a:pPr>
            <a:r>
              <a:rPr lang="en">
                <a:solidFill>
                  <a:srgbClr val="000000"/>
                </a:solidFill>
              </a:rPr>
              <a:t>Articles</a:t>
            </a:r>
          </a:p>
          <a:p>
            <a:pPr indent="-228600" lvl="0" marL="457200" marR="0" rtl="0" algn="l">
              <a:lnSpc>
                <a:spcPct val="115000"/>
              </a:lnSpc>
              <a:spcBef>
                <a:spcPts val="0"/>
              </a:spcBef>
              <a:spcAft>
                <a:spcPts val="1600"/>
              </a:spcAft>
              <a:buClr>
                <a:srgbClr val="000000"/>
              </a:buClr>
              <a:buAutoNum type="arabicPeriod"/>
            </a:pPr>
            <a:r>
              <a:rPr lang="en">
                <a:solidFill>
                  <a:srgbClr val="000000"/>
                </a:solidFill>
              </a:rPr>
              <a:t>Categories &amp; Tags</a:t>
            </a:r>
          </a:p>
          <a:p>
            <a:pPr indent="-228600" lvl="0" marL="457200" marR="0" rtl="0" algn="l">
              <a:lnSpc>
                <a:spcPct val="115000"/>
              </a:lnSpc>
              <a:spcBef>
                <a:spcPts val="0"/>
              </a:spcBef>
              <a:spcAft>
                <a:spcPts val="1600"/>
              </a:spcAft>
              <a:buClr>
                <a:srgbClr val="000000"/>
              </a:buClr>
              <a:buAutoNum type="arabicPeriod"/>
            </a:pPr>
            <a:r>
              <a:rPr lang="en">
                <a:solidFill>
                  <a:srgbClr val="000000"/>
                </a:solidFill>
              </a:rPr>
              <a:t>Comments</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Users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000000"/>
                </a:solidFill>
              </a:rPr>
              <a:t>A simple table to store user information</a:t>
            </a:r>
          </a:p>
        </p:txBody>
      </p:sp>
      <p:graphicFrame>
        <p:nvGraphicFramePr>
          <p:cNvPr id="80" name="Shape 80"/>
          <p:cNvGraphicFramePr/>
          <p:nvPr/>
        </p:nvGraphicFramePr>
        <p:xfrm>
          <a:off x="952500" y="2190750"/>
          <a:ext cx="3000000" cy="3000000"/>
        </p:xfrm>
        <a:graphic>
          <a:graphicData uri="http://schemas.openxmlformats.org/drawingml/2006/table">
            <a:tbl>
              <a:tblPr>
                <a:noFill/>
                <a:tableStyleId>{FDA7B794-471D-494B-B22E-9D64B60C6F73}</a:tableStyleId>
              </a:tblPr>
              <a:tblGrid>
                <a:gridCol w="1809750"/>
                <a:gridCol w="1809750"/>
                <a:gridCol w="1809750"/>
                <a:gridCol w="1809750"/>
              </a:tblGrid>
              <a:tr h="381000">
                <a:tc>
                  <a:txBody>
                    <a:bodyPr>
                      <a:noAutofit/>
                    </a:bodyPr>
                    <a:lstStyle/>
                    <a:p>
                      <a:pPr lvl="0">
                        <a:spcBef>
                          <a:spcPts val="0"/>
                        </a:spcBef>
                        <a:buNone/>
                      </a:pPr>
                      <a:r>
                        <a:rPr lang="en"/>
                        <a:t>Username (text)</a:t>
                      </a:r>
                    </a:p>
                  </a:txBody>
                  <a:tcPr marT="91425" marB="91425" marR="91425" marL="91425"/>
                </a:tc>
                <a:tc>
                  <a:txBody>
                    <a:bodyPr>
                      <a:noAutofit/>
                    </a:bodyPr>
                    <a:lstStyle/>
                    <a:p>
                      <a:pPr lvl="0">
                        <a:spcBef>
                          <a:spcPts val="0"/>
                        </a:spcBef>
                        <a:buNone/>
                      </a:pPr>
                      <a:r>
                        <a:rPr lang="en"/>
                        <a:t>Age (Int)</a:t>
                      </a:r>
                    </a:p>
                  </a:txBody>
                  <a:tcPr marT="91425" marB="91425" marR="91425" marL="91425"/>
                </a:tc>
                <a:tc>
                  <a:txBody>
                    <a:bodyPr>
                      <a:noAutofit/>
                    </a:bodyPr>
                    <a:lstStyle/>
                    <a:p>
                      <a:pPr lvl="0">
                        <a:spcBef>
                          <a:spcPts val="0"/>
                        </a:spcBef>
                        <a:buNone/>
                      </a:pPr>
                      <a:r>
                        <a:rPr lang="en"/>
                        <a:t>Email (text)</a:t>
                      </a:r>
                    </a:p>
                  </a:txBody>
                  <a:tcPr marT="91425" marB="91425" marR="91425" marL="91425"/>
                </a:tc>
                <a:tc>
                  <a:txBody>
                    <a:bodyPr>
                      <a:noAutofit/>
                    </a:bodyPr>
                    <a:lstStyle/>
                    <a:p>
                      <a:pPr lvl="0">
                        <a:spcBef>
                          <a:spcPts val="0"/>
                        </a:spcBef>
                        <a:buNone/>
                      </a:pPr>
                      <a:r>
                        <a:rPr lang="en"/>
                        <a:t>Description (text)</a:t>
                      </a: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Articles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000000"/>
                </a:solidFill>
              </a:rPr>
              <a:t>Option 1</a:t>
            </a:r>
          </a:p>
        </p:txBody>
      </p:sp>
      <p:graphicFrame>
        <p:nvGraphicFramePr>
          <p:cNvPr id="87" name="Shape 87"/>
          <p:cNvGraphicFramePr/>
          <p:nvPr/>
        </p:nvGraphicFramePr>
        <p:xfrm>
          <a:off x="952500" y="2190750"/>
          <a:ext cx="3000000" cy="3000000"/>
        </p:xfrm>
        <a:graphic>
          <a:graphicData uri="http://schemas.openxmlformats.org/drawingml/2006/table">
            <a:tbl>
              <a:tblPr>
                <a:noFill/>
                <a:tableStyleId>{FDA7B794-471D-494B-B22E-9D64B60C6F73}</a:tableStyleId>
              </a:tblPr>
              <a:tblGrid>
                <a:gridCol w="1809750"/>
                <a:gridCol w="1809750"/>
                <a:gridCol w="1809750"/>
                <a:gridCol w="1809750"/>
              </a:tblGrid>
              <a:tr h="381000">
                <a:tc>
                  <a:txBody>
                    <a:bodyPr>
                      <a:noAutofit/>
                    </a:bodyPr>
                    <a:lstStyle/>
                    <a:p>
                      <a:pPr lvl="0" rtl="0">
                        <a:spcBef>
                          <a:spcPts val="0"/>
                        </a:spcBef>
                        <a:buNone/>
                      </a:pPr>
                      <a:r>
                        <a:rPr lang="en"/>
                        <a:t>title (text)</a:t>
                      </a:r>
                    </a:p>
                  </a:txBody>
                  <a:tcPr marT="91425" marB="91425" marR="91425" marL="91425"/>
                </a:tc>
                <a:tc>
                  <a:txBody>
                    <a:bodyPr>
                      <a:noAutofit/>
                    </a:bodyPr>
                    <a:lstStyle/>
                    <a:p>
                      <a:pPr lvl="0" rtl="0">
                        <a:spcBef>
                          <a:spcPts val="0"/>
                        </a:spcBef>
                        <a:buNone/>
                      </a:pPr>
                      <a:r>
                        <a:rPr lang="en"/>
                        <a:t>content (Int)</a:t>
                      </a:r>
                    </a:p>
                  </a:txBody>
                  <a:tcPr marT="91425" marB="91425" marR="91425" marL="91425"/>
                </a:tc>
                <a:tc>
                  <a:txBody>
                    <a:bodyPr>
                      <a:noAutofit/>
                    </a:bodyPr>
                    <a:lstStyle/>
                    <a:p>
                      <a:pPr lvl="0" rtl="0">
                        <a:spcBef>
                          <a:spcPts val="0"/>
                        </a:spcBef>
                        <a:buNone/>
                      </a:pPr>
                      <a:r>
                        <a:rPr lang="en"/>
                        <a:t>author (text)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Articles</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000000"/>
                </a:solidFill>
              </a:rPr>
              <a:t>Option 2</a:t>
            </a:r>
          </a:p>
        </p:txBody>
      </p:sp>
      <p:graphicFrame>
        <p:nvGraphicFramePr>
          <p:cNvPr id="94" name="Shape 94"/>
          <p:cNvGraphicFramePr/>
          <p:nvPr/>
        </p:nvGraphicFramePr>
        <p:xfrm>
          <a:off x="952500" y="2190750"/>
          <a:ext cx="3000000" cy="3000000"/>
        </p:xfrm>
        <a:graphic>
          <a:graphicData uri="http://schemas.openxmlformats.org/drawingml/2006/table">
            <a:tbl>
              <a:tblPr>
                <a:noFill/>
                <a:tableStyleId>{FDA7B794-471D-494B-B22E-9D64B60C6F73}</a:tableStyleId>
              </a:tblPr>
              <a:tblGrid>
                <a:gridCol w="1809750"/>
                <a:gridCol w="1809750"/>
                <a:gridCol w="1809750"/>
                <a:gridCol w="1809750"/>
              </a:tblGrid>
              <a:tr h="381000">
                <a:tc>
                  <a:txBody>
                    <a:bodyPr>
                      <a:noAutofit/>
                    </a:bodyPr>
                    <a:lstStyle/>
                    <a:p>
                      <a:pPr lvl="0" rtl="0">
                        <a:spcBef>
                          <a:spcPts val="0"/>
                        </a:spcBef>
                        <a:buNone/>
                      </a:pPr>
                      <a:r>
                        <a:rPr lang="en"/>
                        <a:t>title (text)</a:t>
                      </a:r>
                    </a:p>
                  </a:txBody>
                  <a:tcPr marT="91425" marB="91425" marR="91425" marL="91425"/>
                </a:tc>
                <a:tc>
                  <a:txBody>
                    <a:bodyPr>
                      <a:noAutofit/>
                    </a:bodyPr>
                    <a:lstStyle/>
                    <a:p>
                      <a:pPr lvl="0" rtl="0">
                        <a:spcBef>
                          <a:spcPts val="0"/>
                        </a:spcBef>
                        <a:buNone/>
                      </a:pPr>
                      <a:r>
                        <a:rPr lang="en"/>
                        <a:t>content (Int)</a:t>
                      </a:r>
                    </a:p>
                  </a:txBody>
                  <a:tcPr marT="91425" marB="91425" marR="91425" marL="91425"/>
                </a:tc>
                <a:tc>
                  <a:txBody>
                    <a:bodyPr>
                      <a:noAutofit/>
                    </a:bodyPr>
                    <a:lstStyle/>
                    <a:p>
                      <a:pPr lvl="0" rtl="0">
                        <a:spcBef>
                          <a:spcPts val="0"/>
                        </a:spcBef>
                        <a:buNone/>
                      </a:pPr>
                      <a:r>
                        <a:rPr lang="en"/>
                        <a:t>user_id (int)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Articles</a:t>
            </a:r>
          </a:p>
        </p:txBody>
      </p:sp>
      <p:sp>
        <p:nvSpPr>
          <p:cNvPr id="100" name="Shape 100"/>
          <p:cNvSpPr txBox="1"/>
          <p:nvPr>
            <p:ph idx="1" type="body"/>
          </p:nvPr>
        </p:nvSpPr>
        <p:spPr>
          <a:xfrm>
            <a:off x="311700" y="1152475"/>
            <a:ext cx="8520600" cy="4563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000000"/>
                </a:solidFill>
              </a:rPr>
              <a:t>Option 3</a:t>
            </a:r>
          </a:p>
        </p:txBody>
      </p:sp>
      <p:graphicFrame>
        <p:nvGraphicFramePr>
          <p:cNvPr id="101" name="Shape 101"/>
          <p:cNvGraphicFramePr/>
          <p:nvPr/>
        </p:nvGraphicFramePr>
        <p:xfrm>
          <a:off x="952500" y="2190750"/>
          <a:ext cx="3000000" cy="3000000"/>
        </p:xfrm>
        <a:graphic>
          <a:graphicData uri="http://schemas.openxmlformats.org/drawingml/2006/table">
            <a:tbl>
              <a:tblPr>
                <a:noFill/>
                <a:tableStyleId>{FDA7B794-471D-494B-B22E-9D64B60C6F73}</a:tableStyleId>
              </a:tblPr>
              <a:tblGrid>
                <a:gridCol w="1809750"/>
                <a:gridCol w="1284575"/>
                <a:gridCol w="2334925"/>
                <a:gridCol w="1809750"/>
              </a:tblGrid>
              <a:tr h="381000">
                <a:tc>
                  <a:txBody>
                    <a:bodyPr>
                      <a:noAutofit/>
                    </a:bodyPr>
                    <a:lstStyle/>
                    <a:p>
                      <a:pPr lvl="0" rtl="0">
                        <a:spcBef>
                          <a:spcPts val="0"/>
                        </a:spcBef>
                        <a:buNone/>
                      </a:pPr>
                      <a:r>
                        <a:rPr lang="en">
                          <a:solidFill>
                            <a:srgbClr val="666666"/>
                          </a:solidFill>
                        </a:rPr>
                        <a:t>title (text)</a:t>
                      </a:r>
                    </a:p>
                  </a:txBody>
                  <a:tcPr marT="91425" marB="91425" marR="91425" marL="91425"/>
                </a:tc>
                <a:tc>
                  <a:txBody>
                    <a:bodyPr>
                      <a:noAutofit/>
                    </a:bodyPr>
                    <a:lstStyle/>
                    <a:p>
                      <a:pPr lvl="0" rtl="0">
                        <a:spcBef>
                          <a:spcPts val="0"/>
                        </a:spcBef>
                        <a:buNone/>
                      </a:pPr>
                      <a:r>
                        <a:rPr lang="en">
                          <a:solidFill>
                            <a:srgbClr val="666666"/>
                          </a:solidFill>
                        </a:rPr>
                        <a:t>content (Int)</a:t>
                      </a:r>
                    </a:p>
                  </a:txBody>
                  <a:tcPr marT="91425" marB="91425" marR="91425" marL="91425"/>
                </a:tc>
                <a:tc>
                  <a:txBody>
                    <a:bodyPr>
                      <a:noAutofit/>
                    </a:bodyPr>
                    <a:lstStyle/>
                    <a:p>
                      <a:pPr lvl="0" rtl="0">
                        <a:spcBef>
                          <a:spcPts val="0"/>
                        </a:spcBef>
                        <a:buNone/>
                      </a:pPr>
                      <a:r>
                        <a:rPr lang="en"/>
                        <a:t>user_id (int, foreign key to user.id)</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Articles</a:t>
            </a:r>
          </a:p>
        </p:txBody>
      </p:sp>
      <p:sp>
        <p:nvSpPr>
          <p:cNvPr id="107" name="Shape 107"/>
          <p:cNvSpPr txBox="1"/>
          <p:nvPr>
            <p:ph idx="1" type="body"/>
          </p:nvPr>
        </p:nvSpPr>
        <p:spPr>
          <a:xfrm>
            <a:off x="311700" y="1152475"/>
            <a:ext cx="8520600" cy="4563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000000"/>
                </a:solidFill>
              </a:rPr>
              <a:t>Option 4</a:t>
            </a:r>
          </a:p>
        </p:txBody>
      </p:sp>
      <p:graphicFrame>
        <p:nvGraphicFramePr>
          <p:cNvPr id="108" name="Shape 108"/>
          <p:cNvGraphicFramePr/>
          <p:nvPr/>
        </p:nvGraphicFramePr>
        <p:xfrm>
          <a:off x="952500" y="2190750"/>
          <a:ext cx="3000000" cy="3000000"/>
        </p:xfrm>
        <a:graphic>
          <a:graphicData uri="http://schemas.openxmlformats.org/drawingml/2006/table">
            <a:tbl>
              <a:tblPr>
                <a:noFill/>
                <a:tableStyleId>{FDA7B794-471D-494B-B22E-9D64B60C6F73}</a:tableStyleId>
              </a:tblPr>
              <a:tblGrid>
                <a:gridCol w="1809750"/>
                <a:gridCol w="1284575"/>
                <a:gridCol w="2334925"/>
                <a:gridCol w="1809750"/>
              </a:tblGrid>
              <a:tr h="381000">
                <a:tc>
                  <a:txBody>
                    <a:bodyPr>
                      <a:noAutofit/>
                    </a:bodyPr>
                    <a:lstStyle/>
                    <a:p>
                      <a:pPr lvl="0" rtl="0">
                        <a:spcBef>
                          <a:spcPts val="0"/>
                        </a:spcBef>
                        <a:buNone/>
                      </a:pPr>
                      <a:r>
                        <a:rPr lang="en">
                          <a:solidFill>
                            <a:srgbClr val="666666"/>
                          </a:solidFill>
                        </a:rPr>
                        <a:t>title (text)</a:t>
                      </a:r>
                    </a:p>
                  </a:txBody>
                  <a:tcPr marT="91425" marB="91425" marR="91425" marL="91425"/>
                </a:tc>
                <a:tc>
                  <a:txBody>
                    <a:bodyPr>
                      <a:noAutofit/>
                    </a:bodyPr>
                    <a:lstStyle/>
                    <a:p>
                      <a:pPr lvl="0" rtl="0">
                        <a:spcBef>
                          <a:spcPts val="0"/>
                        </a:spcBef>
                        <a:buNone/>
                      </a:pPr>
                      <a:r>
                        <a:rPr lang="en">
                          <a:solidFill>
                            <a:srgbClr val="666666"/>
                          </a:solidFill>
                        </a:rPr>
                        <a:t>content (Int)</a:t>
                      </a:r>
                    </a:p>
                  </a:txBody>
                  <a:tcPr marT="91425" marB="91425" marR="91425" marL="91425"/>
                </a:tc>
                <a:tc>
                  <a:txBody>
                    <a:bodyPr>
                      <a:noAutofit/>
                    </a:bodyPr>
                    <a:lstStyle/>
                    <a:p>
                      <a:pPr lvl="0" rtl="0">
                        <a:spcBef>
                          <a:spcPts val="0"/>
                        </a:spcBef>
                        <a:buNone/>
                      </a:pPr>
                      <a:r>
                        <a:rPr lang="en">
                          <a:solidFill>
                            <a:srgbClr val="666666"/>
                          </a:solidFill>
                        </a:rPr>
                        <a:t>user_id (int, foreign key to user.id)</a:t>
                      </a:r>
                    </a:p>
                  </a:txBody>
                  <a:tcPr marT="91425" marB="91425" marR="91425" marL="91425"/>
                </a:tc>
                <a:tc>
                  <a:txBody>
                    <a:bodyPr>
                      <a:noAutofit/>
                    </a:bodyPr>
                    <a:lstStyle/>
                    <a:p>
                      <a:pPr lvl="0" rtl="0">
                        <a:spcBef>
                          <a:spcPts val="0"/>
                        </a:spcBef>
                        <a:buNone/>
                      </a:pPr>
                      <a:r>
                        <a:rPr lang="en"/>
                        <a:t>category (text)</a:t>
                      </a: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Articles</a:t>
            </a:r>
          </a:p>
        </p:txBody>
      </p:sp>
      <p:sp>
        <p:nvSpPr>
          <p:cNvPr id="114" name="Shape 114"/>
          <p:cNvSpPr txBox="1"/>
          <p:nvPr>
            <p:ph idx="1" type="body"/>
          </p:nvPr>
        </p:nvSpPr>
        <p:spPr>
          <a:xfrm>
            <a:off x="311700" y="1152475"/>
            <a:ext cx="8520600" cy="4563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000000"/>
                </a:solidFill>
              </a:rPr>
              <a:t>Option 4</a:t>
            </a:r>
          </a:p>
        </p:txBody>
      </p:sp>
      <p:graphicFrame>
        <p:nvGraphicFramePr>
          <p:cNvPr id="115" name="Shape 115"/>
          <p:cNvGraphicFramePr/>
          <p:nvPr/>
        </p:nvGraphicFramePr>
        <p:xfrm>
          <a:off x="202225" y="2107400"/>
          <a:ext cx="3000000" cy="3000000"/>
        </p:xfrm>
        <a:graphic>
          <a:graphicData uri="http://schemas.openxmlformats.org/drawingml/2006/table">
            <a:tbl>
              <a:tblPr>
                <a:noFill/>
                <a:tableStyleId>{FDA7B794-471D-494B-B22E-9D64B60C6F73}</a:tableStyleId>
              </a:tblPr>
              <a:tblGrid>
                <a:gridCol w="1717000"/>
                <a:gridCol w="1218750"/>
                <a:gridCol w="2215275"/>
                <a:gridCol w="1717000"/>
              </a:tblGrid>
              <a:tr h="381000">
                <a:tc>
                  <a:txBody>
                    <a:bodyPr>
                      <a:noAutofit/>
                    </a:bodyPr>
                    <a:lstStyle/>
                    <a:p>
                      <a:pPr lvl="0" rtl="0">
                        <a:spcBef>
                          <a:spcPts val="0"/>
                        </a:spcBef>
                        <a:buNone/>
                      </a:pPr>
                      <a:r>
                        <a:rPr lang="en"/>
                        <a:t>title (text)</a:t>
                      </a:r>
                    </a:p>
                  </a:txBody>
                  <a:tcPr marT="91425" marB="91425" marR="91425" marL="91425"/>
                </a:tc>
                <a:tc>
                  <a:txBody>
                    <a:bodyPr>
                      <a:noAutofit/>
                    </a:bodyPr>
                    <a:lstStyle/>
                    <a:p>
                      <a:pPr lvl="0" rtl="0">
                        <a:spcBef>
                          <a:spcPts val="0"/>
                        </a:spcBef>
                        <a:buNone/>
                      </a:pPr>
                      <a:r>
                        <a:rPr lang="en"/>
                        <a:t>content (Int)</a:t>
                      </a:r>
                    </a:p>
                  </a:txBody>
                  <a:tcPr marT="91425" marB="91425" marR="91425" marL="91425"/>
                </a:tc>
                <a:tc>
                  <a:txBody>
                    <a:bodyPr>
                      <a:noAutofit/>
                    </a:bodyPr>
                    <a:lstStyle/>
                    <a:p>
                      <a:pPr lvl="0" rtl="0">
                        <a:spcBef>
                          <a:spcPts val="0"/>
                        </a:spcBef>
                        <a:buNone/>
                      </a:pPr>
                      <a:r>
                        <a:rPr lang="en"/>
                        <a:t>user_id (int, foreign key to user.id)</a:t>
                      </a:r>
                    </a:p>
                  </a:txBody>
                  <a:tcPr marT="91425" marB="91425" marR="91425" marL="91425"/>
                </a:tc>
                <a:tc>
                  <a:txBody>
                    <a:bodyPr>
                      <a:noAutofit/>
                    </a:bodyPr>
                    <a:lstStyle/>
                    <a:p>
                      <a:pPr lvl="0" rtl="0">
                        <a:spcBef>
                          <a:spcPts val="0"/>
                        </a:spcBef>
                        <a:buNone/>
                      </a:pPr>
                      <a:r>
                        <a:rPr lang="en"/>
                        <a:t>category (text, foreign-key to category.name)</a:t>
                      </a:r>
                    </a:p>
                  </a:txBody>
                  <a:tcPr marT="91425" marB="91425" marR="91425" marL="91425"/>
                </a:tc>
              </a:tr>
              <a:tr h="3962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graphicFrame>
        <p:nvGraphicFramePr>
          <p:cNvPr id="116" name="Shape 116"/>
          <p:cNvGraphicFramePr/>
          <p:nvPr/>
        </p:nvGraphicFramePr>
        <p:xfrm>
          <a:off x="5314725" y="3702000"/>
          <a:ext cx="3000000" cy="3000000"/>
        </p:xfrm>
        <a:graphic>
          <a:graphicData uri="http://schemas.openxmlformats.org/drawingml/2006/table">
            <a:tbl>
              <a:tblPr>
                <a:noFill/>
                <a:tableStyleId>{FDA7B794-471D-494B-B22E-9D64B60C6F73}</a:tableStyleId>
              </a:tblPr>
              <a:tblGrid>
                <a:gridCol w="1717000"/>
              </a:tblGrid>
              <a:tr h="381000">
                <a:tc>
                  <a:txBody>
                    <a:bodyPr>
                      <a:noAutofit/>
                    </a:bodyPr>
                    <a:lstStyle/>
                    <a:p>
                      <a:pPr lvl="0" rtl="0">
                        <a:spcBef>
                          <a:spcPts val="0"/>
                        </a:spcBef>
                        <a:buNone/>
                      </a:pPr>
                      <a:r>
                        <a:rPr lang="en"/>
                        <a:t>name</a:t>
                      </a:r>
                      <a:r>
                        <a:rPr lang="en"/>
                        <a:t> (text)</a:t>
                      </a:r>
                    </a:p>
                  </a:txBody>
                  <a:tcPr marT="91425" marB="91425" marR="91425" marL="91425"/>
                </a:tc>
              </a:tr>
              <a:tr h="396200">
                <a:tc>
                  <a:txBody>
                    <a:bodyPr>
                      <a:noAutofit/>
                    </a:bodyPr>
                    <a:lstStyle/>
                    <a:p>
                      <a:pPr lvl="0">
                        <a:spcBef>
                          <a:spcPts val="0"/>
                        </a:spcBef>
                        <a:buNone/>
                      </a:pPr>
                      <a:r>
                        <a:t/>
                      </a:r>
                      <a:endParaRPr/>
                    </a:p>
                  </a:txBody>
                  <a:tcPr marT="91425" marB="91425" marR="91425" marL="91425"/>
                </a:tc>
              </a:tr>
            </a:tbl>
          </a:graphicData>
        </a:graphic>
      </p:graphicFrame>
      <p:sp>
        <p:nvSpPr>
          <p:cNvPr id="117" name="Shape 117"/>
          <p:cNvSpPr/>
          <p:nvPr/>
        </p:nvSpPr>
        <p:spPr>
          <a:xfrm>
            <a:off x="7052525" y="2509225"/>
            <a:ext cx="766950" cy="1392175"/>
          </a:xfrm>
          <a:custGeom>
            <a:pathLst>
              <a:path extrusionOk="0" h="55687" w="30678">
                <a:moveTo>
                  <a:pt x="1000" y="0"/>
                </a:moveTo>
                <a:cubicBezTo>
                  <a:pt x="5946" y="4390"/>
                  <a:pt x="30843" y="17061"/>
                  <a:pt x="30677" y="26343"/>
                </a:cubicBezTo>
                <a:cubicBezTo>
                  <a:pt x="30510" y="35624"/>
                  <a:pt x="5112" y="50796"/>
                  <a:pt x="0" y="55687"/>
                </a:cubicBezTo>
              </a:path>
            </a:pathLst>
          </a:custGeom>
          <a:noFill/>
          <a:ln cap="flat" cmpd="sng" w="28575">
            <a:solidFill>
              <a:srgbClr val="A61C00"/>
            </a:solidFill>
            <a:prstDash val="solid"/>
            <a:round/>
            <a:headEnd len="lg" w="lg" type="none"/>
            <a:tailEnd len="lg" w="lg" type="triangle"/>
          </a:ln>
        </p:spPr>
      </p:sp>
      <p:sp>
        <p:nvSpPr>
          <p:cNvPr id="118" name="Shape 118"/>
          <p:cNvSpPr/>
          <p:nvPr/>
        </p:nvSpPr>
        <p:spPr>
          <a:xfrm>
            <a:off x="5026800" y="3517925"/>
            <a:ext cx="983700" cy="291900"/>
          </a:xfrm>
          <a:prstGeom prst="rect">
            <a:avLst/>
          </a:prstGeom>
          <a:solidFill>
            <a:schemeClr val="lt2"/>
          </a:solidFill>
          <a:ln>
            <a:noFill/>
          </a:ln>
        </p:spPr>
        <p:txBody>
          <a:bodyPr anchorCtr="0" anchor="ctr" bIns="91425" lIns="91425" rIns="91425" tIns="91425">
            <a:noAutofit/>
          </a:bodyPr>
          <a:lstStyle/>
          <a:p>
            <a:pPr lvl="0" algn="ctr">
              <a:spcBef>
                <a:spcPts val="0"/>
              </a:spcBef>
              <a:buNone/>
            </a:pPr>
            <a:r>
              <a:rPr lang="en"/>
              <a:t>category</a:t>
            </a:r>
          </a:p>
        </p:txBody>
      </p:sp>
      <p:sp>
        <p:nvSpPr>
          <p:cNvPr id="119" name="Shape 119"/>
          <p:cNvSpPr/>
          <p:nvPr/>
        </p:nvSpPr>
        <p:spPr>
          <a:xfrm>
            <a:off x="35700" y="1911375"/>
            <a:ext cx="983700" cy="2919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a:t>article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