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Average"/>
      <p:regular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883C945F-4BCA-4FA8-9BDC-A13AEECA7A3F}">
  <a:tblStyle styleId="{883C945F-4BCA-4FA8-9BDC-A13AEECA7A3F}"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Average-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5" name="Shape 2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1" name="Shape 2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7" name="Shape 2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Do not take any comments about A being faster than B unless it stems out of a fundamental difference. For eg: redis vs postgres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58" name="Shape 58"/>
        <p:cNvGrpSpPr/>
        <p:nvPr/>
      </p:nvGrpSpPr>
      <p:grpSpPr>
        <a:xfrm>
          <a:off x="0" y="0"/>
          <a:ext cx="0" cy="0"/>
          <a:chOff x="0" y="0"/>
          <a:chExt cx="0" cy="0"/>
        </a:xfrm>
      </p:grpSpPr>
      <p:sp>
        <p:nvSpPr>
          <p:cNvPr id="59" name="Shape 59"/>
          <p:cNvSpPr txBox="1"/>
          <p:nvPr>
            <p:ph type="ctrTitle"/>
          </p:nvPr>
        </p:nvSpPr>
        <p:spPr>
          <a:xfrm>
            <a:off x="311708" y="744575"/>
            <a:ext cx="8520600" cy="2052600"/>
          </a:xfrm>
          <a:prstGeom prst="rect">
            <a:avLst/>
          </a:prstGeom>
        </p:spPr>
        <p:txBody>
          <a:bodyPr anchorCtr="0" anchor="b" bIns="91425" lIns="91425" rIns="91425" tIns="91425"/>
          <a:lstStyle>
            <a:lvl1pPr lvl="0" rtl="0" algn="ctr">
              <a:spcBef>
                <a:spcPts val="0"/>
              </a:spcBef>
              <a:buSzPct val="100000"/>
              <a:defRPr sz="5200"/>
            </a:lvl1pPr>
            <a:lvl2pPr lvl="1" rtl="0" algn="ctr">
              <a:spcBef>
                <a:spcPts val="0"/>
              </a:spcBef>
              <a:buSzPct val="100000"/>
              <a:defRPr sz="5200"/>
            </a:lvl2pPr>
            <a:lvl3pPr lvl="2" rtl="0" algn="ctr">
              <a:spcBef>
                <a:spcPts val="0"/>
              </a:spcBef>
              <a:buSzPct val="100000"/>
              <a:defRPr sz="5200"/>
            </a:lvl3pPr>
            <a:lvl4pPr lvl="3" rtl="0" algn="ctr">
              <a:spcBef>
                <a:spcPts val="0"/>
              </a:spcBef>
              <a:buSzPct val="100000"/>
              <a:defRPr sz="5200"/>
            </a:lvl4pPr>
            <a:lvl5pPr lvl="4" rtl="0" algn="ctr">
              <a:spcBef>
                <a:spcPts val="0"/>
              </a:spcBef>
              <a:buSzPct val="100000"/>
              <a:defRPr sz="5200"/>
            </a:lvl5pPr>
            <a:lvl6pPr lvl="5" rtl="0" algn="ctr">
              <a:spcBef>
                <a:spcPts val="0"/>
              </a:spcBef>
              <a:buSzPct val="100000"/>
              <a:defRPr sz="5200"/>
            </a:lvl6pPr>
            <a:lvl7pPr lvl="6" rtl="0" algn="ctr">
              <a:spcBef>
                <a:spcPts val="0"/>
              </a:spcBef>
              <a:buSzPct val="100000"/>
              <a:defRPr sz="5200"/>
            </a:lvl7pPr>
            <a:lvl8pPr lvl="7" rtl="0" algn="ctr">
              <a:spcBef>
                <a:spcPts val="0"/>
              </a:spcBef>
              <a:buSzPct val="100000"/>
              <a:defRPr sz="5200"/>
            </a:lvl8pPr>
            <a:lvl9pPr lvl="8" rtl="0" algn="ctr">
              <a:spcBef>
                <a:spcPts val="0"/>
              </a:spcBef>
              <a:buSzPct val="100000"/>
              <a:defRPr sz="5200"/>
            </a:lvl9pPr>
          </a:lstStyle>
          <a:p/>
        </p:txBody>
      </p:sp>
      <p:sp>
        <p:nvSpPr>
          <p:cNvPr id="60" name="Shape 60"/>
          <p:cNvSpPr txBox="1"/>
          <p:nvPr>
            <p:ph idx="1" type="subTitle"/>
          </p:nvPr>
        </p:nvSpPr>
        <p:spPr>
          <a:xfrm>
            <a:off x="311700" y="2834125"/>
            <a:ext cx="8520600" cy="792600"/>
          </a:xfrm>
          <a:prstGeom prst="rect">
            <a:avLst/>
          </a:prstGeom>
        </p:spPr>
        <p:txBody>
          <a:bodyPr anchorCtr="0" anchor="t" bIns="91425" lIns="91425" rIns="91425" tIns="91425"/>
          <a:lstStyle>
            <a:lvl1pPr lvl="0" rtl="0" algn="ctr">
              <a:lnSpc>
                <a:spcPct val="100000"/>
              </a:lnSpc>
              <a:spcBef>
                <a:spcPts val="0"/>
              </a:spcBef>
              <a:spcAft>
                <a:spcPts val="0"/>
              </a:spcAft>
              <a:buSzPct val="100000"/>
              <a:buNone/>
              <a:defRPr sz="2800"/>
            </a:lvl1pPr>
            <a:lvl2pPr lvl="1" rtl="0" algn="ctr">
              <a:lnSpc>
                <a:spcPct val="100000"/>
              </a:lnSpc>
              <a:spcBef>
                <a:spcPts val="0"/>
              </a:spcBef>
              <a:spcAft>
                <a:spcPts val="0"/>
              </a:spcAft>
              <a:buSzPct val="100000"/>
              <a:buNone/>
              <a:defRPr sz="2800"/>
            </a:lvl2pPr>
            <a:lvl3pPr lvl="2" rtl="0" algn="ctr">
              <a:lnSpc>
                <a:spcPct val="100000"/>
              </a:lnSpc>
              <a:spcBef>
                <a:spcPts val="0"/>
              </a:spcBef>
              <a:spcAft>
                <a:spcPts val="0"/>
              </a:spcAft>
              <a:buSzPct val="100000"/>
              <a:buNone/>
              <a:defRPr sz="2800"/>
            </a:lvl3pPr>
            <a:lvl4pPr lvl="3" rtl="0" algn="ctr">
              <a:lnSpc>
                <a:spcPct val="100000"/>
              </a:lnSpc>
              <a:spcBef>
                <a:spcPts val="0"/>
              </a:spcBef>
              <a:spcAft>
                <a:spcPts val="0"/>
              </a:spcAft>
              <a:buSzPct val="100000"/>
              <a:buNone/>
              <a:defRPr sz="2800"/>
            </a:lvl4pPr>
            <a:lvl5pPr lvl="4" rtl="0" algn="ctr">
              <a:lnSpc>
                <a:spcPct val="100000"/>
              </a:lnSpc>
              <a:spcBef>
                <a:spcPts val="0"/>
              </a:spcBef>
              <a:spcAft>
                <a:spcPts val="0"/>
              </a:spcAft>
              <a:buSzPct val="100000"/>
              <a:buNone/>
              <a:defRPr sz="2800"/>
            </a:lvl5pPr>
            <a:lvl6pPr lvl="5" rtl="0" algn="ctr">
              <a:lnSpc>
                <a:spcPct val="100000"/>
              </a:lnSpc>
              <a:spcBef>
                <a:spcPts val="0"/>
              </a:spcBef>
              <a:spcAft>
                <a:spcPts val="0"/>
              </a:spcAft>
              <a:buSzPct val="100000"/>
              <a:buNone/>
              <a:defRPr sz="2800"/>
            </a:lvl6pPr>
            <a:lvl7pPr lvl="6" rtl="0" algn="ctr">
              <a:lnSpc>
                <a:spcPct val="100000"/>
              </a:lnSpc>
              <a:spcBef>
                <a:spcPts val="0"/>
              </a:spcBef>
              <a:spcAft>
                <a:spcPts val="0"/>
              </a:spcAft>
              <a:buSzPct val="100000"/>
              <a:buNone/>
              <a:defRPr sz="2800"/>
            </a:lvl7pPr>
            <a:lvl8pPr lvl="7" rtl="0" algn="ctr">
              <a:lnSpc>
                <a:spcPct val="100000"/>
              </a:lnSpc>
              <a:spcBef>
                <a:spcPts val="0"/>
              </a:spcBef>
              <a:spcAft>
                <a:spcPts val="0"/>
              </a:spcAft>
              <a:buSzPct val="100000"/>
              <a:buNone/>
              <a:defRPr sz="2800"/>
            </a:lvl8pPr>
            <a:lvl9pPr lvl="8" rtl="0" algn="ctr">
              <a:lnSpc>
                <a:spcPct val="100000"/>
              </a:lnSpc>
              <a:spcBef>
                <a:spcPts val="0"/>
              </a:spcBef>
              <a:spcAft>
                <a:spcPts val="0"/>
              </a:spcAft>
              <a:buSzPct val="100000"/>
              <a:buNone/>
              <a:defRPr sz="2800"/>
            </a:lvl9pPr>
          </a:lstStyle>
          <a:p/>
        </p:txBody>
      </p:sp>
      <p:sp>
        <p:nvSpPr>
          <p:cNvPr id="61" name="Shape 6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62" name="Shape 62"/>
        <p:cNvGrpSpPr/>
        <p:nvPr/>
      </p:nvGrpSpPr>
      <p:grpSpPr>
        <a:xfrm>
          <a:off x="0" y="0"/>
          <a:ext cx="0" cy="0"/>
          <a:chOff x="0" y="0"/>
          <a:chExt cx="0" cy="0"/>
        </a:xfrm>
      </p:grpSpPr>
      <p:sp>
        <p:nvSpPr>
          <p:cNvPr id="63" name="Shape 63"/>
          <p:cNvSpPr txBox="1"/>
          <p:nvPr>
            <p:ph type="title"/>
          </p:nvPr>
        </p:nvSpPr>
        <p:spPr>
          <a:xfrm>
            <a:off x="311700" y="2150850"/>
            <a:ext cx="8520600" cy="841800"/>
          </a:xfrm>
          <a:prstGeom prst="rect">
            <a:avLst/>
          </a:prstGeom>
        </p:spPr>
        <p:txBody>
          <a:bodyPr anchorCtr="0" anchor="ctr" bIns="91425" lIns="91425" rIns="91425" tIns="91425"/>
          <a:lstStyle>
            <a:lvl1pPr lvl="0" rtl="0" algn="ctr">
              <a:spcBef>
                <a:spcPts val="0"/>
              </a:spcBef>
              <a:buSzPct val="100000"/>
              <a:defRPr sz="3600"/>
            </a:lvl1pPr>
            <a:lvl2pPr lvl="1" rtl="0" algn="ctr">
              <a:spcBef>
                <a:spcPts val="0"/>
              </a:spcBef>
              <a:buSzPct val="100000"/>
              <a:defRPr sz="3600"/>
            </a:lvl2pPr>
            <a:lvl3pPr lvl="2" rtl="0" algn="ctr">
              <a:spcBef>
                <a:spcPts val="0"/>
              </a:spcBef>
              <a:buSzPct val="100000"/>
              <a:defRPr sz="3600"/>
            </a:lvl3pPr>
            <a:lvl4pPr lvl="3" rtl="0" algn="ctr">
              <a:spcBef>
                <a:spcPts val="0"/>
              </a:spcBef>
              <a:buSzPct val="100000"/>
              <a:defRPr sz="3600"/>
            </a:lvl4pPr>
            <a:lvl5pPr lvl="4" rtl="0" algn="ctr">
              <a:spcBef>
                <a:spcPts val="0"/>
              </a:spcBef>
              <a:buSzPct val="100000"/>
              <a:defRPr sz="3600"/>
            </a:lvl5pPr>
            <a:lvl6pPr lvl="5" rtl="0" algn="ctr">
              <a:spcBef>
                <a:spcPts val="0"/>
              </a:spcBef>
              <a:buSzPct val="100000"/>
              <a:defRPr sz="3600"/>
            </a:lvl6pPr>
            <a:lvl7pPr lvl="6" rtl="0" algn="ctr">
              <a:spcBef>
                <a:spcPts val="0"/>
              </a:spcBef>
              <a:buSzPct val="100000"/>
              <a:defRPr sz="3600"/>
            </a:lvl7pPr>
            <a:lvl8pPr lvl="7" rtl="0" algn="ctr">
              <a:spcBef>
                <a:spcPts val="0"/>
              </a:spcBef>
              <a:buSzPct val="100000"/>
              <a:defRPr sz="3600"/>
            </a:lvl8pPr>
            <a:lvl9pPr lvl="8" rtl="0" algn="ctr">
              <a:spcBef>
                <a:spcPts val="0"/>
              </a:spcBef>
              <a:buSzPct val="100000"/>
              <a:defRPr sz="3600"/>
            </a:lvl9pPr>
          </a:lstStyle>
          <a:p/>
        </p:txBody>
      </p:sp>
      <p:sp>
        <p:nvSpPr>
          <p:cNvPr id="64" name="Shape 6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7" name="Shape 67"/>
          <p:cNvSpPr txBox="1"/>
          <p:nvPr>
            <p:ph idx="1" type="body"/>
          </p:nvPr>
        </p:nvSpPr>
        <p:spPr>
          <a:xfrm>
            <a:off x="311700" y="1152475"/>
            <a:ext cx="8520600" cy="34164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8" name="Shape 6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69" name="Shape 69"/>
        <p:cNvGrpSpPr/>
        <p:nvPr/>
      </p:nvGrpSpPr>
      <p:grpSpPr>
        <a:xfrm>
          <a:off x="0" y="0"/>
          <a:ext cx="0" cy="0"/>
          <a:chOff x="0" y="0"/>
          <a:chExt cx="0" cy="0"/>
        </a:xfrm>
      </p:grpSpPr>
      <p:sp>
        <p:nvSpPr>
          <p:cNvPr id="70" name="Shape 70"/>
          <p:cNvSpPr txBox="1"/>
          <p:nvPr>
            <p:ph type="title"/>
          </p:nvPr>
        </p:nvSpPr>
        <p:spPr>
          <a:xfrm>
            <a:off x="311700" y="445025"/>
            <a:ext cx="8520600" cy="572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1" name="Shape 71"/>
          <p:cNvSpPr txBox="1"/>
          <p:nvPr>
            <p:ph idx="1" type="body"/>
          </p:nvPr>
        </p:nvSpPr>
        <p:spPr>
          <a:xfrm>
            <a:off x="311700" y="1152475"/>
            <a:ext cx="3999900" cy="34164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72" name="Shape 72"/>
          <p:cNvSpPr txBox="1"/>
          <p:nvPr>
            <p:ph idx="2" type="body"/>
          </p:nvPr>
        </p:nvSpPr>
        <p:spPr>
          <a:xfrm>
            <a:off x="4832400" y="1152475"/>
            <a:ext cx="3999900" cy="34164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73" name="Shape 7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74" name="Shape 74"/>
        <p:cNvGrpSpPr/>
        <p:nvPr/>
      </p:nvGrpSpPr>
      <p:grpSpPr>
        <a:xfrm>
          <a:off x="0" y="0"/>
          <a:ext cx="0" cy="0"/>
          <a:chOff x="0" y="0"/>
          <a:chExt cx="0" cy="0"/>
        </a:xfrm>
      </p:grpSpPr>
      <p:sp>
        <p:nvSpPr>
          <p:cNvPr id="75" name="Shape 75"/>
          <p:cNvSpPr txBox="1"/>
          <p:nvPr>
            <p:ph type="title"/>
          </p:nvPr>
        </p:nvSpPr>
        <p:spPr>
          <a:xfrm>
            <a:off x="311700" y="445025"/>
            <a:ext cx="8520600" cy="572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6" name="Shape 7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77" name="Shape 77"/>
        <p:cNvGrpSpPr/>
        <p:nvPr/>
      </p:nvGrpSpPr>
      <p:grpSpPr>
        <a:xfrm>
          <a:off x="0" y="0"/>
          <a:ext cx="0" cy="0"/>
          <a:chOff x="0" y="0"/>
          <a:chExt cx="0" cy="0"/>
        </a:xfrm>
      </p:grpSpPr>
      <p:sp>
        <p:nvSpPr>
          <p:cNvPr id="78" name="Shape 78"/>
          <p:cNvSpPr txBox="1"/>
          <p:nvPr>
            <p:ph type="title"/>
          </p:nvPr>
        </p:nvSpPr>
        <p:spPr>
          <a:xfrm>
            <a:off x="311700" y="555600"/>
            <a:ext cx="2808000" cy="755700"/>
          </a:xfrm>
          <a:prstGeom prst="rect">
            <a:avLst/>
          </a:prstGeom>
        </p:spPr>
        <p:txBody>
          <a:bodyPr anchorCtr="0" anchor="b" bIns="91425" lIns="91425" rIns="91425" tIns="91425"/>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p:txBody>
      </p:sp>
      <p:sp>
        <p:nvSpPr>
          <p:cNvPr id="79" name="Shape 79"/>
          <p:cNvSpPr txBox="1"/>
          <p:nvPr>
            <p:ph idx="1" type="body"/>
          </p:nvPr>
        </p:nvSpPr>
        <p:spPr>
          <a:xfrm>
            <a:off x="311700" y="1389600"/>
            <a:ext cx="2808000" cy="3179400"/>
          </a:xfrm>
          <a:prstGeom prst="rect">
            <a:avLst/>
          </a:prstGeom>
        </p:spPr>
        <p:txBody>
          <a:bodyPr anchorCtr="0" anchor="t" bIns="91425" lIns="91425" rIns="91425" tIns="91425"/>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80" name="Shape 8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81" name="Shape 81"/>
        <p:cNvGrpSpPr/>
        <p:nvPr/>
      </p:nvGrpSpPr>
      <p:grpSpPr>
        <a:xfrm>
          <a:off x="0" y="0"/>
          <a:ext cx="0" cy="0"/>
          <a:chOff x="0" y="0"/>
          <a:chExt cx="0" cy="0"/>
        </a:xfrm>
      </p:grpSpPr>
      <p:sp>
        <p:nvSpPr>
          <p:cNvPr id="82" name="Shape 82"/>
          <p:cNvSpPr txBox="1"/>
          <p:nvPr>
            <p:ph type="title"/>
          </p:nvPr>
        </p:nvSpPr>
        <p:spPr>
          <a:xfrm>
            <a:off x="490250" y="450150"/>
            <a:ext cx="6367800" cy="4090800"/>
          </a:xfrm>
          <a:prstGeom prst="rect">
            <a:avLst/>
          </a:prstGeom>
        </p:spPr>
        <p:txBody>
          <a:bodyPr anchorCtr="0" anchor="ctr" bIns="91425" lIns="91425" rIns="91425" tIns="91425"/>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p:txBody>
      </p:sp>
      <p:sp>
        <p:nvSpPr>
          <p:cNvPr id="83" name="Shape 8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84" name="Shape 84"/>
        <p:cNvGrpSpPr/>
        <p:nvPr/>
      </p:nvGrpSpPr>
      <p:grpSpPr>
        <a:xfrm>
          <a:off x="0" y="0"/>
          <a:ext cx="0" cy="0"/>
          <a:chOff x="0" y="0"/>
          <a:chExt cx="0" cy="0"/>
        </a:xfrm>
      </p:grpSpPr>
      <p:sp>
        <p:nvSpPr>
          <p:cNvPr id="85" name="Shape 85"/>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86" name="Shape 86"/>
          <p:cNvSpPr txBox="1"/>
          <p:nvPr>
            <p:ph type="title"/>
          </p:nvPr>
        </p:nvSpPr>
        <p:spPr>
          <a:xfrm>
            <a:off x="265500" y="1233175"/>
            <a:ext cx="4045200" cy="1482300"/>
          </a:xfrm>
          <a:prstGeom prst="rect">
            <a:avLst/>
          </a:prstGeom>
        </p:spPr>
        <p:txBody>
          <a:bodyPr anchorCtr="0" anchor="b" bIns="91425" lIns="91425" rIns="91425" tIns="91425"/>
          <a:lstStyle>
            <a:lvl1pPr lvl="0" rtl="0" algn="ctr">
              <a:spcBef>
                <a:spcPts val="0"/>
              </a:spcBef>
              <a:buSzPct val="100000"/>
              <a:defRPr sz="4200"/>
            </a:lvl1pPr>
            <a:lvl2pPr lvl="1" rtl="0" algn="ctr">
              <a:spcBef>
                <a:spcPts val="0"/>
              </a:spcBef>
              <a:buSzPct val="100000"/>
              <a:defRPr sz="4200"/>
            </a:lvl2pPr>
            <a:lvl3pPr lvl="2" rtl="0" algn="ctr">
              <a:spcBef>
                <a:spcPts val="0"/>
              </a:spcBef>
              <a:buSzPct val="100000"/>
              <a:defRPr sz="4200"/>
            </a:lvl3pPr>
            <a:lvl4pPr lvl="3" rtl="0" algn="ctr">
              <a:spcBef>
                <a:spcPts val="0"/>
              </a:spcBef>
              <a:buSzPct val="100000"/>
              <a:defRPr sz="4200"/>
            </a:lvl4pPr>
            <a:lvl5pPr lvl="4" rtl="0" algn="ctr">
              <a:spcBef>
                <a:spcPts val="0"/>
              </a:spcBef>
              <a:buSzPct val="100000"/>
              <a:defRPr sz="4200"/>
            </a:lvl5pPr>
            <a:lvl6pPr lvl="5" rtl="0" algn="ctr">
              <a:spcBef>
                <a:spcPts val="0"/>
              </a:spcBef>
              <a:buSzPct val="100000"/>
              <a:defRPr sz="4200"/>
            </a:lvl6pPr>
            <a:lvl7pPr lvl="6" rtl="0" algn="ctr">
              <a:spcBef>
                <a:spcPts val="0"/>
              </a:spcBef>
              <a:buSzPct val="100000"/>
              <a:defRPr sz="4200"/>
            </a:lvl7pPr>
            <a:lvl8pPr lvl="7" rtl="0" algn="ctr">
              <a:spcBef>
                <a:spcPts val="0"/>
              </a:spcBef>
              <a:buSzPct val="100000"/>
              <a:defRPr sz="4200"/>
            </a:lvl8pPr>
            <a:lvl9pPr lvl="8" rtl="0" algn="ctr">
              <a:spcBef>
                <a:spcPts val="0"/>
              </a:spcBef>
              <a:buSzPct val="100000"/>
              <a:defRPr sz="4200"/>
            </a:lvl9pPr>
          </a:lstStyle>
          <a:p/>
        </p:txBody>
      </p:sp>
      <p:sp>
        <p:nvSpPr>
          <p:cNvPr id="87" name="Shape 87"/>
          <p:cNvSpPr txBox="1"/>
          <p:nvPr>
            <p:ph idx="1" type="subTitle"/>
          </p:nvPr>
        </p:nvSpPr>
        <p:spPr>
          <a:xfrm>
            <a:off x="265500" y="2803075"/>
            <a:ext cx="4045200" cy="1235100"/>
          </a:xfrm>
          <a:prstGeom prst="rect">
            <a:avLst/>
          </a:prstGeom>
        </p:spPr>
        <p:txBody>
          <a:bodyPr anchorCtr="0" anchor="t" bIns="91425" lIns="91425" rIns="91425" tIns="91425"/>
          <a:lstStyle>
            <a:lvl1pPr lvl="0" rtl="0" algn="ctr">
              <a:lnSpc>
                <a:spcPct val="100000"/>
              </a:lnSpc>
              <a:spcBef>
                <a:spcPts val="0"/>
              </a:spcBef>
              <a:spcAft>
                <a:spcPts val="0"/>
              </a:spcAft>
              <a:buSzPct val="100000"/>
              <a:buNone/>
              <a:defRPr sz="2100"/>
            </a:lvl1pPr>
            <a:lvl2pPr lvl="1" rtl="0" algn="ctr">
              <a:lnSpc>
                <a:spcPct val="100000"/>
              </a:lnSpc>
              <a:spcBef>
                <a:spcPts val="0"/>
              </a:spcBef>
              <a:spcAft>
                <a:spcPts val="0"/>
              </a:spcAft>
              <a:buSzPct val="100000"/>
              <a:buNone/>
              <a:defRPr sz="2100"/>
            </a:lvl2pPr>
            <a:lvl3pPr lvl="2" rtl="0" algn="ctr">
              <a:lnSpc>
                <a:spcPct val="100000"/>
              </a:lnSpc>
              <a:spcBef>
                <a:spcPts val="0"/>
              </a:spcBef>
              <a:spcAft>
                <a:spcPts val="0"/>
              </a:spcAft>
              <a:buSzPct val="100000"/>
              <a:buNone/>
              <a:defRPr sz="2100"/>
            </a:lvl3pPr>
            <a:lvl4pPr lvl="3" rtl="0" algn="ctr">
              <a:lnSpc>
                <a:spcPct val="100000"/>
              </a:lnSpc>
              <a:spcBef>
                <a:spcPts val="0"/>
              </a:spcBef>
              <a:spcAft>
                <a:spcPts val="0"/>
              </a:spcAft>
              <a:buSzPct val="100000"/>
              <a:buNone/>
              <a:defRPr sz="2100"/>
            </a:lvl4pPr>
            <a:lvl5pPr lvl="4" rtl="0" algn="ctr">
              <a:lnSpc>
                <a:spcPct val="100000"/>
              </a:lnSpc>
              <a:spcBef>
                <a:spcPts val="0"/>
              </a:spcBef>
              <a:spcAft>
                <a:spcPts val="0"/>
              </a:spcAft>
              <a:buSzPct val="100000"/>
              <a:buNone/>
              <a:defRPr sz="2100"/>
            </a:lvl5pPr>
            <a:lvl6pPr lvl="5" rtl="0" algn="ctr">
              <a:lnSpc>
                <a:spcPct val="100000"/>
              </a:lnSpc>
              <a:spcBef>
                <a:spcPts val="0"/>
              </a:spcBef>
              <a:spcAft>
                <a:spcPts val="0"/>
              </a:spcAft>
              <a:buSzPct val="100000"/>
              <a:buNone/>
              <a:defRPr sz="2100"/>
            </a:lvl6pPr>
            <a:lvl7pPr lvl="6" rtl="0" algn="ctr">
              <a:lnSpc>
                <a:spcPct val="100000"/>
              </a:lnSpc>
              <a:spcBef>
                <a:spcPts val="0"/>
              </a:spcBef>
              <a:spcAft>
                <a:spcPts val="0"/>
              </a:spcAft>
              <a:buSzPct val="100000"/>
              <a:buNone/>
              <a:defRPr sz="2100"/>
            </a:lvl7pPr>
            <a:lvl8pPr lvl="7" rtl="0" algn="ctr">
              <a:lnSpc>
                <a:spcPct val="100000"/>
              </a:lnSpc>
              <a:spcBef>
                <a:spcPts val="0"/>
              </a:spcBef>
              <a:spcAft>
                <a:spcPts val="0"/>
              </a:spcAft>
              <a:buSzPct val="100000"/>
              <a:buNone/>
              <a:defRPr sz="2100"/>
            </a:lvl8pPr>
            <a:lvl9pPr lvl="8" rtl="0" algn="ctr">
              <a:lnSpc>
                <a:spcPct val="100000"/>
              </a:lnSpc>
              <a:spcBef>
                <a:spcPts val="0"/>
              </a:spcBef>
              <a:spcAft>
                <a:spcPts val="0"/>
              </a:spcAft>
              <a:buSzPct val="100000"/>
              <a:buNone/>
              <a:defRPr sz="2100"/>
            </a:lvl9pPr>
          </a:lstStyle>
          <a:p/>
        </p:txBody>
      </p:sp>
      <p:sp>
        <p:nvSpPr>
          <p:cNvPr id="88" name="Shape 88"/>
          <p:cNvSpPr txBox="1"/>
          <p:nvPr>
            <p:ph idx="2" type="body"/>
          </p:nvPr>
        </p:nvSpPr>
        <p:spPr>
          <a:xfrm>
            <a:off x="4939500" y="724075"/>
            <a:ext cx="3837000" cy="3695100"/>
          </a:xfrm>
          <a:prstGeom prst="rect">
            <a:avLst/>
          </a:prstGeom>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89" name="Shape 8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90" name="Shape 90"/>
        <p:cNvGrpSpPr/>
        <p:nvPr/>
      </p:nvGrpSpPr>
      <p:grpSpPr>
        <a:xfrm>
          <a:off x="0" y="0"/>
          <a:ext cx="0" cy="0"/>
          <a:chOff x="0" y="0"/>
          <a:chExt cx="0" cy="0"/>
        </a:xfrm>
      </p:grpSpPr>
      <p:sp>
        <p:nvSpPr>
          <p:cNvPr id="91" name="Shape 91"/>
          <p:cNvSpPr txBox="1"/>
          <p:nvPr>
            <p:ph idx="1" type="body"/>
          </p:nvPr>
        </p:nvSpPr>
        <p:spPr>
          <a:xfrm>
            <a:off x="311700" y="4230575"/>
            <a:ext cx="5998800" cy="605100"/>
          </a:xfrm>
          <a:prstGeom prst="rect">
            <a:avLst/>
          </a:prstGeom>
        </p:spPr>
        <p:txBody>
          <a:bodyPr anchorCtr="0" anchor="ctr" bIns="91425" lIns="91425" rIns="91425" tIns="91425"/>
          <a:lstStyle>
            <a:lvl1pPr lvl="0" rtl="0">
              <a:lnSpc>
                <a:spcPct val="100000"/>
              </a:lnSpc>
              <a:spcBef>
                <a:spcPts val="0"/>
              </a:spcBef>
              <a:spcAft>
                <a:spcPts val="0"/>
              </a:spcAft>
              <a:buNone/>
              <a:defRPr/>
            </a:lvl1pPr>
          </a:lstStyle>
          <a:p/>
        </p:txBody>
      </p:sp>
      <p:sp>
        <p:nvSpPr>
          <p:cNvPr id="92" name="Shape 9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93" name="Shape 93"/>
        <p:cNvGrpSpPr/>
        <p:nvPr/>
      </p:nvGrpSpPr>
      <p:grpSpPr>
        <a:xfrm>
          <a:off x="0" y="0"/>
          <a:ext cx="0" cy="0"/>
          <a:chOff x="0" y="0"/>
          <a:chExt cx="0" cy="0"/>
        </a:xfrm>
      </p:grpSpPr>
      <p:sp>
        <p:nvSpPr>
          <p:cNvPr id="94" name="Shape 94"/>
          <p:cNvSpPr txBox="1"/>
          <p:nvPr>
            <p:ph type="title"/>
          </p:nvPr>
        </p:nvSpPr>
        <p:spPr>
          <a:xfrm>
            <a:off x="311700" y="1106125"/>
            <a:ext cx="8520600" cy="1963500"/>
          </a:xfrm>
          <a:prstGeom prst="rect">
            <a:avLst/>
          </a:prstGeom>
        </p:spPr>
        <p:txBody>
          <a:bodyPr anchorCtr="0" anchor="b" bIns="91425" lIns="91425" rIns="91425" tIns="91425"/>
          <a:lstStyle>
            <a:lvl1pPr lvl="0" rtl="0" algn="ctr">
              <a:spcBef>
                <a:spcPts val="0"/>
              </a:spcBef>
              <a:buSzPct val="100000"/>
              <a:defRPr sz="12000"/>
            </a:lvl1pPr>
            <a:lvl2pPr lvl="1" rtl="0" algn="ctr">
              <a:spcBef>
                <a:spcPts val="0"/>
              </a:spcBef>
              <a:buSzPct val="100000"/>
              <a:defRPr sz="12000"/>
            </a:lvl2pPr>
            <a:lvl3pPr lvl="2" rtl="0" algn="ctr">
              <a:spcBef>
                <a:spcPts val="0"/>
              </a:spcBef>
              <a:buSzPct val="100000"/>
              <a:defRPr sz="12000"/>
            </a:lvl3pPr>
            <a:lvl4pPr lvl="3" rtl="0" algn="ctr">
              <a:spcBef>
                <a:spcPts val="0"/>
              </a:spcBef>
              <a:buSzPct val="100000"/>
              <a:defRPr sz="12000"/>
            </a:lvl4pPr>
            <a:lvl5pPr lvl="4" rtl="0" algn="ctr">
              <a:spcBef>
                <a:spcPts val="0"/>
              </a:spcBef>
              <a:buSzPct val="100000"/>
              <a:defRPr sz="12000"/>
            </a:lvl5pPr>
            <a:lvl6pPr lvl="5" rtl="0" algn="ctr">
              <a:spcBef>
                <a:spcPts val="0"/>
              </a:spcBef>
              <a:buSzPct val="100000"/>
              <a:defRPr sz="12000"/>
            </a:lvl6pPr>
            <a:lvl7pPr lvl="6" rtl="0" algn="ctr">
              <a:spcBef>
                <a:spcPts val="0"/>
              </a:spcBef>
              <a:buSzPct val="100000"/>
              <a:defRPr sz="12000"/>
            </a:lvl7pPr>
            <a:lvl8pPr lvl="7" rtl="0" algn="ctr">
              <a:spcBef>
                <a:spcPts val="0"/>
              </a:spcBef>
              <a:buSzPct val="100000"/>
              <a:defRPr sz="12000"/>
            </a:lvl8pPr>
            <a:lvl9pPr lvl="8" rtl="0" algn="ctr">
              <a:spcBef>
                <a:spcPts val="0"/>
              </a:spcBef>
              <a:buSzPct val="100000"/>
              <a:defRPr sz="12000"/>
            </a:lvl9pPr>
          </a:lstStyle>
          <a:p/>
        </p:txBody>
      </p:sp>
      <p:sp>
        <p:nvSpPr>
          <p:cNvPr id="95" name="Shape 95"/>
          <p:cNvSpPr txBox="1"/>
          <p:nvPr>
            <p:ph idx="1" type="body"/>
          </p:nvPr>
        </p:nvSpPr>
        <p:spPr>
          <a:xfrm>
            <a:off x="311700" y="3152225"/>
            <a:ext cx="8520600" cy="1300800"/>
          </a:xfrm>
          <a:prstGeom prst="rect">
            <a:avLst/>
          </a:prstGeom>
        </p:spPr>
        <p:txBody>
          <a:bodyPr anchorCtr="0" anchor="t" bIns="91425" lIns="91425" rIns="91425" tIns="91425"/>
          <a:lstStyle>
            <a:lvl1pPr lvl="0" rtl="0" algn="ctr">
              <a:spcBef>
                <a:spcPts val="0"/>
              </a:spcBef>
              <a:defRPr/>
            </a:lvl1pPr>
            <a:lvl2pPr lvl="1" rtl="0" algn="ctr">
              <a:spcBef>
                <a:spcPts val="0"/>
              </a:spcBef>
              <a:defRPr/>
            </a:lvl2pPr>
            <a:lvl3pPr lvl="2" rtl="0" algn="ctr">
              <a:spcBef>
                <a:spcPts val="0"/>
              </a:spcBef>
              <a:defRPr/>
            </a:lvl3pPr>
            <a:lvl4pPr lvl="3" rtl="0" algn="ctr">
              <a:spcBef>
                <a:spcPts val="0"/>
              </a:spcBef>
              <a:defRPr/>
            </a:lvl4pPr>
            <a:lvl5pPr lvl="4" rtl="0" algn="ctr">
              <a:spcBef>
                <a:spcPts val="0"/>
              </a:spcBef>
              <a:defRPr/>
            </a:lvl5pPr>
            <a:lvl6pPr lvl="5" rtl="0" algn="ctr">
              <a:spcBef>
                <a:spcPts val="0"/>
              </a:spcBef>
              <a:defRPr/>
            </a:lvl6pPr>
            <a:lvl7pPr lvl="6" rtl="0" algn="ctr">
              <a:spcBef>
                <a:spcPts val="0"/>
              </a:spcBef>
              <a:defRPr/>
            </a:lvl7pPr>
            <a:lvl8pPr lvl="7" rtl="0" algn="ctr">
              <a:spcBef>
                <a:spcPts val="0"/>
              </a:spcBef>
              <a:defRPr/>
            </a:lvl8pPr>
            <a:lvl9pPr lvl="8" rtl="0" algn="ctr">
              <a:spcBef>
                <a:spcPts val="0"/>
              </a:spcBef>
              <a:defRPr/>
            </a:lvl9pPr>
          </a:lstStyle>
          <a:p/>
        </p:txBody>
      </p:sp>
      <p:sp>
        <p:nvSpPr>
          <p:cNvPr id="96" name="Shape 9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97" name="Shape 97"/>
        <p:cNvGrpSpPr/>
        <p:nvPr/>
      </p:nvGrpSpPr>
      <p:grpSpPr>
        <a:xfrm>
          <a:off x="0" y="0"/>
          <a:ext cx="0" cy="0"/>
          <a:chOff x="0" y="0"/>
          <a:chExt cx="0" cy="0"/>
        </a:xfrm>
      </p:grpSpPr>
      <p:sp>
        <p:nvSpPr>
          <p:cNvPr id="98" name="Shape 9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100"/>
            </a:lvl4pPr>
            <a:lvl5pPr lvl="4">
              <a:spcBef>
                <a:spcPts val="0"/>
              </a:spcBef>
              <a:buSzPct val="100000"/>
              <a:defRPr sz="1100"/>
            </a:lvl5pPr>
            <a:lvl6pPr lvl="5">
              <a:spcBef>
                <a:spcPts val="0"/>
              </a:spcBef>
              <a:buSzPct val="100000"/>
              <a:defRPr sz="1000"/>
            </a:lvl6pPr>
            <a:lvl7pPr lvl="6">
              <a:spcBef>
                <a:spcPts val="0"/>
              </a:spcBef>
              <a:buSzPct val="100000"/>
              <a:defRPr sz="1000"/>
            </a:lvl7pPr>
            <a:lvl8pPr lvl="7">
              <a:spcBef>
                <a:spcPts val="0"/>
              </a:spcBef>
              <a:buSzPct val="100000"/>
              <a:defRPr sz="1000"/>
            </a:lvl8pPr>
            <a:lvl9pPr lvl="8">
              <a:spcBef>
                <a:spcPts val="0"/>
              </a:spcBef>
              <a:buSzPct val="100000"/>
              <a:defRPr sz="1000"/>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0" name="Shape 50"/>
        <p:cNvGrpSpPr/>
        <p:nvPr/>
      </p:nvGrpSpPr>
      <p:grpSpPr>
        <a:xfrm>
          <a:off x="0" y="0"/>
          <a:ext cx="0" cy="0"/>
          <a:chOff x="0" y="0"/>
          <a:chExt cx="0" cy="0"/>
        </a:xfrm>
      </p:grpSpPr>
      <p:sp>
        <p:nvSpPr>
          <p:cNvPr id="51" name="Shape 51"/>
          <p:cNvSpPr txBox="1"/>
          <p:nvPr>
            <p:ph type="title"/>
          </p:nvPr>
        </p:nvSpPr>
        <p:spPr>
          <a:xfrm>
            <a:off x="311700" y="445025"/>
            <a:ext cx="8520600" cy="572700"/>
          </a:xfrm>
          <a:prstGeom prst="rect">
            <a:avLst/>
          </a:prstGeom>
          <a:noFill/>
          <a:ln>
            <a:noFill/>
          </a:ln>
        </p:spPr>
        <p:txBody>
          <a:bodyPr anchorCtr="0" anchor="t" bIns="91425" lIns="91425" rIns="91425" tIns="91425"/>
          <a:lstStyle>
            <a:lvl1pPr lvl="0" rtl="0">
              <a:spcBef>
                <a:spcPts val="0"/>
              </a:spcBef>
              <a:buClr>
                <a:schemeClr val="dk1"/>
              </a:buClr>
              <a:buSzPct val="100000"/>
              <a:buNone/>
              <a:defRPr sz="2800">
                <a:solidFill>
                  <a:schemeClr val="dk1"/>
                </a:solidFill>
              </a:defRPr>
            </a:lvl1pPr>
            <a:lvl2pPr lvl="1" rtl="0">
              <a:spcBef>
                <a:spcPts val="0"/>
              </a:spcBef>
              <a:buClr>
                <a:schemeClr val="dk1"/>
              </a:buClr>
              <a:buSzPct val="100000"/>
              <a:buNone/>
              <a:defRPr sz="2800">
                <a:solidFill>
                  <a:schemeClr val="dk1"/>
                </a:solidFill>
              </a:defRPr>
            </a:lvl2pPr>
            <a:lvl3pPr lvl="2" rtl="0">
              <a:spcBef>
                <a:spcPts val="0"/>
              </a:spcBef>
              <a:buClr>
                <a:schemeClr val="dk1"/>
              </a:buClr>
              <a:buSzPct val="100000"/>
              <a:buNone/>
              <a:defRPr sz="2800">
                <a:solidFill>
                  <a:schemeClr val="dk1"/>
                </a:solidFill>
              </a:defRPr>
            </a:lvl3pPr>
            <a:lvl4pPr lvl="3" rtl="0">
              <a:spcBef>
                <a:spcPts val="0"/>
              </a:spcBef>
              <a:buClr>
                <a:schemeClr val="dk1"/>
              </a:buClr>
              <a:buSzPct val="100000"/>
              <a:buNone/>
              <a:defRPr sz="2800">
                <a:solidFill>
                  <a:schemeClr val="dk1"/>
                </a:solidFill>
              </a:defRPr>
            </a:lvl4pPr>
            <a:lvl5pPr lvl="4" rtl="0">
              <a:spcBef>
                <a:spcPts val="0"/>
              </a:spcBef>
              <a:buClr>
                <a:schemeClr val="dk1"/>
              </a:buClr>
              <a:buSzPct val="100000"/>
              <a:buNone/>
              <a:defRPr sz="2800">
                <a:solidFill>
                  <a:schemeClr val="dk1"/>
                </a:solidFill>
              </a:defRPr>
            </a:lvl5pPr>
            <a:lvl6pPr lvl="5" rtl="0">
              <a:spcBef>
                <a:spcPts val="0"/>
              </a:spcBef>
              <a:buClr>
                <a:schemeClr val="dk1"/>
              </a:buClr>
              <a:buSzPct val="100000"/>
              <a:buNone/>
              <a:defRPr sz="2800">
                <a:solidFill>
                  <a:schemeClr val="dk1"/>
                </a:solidFill>
              </a:defRPr>
            </a:lvl6pPr>
            <a:lvl7pPr lvl="6" rtl="0">
              <a:spcBef>
                <a:spcPts val="0"/>
              </a:spcBef>
              <a:buClr>
                <a:schemeClr val="dk1"/>
              </a:buClr>
              <a:buSzPct val="100000"/>
              <a:buNone/>
              <a:defRPr sz="2800">
                <a:solidFill>
                  <a:schemeClr val="dk1"/>
                </a:solidFill>
              </a:defRPr>
            </a:lvl7pPr>
            <a:lvl8pPr lvl="7" rtl="0">
              <a:spcBef>
                <a:spcPts val="0"/>
              </a:spcBef>
              <a:buClr>
                <a:schemeClr val="dk1"/>
              </a:buClr>
              <a:buSzPct val="100000"/>
              <a:buNone/>
              <a:defRPr sz="2800">
                <a:solidFill>
                  <a:schemeClr val="dk1"/>
                </a:solidFill>
              </a:defRPr>
            </a:lvl8pPr>
            <a:lvl9pPr lvl="8" rtl="0">
              <a:spcBef>
                <a:spcPts val="0"/>
              </a:spcBef>
              <a:buClr>
                <a:schemeClr val="dk1"/>
              </a:buClr>
              <a:buSzPct val="100000"/>
              <a:buNone/>
              <a:defRPr sz="2800">
                <a:solidFill>
                  <a:schemeClr val="dk1"/>
                </a:solidFill>
              </a:defRPr>
            </a:lvl9pPr>
          </a:lstStyle>
          <a:p/>
        </p:txBody>
      </p:sp>
      <p:sp>
        <p:nvSpPr>
          <p:cNvPr id="52" name="Shape 52"/>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rtl="0">
              <a:lnSpc>
                <a:spcPct val="115000"/>
              </a:lnSpc>
              <a:spcBef>
                <a:spcPts val="0"/>
              </a:spcBef>
              <a:spcAft>
                <a:spcPts val="1600"/>
              </a:spcAft>
              <a:buClr>
                <a:schemeClr val="dk2"/>
              </a:buClr>
              <a:defRPr>
                <a:solidFill>
                  <a:schemeClr val="dk2"/>
                </a:solidFill>
              </a:defRPr>
            </a:lvl1pPr>
            <a:lvl2pPr lvl="1" rtl="0">
              <a:lnSpc>
                <a:spcPct val="115000"/>
              </a:lnSpc>
              <a:spcBef>
                <a:spcPts val="0"/>
              </a:spcBef>
              <a:spcAft>
                <a:spcPts val="1600"/>
              </a:spcAft>
              <a:buClr>
                <a:schemeClr val="dk2"/>
              </a:buClr>
              <a:buSzPct val="100000"/>
              <a:defRPr sz="1200">
                <a:solidFill>
                  <a:schemeClr val="dk2"/>
                </a:solidFill>
              </a:defRPr>
            </a:lvl2pPr>
            <a:lvl3pPr lvl="2" rtl="0">
              <a:lnSpc>
                <a:spcPct val="115000"/>
              </a:lnSpc>
              <a:spcBef>
                <a:spcPts val="0"/>
              </a:spcBef>
              <a:spcAft>
                <a:spcPts val="1600"/>
              </a:spcAft>
              <a:buClr>
                <a:schemeClr val="dk2"/>
              </a:buClr>
              <a:buSzPct val="100000"/>
              <a:defRPr sz="1200">
                <a:solidFill>
                  <a:schemeClr val="dk2"/>
                </a:solidFill>
              </a:defRPr>
            </a:lvl3pPr>
            <a:lvl4pPr lvl="3" rtl="0">
              <a:lnSpc>
                <a:spcPct val="115000"/>
              </a:lnSpc>
              <a:spcBef>
                <a:spcPts val="0"/>
              </a:spcBef>
              <a:spcAft>
                <a:spcPts val="1600"/>
              </a:spcAft>
              <a:buClr>
                <a:schemeClr val="dk2"/>
              </a:buClr>
              <a:buSzPct val="100000"/>
              <a:defRPr sz="1000">
                <a:solidFill>
                  <a:schemeClr val="dk2"/>
                </a:solidFill>
              </a:defRPr>
            </a:lvl4pPr>
            <a:lvl5pPr lvl="4" rtl="0">
              <a:lnSpc>
                <a:spcPct val="115000"/>
              </a:lnSpc>
              <a:spcBef>
                <a:spcPts val="0"/>
              </a:spcBef>
              <a:spcAft>
                <a:spcPts val="1600"/>
              </a:spcAft>
              <a:buClr>
                <a:schemeClr val="dk2"/>
              </a:buClr>
              <a:buSzPct val="100000"/>
              <a:defRPr sz="1000">
                <a:solidFill>
                  <a:schemeClr val="dk2"/>
                </a:solidFill>
              </a:defRPr>
            </a:lvl5pPr>
            <a:lvl6pPr lvl="5" rtl="0">
              <a:lnSpc>
                <a:spcPct val="115000"/>
              </a:lnSpc>
              <a:spcBef>
                <a:spcPts val="0"/>
              </a:spcBef>
              <a:spcAft>
                <a:spcPts val="1600"/>
              </a:spcAft>
              <a:buClr>
                <a:schemeClr val="dk2"/>
              </a:buClr>
              <a:buSzPct val="100000"/>
              <a:defRPr sz="1000">
                <a:solidFill>
                  <a:schemeClr val="dk2"/>
                </a:solidFill>
              </a:defRPr>
            </a:lvl6pPr>
            <a:lvl7pPr lvl="6" rtl="0">
              <a:lnSpc>
                <a:spcPct val="115000"/>
              </a:lnSpc>
              <a:spcBef>
                <a:spcPts val="0"/>
              </a:spcBef>
              <a:spcAft>
                <a:spcPts val="1600"/>
              </a:spcAft>
              <a:buClr>
                <a:schemeClr val="dk2"/>
              </a:buClr>
              <a:buSzPct val="100000"/>
              <a:defRPr sz="1000">
                <a:solidFill>
                  <a:schemeClr val="dk2"/>
                </a:solidFill>
              </a:defRPr>
            </a:lvl7pPr>
            <a:lvl8pPr lvl="7" rtl="0">
              <a:lnSpc>
                <a:spcPct val="115000"/>
              </a:lnSpc>
              <a:spcBef>
                <a:spcPts val="0"/>
              </a:spcBef>
              <a:spcAft>
                <a:spcPts val="1600"/>
              </a:spcAft>
              <a:buClr>
                <a:schemeClr val="dk2"/>
              </a:buClr>
              <a:buSzPct val="100000"/>
              <a:defRPr sz="900">
                <a:solidFill>
                  <a:schemeClr val="dk2"/>
                </a:solidFill>
              </a:defRPr>
            </a:lvl8pPr>
            <a:lvl9pPr lvl="8" rtl="0">
              <a:lnSpc>
                <a:spcPct val="115000"/>
              </a:lnSpc>
              <a:spcBef>
                <a:spcPts val="0"/>
              </a:spcBef>
              <a:spcAft>
                <a:spcPts val="1600"/>
              </a:spcAft>
              <a:buClr>
                <a:schemeClr val="dk2"/>
              </a:buClr>
              <a:buSzPct val="100000"/>
              <a:defRPr sz="900">
                <a:solidFill>
                  <a:schemeClr val="dk2"/>
                </a:solidFill>
              </a:defRPr>
            </a:lvl9pPr>
          </a:lstStyle>
          <a:p/>
        </p:txBody>
      </p:sp>
      <p:sp>
        <p:nvSpPr>
          <p:cNvPr id="53" name="Shape 53"/>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en" sz="1000">
                <a:solidFill>
                  <a:schemeClr val="dk2"/>
                </a:solidFill>
              </a:rPr>
              <a:t>‹#›</a:t>
            </a:fld>
          </a:p>
        </p:txBody>
      </p:sp>
      <p:grpSp>
        <p:nvGrpSpPr>
          <p:cNvPr id="54" name="Shape 54"/>
          <p:cNvGrpSpPr/>
          <p:nvPr/>
        </p:nvGrpSpPr>
        <p:grpSpPr>
          <a:xfrm>
            <a:off x="0" y="4820671"/>
            <a:ext cx="9213425" cy="322828"/>
            <a:chOff x="0" y="4820671"/>
            <a:chExt cx="9213425" cy="322828"/>
          </a:xfrm>
        </p:grpSpPr>
        <p:sp>
          <p:nvSpPr>
            <p:cNvPr id="55" name="Shape 55"/>
            <p:cNvSpPr/>
            <p:nvPr/>
          </p:nvSpPr>
          <p:spPr>
            <a:xfrm>
              <a:off x="0" y="4853100"/>
              <a:ext cx="9144000" cy="290400"/>
            </a:xfrm>
            <a:prstGeom prst="rect">
              <a:avLst/>
            </a:prstGeom>
            <a:solidFill>
              <a:srgbClr val="434343"/>
            </a:solidFill>
            <a:ln>
              <a:noFill/>
            </a:ln>
          </p:spPr>
          <p:txBody>
            <a:bodyPr anchorCtr="0" anchor="ctr" bIns="91425" lIns="91425" rIns="91425" tIns="91425">
              <a:noAutofit/>
            </a:bodyPr>
            <a:lstStyle/>
            <a:p>
              <a:pPr lvl="0">
                <a:spcBef>
                  <a:spcPts val="0"/>
                </a:spcBef>
                <a:buNone/>
              </a:pPr>
              <a:r>
                <a:t/>
              </a:r>
              <a:endParaRPr/>
            </a:p>
          </p:txBody>
        </p:sp>
        <p:sp>
          <p:nvSpPr>
            <p:cNvPr id="56" name="Shape 56"/>
            <p:cNvSpPr txBox="1"/>
            <p:nvPr/>
          </p:nvSpPr>
          <p:spPr>
            <a:xfrm>
              <a:off x="17103" y="4820671"/>
              <a:ext cx="3176700" cy="290400"/>
            </a:xfrm>
            <a:prstGeom prst="rect">
              <a:avLst/>
            </a:prstGeom>
            <a:noFill/>
            <a:ln>
              <a:noFill/>
            </a:ln>
          </p:spPr>
          <p:txBody>
            <a:bodyPr anchorCtr="0" anchor="t" bIns="91425" lIns="91425" rIns="91425" tIns="91425">
              <a:noAutofit/>
            </a:bodyPr>
            <a:lstStyle/>
            <a:p>
              <a:pPr lvl="0" rtl="0">
                <a:spcBef>
                  <a:spcPts val="0"/>
                </a:spcBef>
                <a:buNone/>
              </a:pPr>
              <a:r>
                <a:rPr lang="en" sz="1100">
                  <a:solidFill>
                    <a:srgbClr val="D9D9D9"/>
                  </a:solidFill>
                  <a:latin typeface="Average"/>
                  <a:ea typeface="Average"/>
                  <a:cs typeface="Average"/>
                  <a:sym typeface="Average"/>
                </a:rPr>
                <a:t>Introduction to Modern Application Development</a:t>
              </a:r>
            </a:p>
          </p:txBody>
        </p:sp>
        <p:sp>
          <p:nvSpPr>
            <p:cNvPr id="57" name="Shape 57"/>
            <p:cNvSpPr txBox="1"/>
            <p:nvPr/>
          </p:nvSpPr>
          <p:spPr>
            <a:xfrm>
              <a:off x="5692325" y="4820683"/>
              <a:ext cx="3521100" cy="290400"/>
            </a:xfrm>
            <a:prstGeom prst="rect">
              <a:avLst/>
            </a:prstGeom>
            <a:noFill/>
            <a:ln>
              <a:noFill/>
            </a:ln>
          </p:spPr>
          <p:txBody>
            <a:bodyPr anchorCtr="0" anchor="t" bIns="91425" lIns="91425" rIns="91425" tIns="91425">
              <a:noAutofit/>
            </a:bodyPr>
            <a:lstStyle/>
            <a:p>
              <a:pPr lvl="0" rtl="0">
                <a:spcBef>
                  <a:spcPts val="0"/>
                </a:spcBef>
                <a:buNone/>
              </a:pPr>
              <a:r>
                <a:rPr lang="en" sz="1100">
                  <a:solidFill>
                    <a:srgbClr val="D9D9D9"/>
                  </a:solidFill>
                  <a:latin typeface="Average"/>
                  <a:ea typeface="Average"/>
                  <a:cs typeface="Average"/>
                  <a:sym typeface="Average"/>
                </a:rPr>
                <a:t>Dr Gaurav Raina (IIT Madras), Tanmai Gopal (Hasura)</a:t>
              </a:r>
            </a:p>
          </p:txBody>
        </p:sp>
      </p:gr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00.png"/><Relationship Id="rId4" Type="http://schemas.openxmlformats.org/officeDocument/2006/relationships/image" Target="../media/image0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type="ctrTitle"/>
          </p:nvPr>
        </p:nvSpPr>
        <p:spPr>
          <a:xfrm>
            <a:off x="311708" y="744575"/>
            <a:ext cx="8520600" cy="2052600"/>
          </a:xfrm>
          <a:prstGeom prst="rect">
            <a:avLst/>
          </a:prstGeom>
        </p:spPr>
        <p:txBody>
          <a:bodyPr anchorCtr="0" anchor="b" bIns="91425" lIns="91425" rIns="91425" tIns="91425">
            <a:noAutofit/>
          </a:bodyPr>
          <a:lstStyle/>
          <a:p>
            <a:pPr lvl="0">
              <a:spcBef>
                <a:spcPts val="0"/>
              </a:spcBef>
              <a:buNone/>
            </a:pPr>
            <a:r>
              <a:rPr lang="en"/>
              <a:t>Module 8</a:t>
            </a:r>
          </a:p>
        </p:txBody>
      </p:sp>
      <p:sp>
        <p:nvSpPr>
          <p:cNvPr id="104" name="Shape 104"/>
          <p:cNvSpPr txBox="1"/>
          <p:nvPr>
            <p:ph idx="1" type="subTitle"/>
          </p:nvPr>
        </p:nvSpPr>
        <p:spPr>
          <a:xfrm>
            <a:off x="311700" y="2834125"/>
            <a:ext cx="8520600" cy="792600"/>
          </a:xfrm>
          <a:prstGeom prst="rect">
            <a:avLst/>
          </a:prstGeom>
        </p:spPr>
        <p:txBody>
          <a:bodyPr anchorCtr="0" anchor="t" bIns="91425" lIns="91425" rIns="91425" tIns="91425">
            <a:noAutofit/>
          </a:bodyPr>
          <a:lstStyle/>
          <a:p>
            <a:pPr lvl="0">
              <a:spcBef>
                <a:spcPts val="0"/>
              </a:spcBef>
              <a:buNone/>
            </a:pPr>
            <a:r>
              <a:rPr lang="en"/>
              <a:t>Understanding database performance</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 name="Shape 168"/>
        <p:cNvGrpSpPr/>
        <p:nvPr/>
      </p:nvGrpSpPr>
      <p:grpSpPr>
        <a:xfrm>
          <a:off x="0" y="0"/>
          <a:ext cx="0" cy="0"/>
          <a:chOff x="0" y="0"/>
          <a:chExt cx="0" cy="0"/>
        </a:xfrm>
      </p:grpSpPr>
      <p:sp>
        <p:nvSpPr>
          <p:cNvPr id="169" name="Shape 16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Indexes - II</a:t>
            </a:r>
          </a:p>
        </p:txBody>
      </p:sp>
      <p:sp>
        <p:nvSpPr>
          <p:cNvPr id="170" name="Shape 170"/>
          <p:cNvSpPr txBox="1"/>
          <p:nvPr>
            <p:ph idx="1" type="body"/>
          </p:nvPr>
        </p:nvSpPr>
        <p:spPr>
          <a:xfrm>
            <a:off x="311700" y="1152475"/>
            <a:ext cx="8520600" cy="2790600"/>
          </a:xfrm>
          <a:prstGeom prst="rect">
            <a:avLst/>
          </a:prstGeom>
        </p:spPr>
        <p:txBody>
          <a:bodyPr anchorCtr="0" anchor="t" bIns="91425" lIns="91425" rIns="91425" tIns="91425">
            <a:noAutofit/>
          </a:bodyPr>
          <a:lstStyle/>
          <a:p>
            <a:pPr indent="-228600" lvl="0" marL="457200" marR="0" rtl="0" algn="l">
              <a:lnSpc>
                <a:spcPct val="115000"/>
              </a:lnSpc>
              <a:spcBef>
                <a:spcPts val="0"/>
              </a:spcBef>
              <a:spcAft>
                <a:spcPts val="1600"/>
              </a:spcAft>
              <a:buAutoNum type="arabicPeriod"/>
            </a:pPr>
            <a:r>
              <a:rPr lang="en"/>
              <a:t>Primary key is an index</a:t>
            </a:r>
          </a:p>
          <a:p>
            <a:pPr indent="-228600" lvl="0" marL="457200" marR="0" rtl="0" algn="l">
              <a:lnSpc>
                <a:spcPct val="115000"/>
              </a:lnSpc>
              <a:spcBef>
                <a:spcPts val="0"/>
              </a:spcBef>
              <a:spcAft>
                <a:spcPts val="1600"/>
              </a:spcAft>
              <a:buAutoNum type="arabicPeriod"/>
            </a:pPr>
            <a:r>
              <a:rPr lang="en"/>
              <a:t>Any column can be indexed</a:t>
            </a:r>
          </a:p>
          <a:p>
            <a:pPr indent="-228600" lvl="0" marL="457200" marR="0" rtl="0" algn="l">
              <a:lnSpc>
                <a:spcPct val="115000"/>
              </a:lnSpc>
              <a:spcBef>
                <a:spcPts val="0"/>
              </a:spcBef>
              <a:spcAft>
                <a:spcPts val="1600"/>
              </a:spcAft>
              <a:buAutoNum type="arabicPeriod"/>
            </a:pPr>
            <a:r>
              <a:rPr lang="en"/>
              <a:t>The BTREE index is used whenever a query uses any of the following operators:</a:t>
            </a:r>
          </a:p>
          <a:p>
            <a:pPr indent="-228600" lvl="1" marL="914400" rtl="0">
              <a:spcBef>
                <a:spcPts val="0"/>
              </a:spcBef>
              <a:spcAft>
                <a:spcPts val="0"/>
              </a:spcAft>
              <a:buAutoNum type="alphaLcPeriod"/>
            </a:pPr>
            <a:r>
              <a:rPr lang="en" sz="1150">
                <a:solidFill>
                  <a:srgbClr val="000000"/>
                </a:solidFill>
                <a:highlight>
                  <a:srgbClr val="FFFFFF"/>
                </a:highlight>
                <a:latin typeface="Verdana"/>
                <a:ea typeface="Verdana"/>
                <a:cs typeface="Verdana"/>
                <a:sym typeface="Verdana"/>
              </a:rPr>
              <a:t>&lt;</a:t>
            </a:r>
          </a:p>
          <a:p>
            <a:pPr indent="-228600" lvl="1" marL="914400" rtl="0">
              <a:spcBef>
                <a:spcPts val="0"/>
              </a:spcBef>
              <a:spcAft>
                <a:spcPts val="0"/>
              </a:spcAft>
              <a:buAutoNum type="alphaLcPeriod"/>
            </a:pPr>
            <a:r>
              <a:rPr lang="en" sz="1150">
                <a:solidFill>
                  <a:srgbClr val="000000"/>
                </a:solidFill>
                <a:highlight>
                  <a:srgbClr val="FFFFFF"/>
                </a:highlight>
                <a:latin typeface="Verdana"/>
                <a:ea typeface="Verdana"/>
                <a:cs typeface="Verdana"/>
                <a:sym typeface="Verdana"/>
              </a:rPr>
              <a:t>&lt;=</a:t>
            </a:r>
          </a:p>
          <a:p>
            <a:pPr indent="-228600" lvl="1" marL="914400" rtl="0">
              <a:spcBef>
                <a:spcPts val="0"/>
              </a:spcBef>
              <a:spcAft>
                <a:spcPts val="0"/>
              </a:spcAft>
              <a:buAutoNum type="alphaLcPeriod"/>
            </a:pPr>
            <a:r>
              <a:rPr lang="en" sz="1150">
                <a:solidFill>
                  <a:srgbClr val="000000"/>
                </a:solidFill>
                <a:highlight>
                  <a:srgbClr val="FFFFFF"/>
                </a:highlight>
                <a:latin typeface="Verdana"/>
                <a:ea typeface="Verdana"/>
                <a:cs typeface="Verdana"/>
                <a:sym typeface="Verdana"/>
              </a:rPr>
              <a:t>=</a:t>
            </a:r>
          </a:p>
          <a:p>
            <a:pPr indent="-228600" lvl="1" marL="914400" rtl="0">
              <a:spcBef>
                <a:spcPts val="0"/>
              </a:spcBef>
              <a:spcAft>
                <a:spcPts val="0"/>
              </a:spcAft>
              <a:buAutoNum type="alphaLcPeriod"/>
            </a:pPr>
            <a:r>
              <a:rPr lang="en" sz="1150">
                <a:solidFill>
                  <a:srgbClr val="000000"/>
                </a:solidFill>
                <a:highlight>
                  <a:srgbClr val="FFFFFF"/>
                </a:highlight>
                <a:latin typeface="Verdana"/>
                <a:ea typeface="Verdana"/>
                <a:cs typeface="Verdana"/>
                <a:sym typeface="Verdana"/>
              </a:rPr>
              <a:t>&gt;=</a:t>
            </a:r>
          </a:p>
          <a:p>
            <a:pPr indent="-228600" lvl="1" marL="914400" rtl="0">
              <a:spcBef>
                <a:spcPts val="0"/>
              </a:spcBef>
              <a:spcAft>
                <a:spcPts val="0"/>
              </a:spcAft>
              <a:buAutoNum type="alphaLcPeriod"/>
            </a:pPr>
            <a:r>
              <a:rPr lang="en" sz="1150">
                <a:solidFill>
                  <a:srgbClr val="000000"/>
                </a:solidFill>
                <a:highlight>
                  <a:srgbClr val="FFFFFF"/>
                </a:highlight>
                <a:latin typeface="Verdana"/>
                <a:ea typeface="Verdana"/>
                <a:cs typeface="Verdana"/>
                <a:sym typeface="Verdana"/>
              </a:rPr>
              <a:t>&gt;</a:t>
            </a:r>
          </a:p>
          <a:p>
            <a:pPr indent="-301625" lvl="0" marL="457200" rtl="0">
              <a:spcBef>
                <a:spcPts val="0"/>
              </a:spcBef>
              <a:spcAft>
                <a:spcPts val="0"/>
              </a:spcAft>
              <a:buClr>
                <a:srgbClr val="000000"/>
              </a:buClr>
              <a:buSzPct val="95833"/>
              <a:buFont typeface="Verdana"/>
              <a:buAutoNum type="arabicPeriod"/>
            </a:pPr>
            <a:r>
              <a:rPr lang="en" sz="1150">
                <a:solidFill>
                  <a:srgbClr val="000000"/>
                </a:solidFill>
                <a:highlight>
                  <a:srgbClr val="FFFFFF"/>
                </a:highlight>
                <a:latin typeface="Verdana"/>
                <a:ea typeface="Verdana"/>
                <a:cs typeface="Verdana"/>
                <a:sym typeface="Verdana"/>
              </a:rPr>
              <a:t>HASH index provides O(1) lookups but only for the = operator</a:t>
            </a:r>
          </a:p>
          <a:p>
            <a:pPr indent="-301625" lvl="0" marL="457200" rtl="0">
              <a:spcBef>
                <a:spcPts val="0"/>
              </a:spcBef>
              <a:spcAft>
                <a:spcPts val="0"/>
              </a:spcAft>
              <a:buClr>
                <a:srgbClr val="000000"/>
              </a:buClr>
              <a:buSzPct val="95833"/>
              <a:buFont typeface="Verdana"/>
              <a:buAutoNum type="arabicPeriod"/>
            </a:pPr>
            <a:r>
              <a:rPr lang="en" sz="1150">
                <a:solidFill>
                  <a:srgbClr val="000000"/>
                </a:solidFill>
                <a:highlight>
                  <a:srgbClr val="FFFFFF"/>
                </a:highlight>
                <a:latin typeface="Verdana"/>
                <a:ea typeface="Verdana"/>
                <a:cs typeface="Verdana"/>
                <a:sym typeface="Verdana"/>
              </a:rPr>
              <a:t>BTREE provides O(log(n)) lookup speeds!</a:t>
            </a:r>
          </a:p>
          <a:p>
            <a:pPr indent="-301625" lvl="0" marL="457200" rtl="0">
              <a:spcBef>
                <a:spcPts val="0"/>
              </a:spcBef>
              <a:spcAft>
                <a:spcPts val="0"/>
              </a:spcAft>
              <a:buClr>
                <a:srgbClr val="000000"/>
              </a:buClr>
              <a:buSzPct val="95833"/>
              <a:buFont typeface="Verdana"/>
              <a:buAutoNum type="arabicPeriod"/>
            </a:pPr>
            <a:r>
              <a:rPr lang="en" sz="1150">
                <a:solidFill>
                  <a:srgbClr val="000000"/>
                </a:solidFill>
                <a:highlight>
                  <a:srgbClr val="FFFFFF"/>
                </a:highlight>
                <a:latin typeface="Verdana"/>
                <a:ea typeface="Verdana"/>
                <a:cs typeface="Verdana"/>
                <a:sym typeface="Verdana"/>
              </a:rPr>
              <a:t>Don’t overindex! Study query performance, and apply indexes as necessary.</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4" name="Shape 174"/>
        <p:cNvGrpSpPr/>
        <p:nvPr/>
      </p:nvGrpSpPr>
      <p:grpSpPr>
        <a:xfrm>
          <a:off x="0" y="0"/>
          <a:ext cx="0" cy="0"/>
          <a:chOff x="0" y="0"/>
          <a:chExt cx="0" cy="0"/>
        </a:xfrm>
      </p:grpSpPr>
      <p:sp>
        <p:nvSpPr>
          <p:cNvPr id="175" name="Shape 175"/>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EXPLAIN statements in SQL</a:t>
            </a:r>
          </a:p>
        </p:txBody>
      </p:sp>
      <p:sp>
        <p:nvSpPr>
          <p:cNvPr id="176" name="Shape 176"/>
          <p:cNvSpPr txBox="1"/>
          <p:nvPr>
            <p:ph idx="1" type="body"/>
          </p:nvPr>
        </p:nvSpPr>
        <p:spPr>
          <a:xfrm>
            <a:off x="311700" y="1152475"/>
            <a:ext cx="8520600" cy="2790600"/>
          </a:xfrm>
          <a:prstGeom prst="rect">
            <a:avLst/>
          </a:prstGeom>
        </p:spPr>
        <p:txBody>
          <a:bodyPr anchorCtr="0" anchor="t" bIns="91425" lIns="91425" rIns="91425" tIns="91425">
            <a:noAutofit/>
          </a:bodyPr>
          <a:lstStyle/>
          <a:p>
            <a:pPr indent="-301625" lvl="0" marL="457200" marR="0" rtl="0" algn="l">
              <a:lnSpc>
                <a:spcPct val="115000"/>
              </a:lnSpc>
              <a:spcBef>
                <a:spcPts val="0"/>
              </a:spcBef>
              <a:spcAft>
                <a:spcPts val="0"/>
              </a:spcAft>
              <a:buClr>
                <a:srgbClr val="000000"/>
              </a:buClr>
              <a:buSzPct val="82142"/>
              <a:buFont typeface="Verdana"/>
              <a:buAutoNum type="arabicPeriod"/>
            </a:pPr>
            <a:r>
              <a:rPr lang="en"/>
              <a:t>Most relational databases provide an EXPLAIN, EXPLAIN ANALYSE statements</a:t>
            </a:r>
          </a:p>
          <a:p>
            <a:pPr indent="-228600" lvl="0" marL="457200" marR="0" rtl="0" algn="l">
              <a:lnSpc>
                <a:spcPct val="115000"/>
              </a:lnSpc>
              <a:spcBef>
                <a:spcPts val="0"/>
              </a:spcBef>
              <a:spcAft>
                <a:spcPts val="0"/>
              </a:spcAft>
              <a:buAutoNum type="arabicPeriod"/>
            </a:pPr>
            <a:r>
              <a:rPr lang="en"/>
              <a:t>It gives us the query plan planned by the DBMS</a:t>
            </a:r>
          </a:p>
          <a:p>
            <a:pPr indent="-228600" lvl="1" marL="914400" marR="0" rtl="0" algn="l">
              <a:lnSpc>
                <a:spcPct val="115000"/>
              </a:lnSpc>
              <a:spcBef>
                <a:spcPts val="0"/>
              </a:spcBef>
              <a:spcAft>
                <a:spcPts val="0"/>
              </a:spcAft>
              <a:buAutoNum type="alphaLcPeriod"/>
            </a:pPr>
            <a:r>
              <a:rPr lang="en"/>
              <a:t>DBMS plan the execution of a query and try to do the most optimal thing to read/write data</a:t>
            </a:r>
          </a:p>
          <a:p>
            <a:pPr indent="-228600" lvl="0" marL="457200" marR="0" rtl="0" algn="l">
              <a:lnSpc>
                <a:spcPct val="115000"/>
              </a:lnSpc>
              <a:spcBef>
                <a:spcPts val="0"/>
              </a:spcBef>
              <a:spcAft>
                <a:spcPts val="0"/>
              </a:spcAft>
              <a:buAutoNum type="arabicPeriod"/>
            </a:pPr>
            <a:r>
              <a:rPr lang="en"/>
              <a:t>Helps us optimize and troubleshoot queries</a:t>
            </a:r>
          </a:p>
        </p:txBody>
      </p:sp>
      <p:pic>
        <p:nvPicPr>
          <p:cNvPr descr="Screen Shot 2016-10-09 at 4.28.27 PM.png" id="177" name="Shape 177"/>
          <p:cNvPicPr preferRelativeResize="0"/>
          <p:nvPr/>
        </p:nvPicPr>
        <p:blipFill>
          <a:blip r:embed="rId3">
            <a:alphaModFix/>
          </a:blip>
          <a:stretch>
            <a:fillRect/>
          </a:stretch>
        </p:blipFill>
        <p:spPr>
          <a:xfrm>
            <a:off x="311700" y="2626825"/>
            <a:ext cx="3932625" cy="1059100"/>
          </a:xfrm>
          <a:prstGeom prst="rect">
            <a:avLst/>
          </a:prstGeom>
          <a:noFill/>
          <a:ln>
            <a:noFill/>
          </a:ln>
        </p:spPr>
      </p:pic>
      <p:pic>
        <p:nvPicPr>
          <p:cNvPr descr="Screen Shot 2016-10-09 at 4.29.22 PM.png" id="178" name="Shape 178"/>
          <p:cNvPicPr preferRelativeResize="0"/>
          <p:nvPr/>
        </p:nvPicPr>
        <p:blipFill>
          <a:blip r:embed="rId4">
            <a:alphaModFix/>
          </a:blip>
          <a:stretch>
            <a:fillRect/>
          </a:stretch>
        </p:blipFill>
        <p:spPr>
          <a:xfrm>
            <a:off x="4576624" y="3826961"/>
            <a:ext cx="4133875" cy="11430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2" name="Shape 182"/>
        <p:cNvGrpSpPr/>
        <p:nvPr/>
      </p:nvGrpSpPr>
      <p:grpSpPr>
        <a:xfrm>
          <a:off x="0" y="0"/>
          <a:ext cx="0" cy="0"/>
          <a:chOff x="0" y="0"/>
          <a:chExt cx="0" cy="0"/>
        </a:xfrm>
      </p:grpSpPr>
      <p:sp>
        <p:nvSpPr>
          <p:cNvPr id="183" name="Shape 183"/>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How to improve performance?</a:t>
            </a:r>
          </a:p>
        </p:txBody>
      </p:sp>
      <p:sp>
        <p:nvSpPr>
          <p:cNvPr id="184" name="Shape 184"/>
          <p:cNvSpPr txBox="1"/>
          <p:nvPr>
            <p:ph idx="1" type="body"/>
          </p:nvPr>
        </p:nvSpPr>
        <p:spPr>
          <a:xfrm>
            <a:off x="311700" y="1152475"/>
            <a:ext cx="8520600" cy="2790600"/>
          </a:xfrm>
          <a:prstGeom prst="rect">
            <a:avLst/>
          </a:prstGeom>
        </p:spPr>
        <p:txBody>
          <a:bodyPr anchorCtr="0" anchor="t" bIns="91425" lIns="91425" rIns="91425" tIns="91425">
            <a:noAutofit/>
          </a:bodyPr>
          <a:lstStyle/>
          <a:p>
            <a:pPr indent="-301625" lvl="0" marL="457200" rtl="0">
              <a:spcBef>
                <a:spcPts val="0"/>
              </a:spcBef>
              <a:spcAft>
                <a:spcPts val="0"/>
              </a:spcAft>
              <a:buClr>
                <a:srgbClr val="000000"/>
              </a:buClr>
              <a:buSzPct val="82142"/>
              <a:buFont typeface="Verdana"/>
              <a:buAutoNum type="arabicPeriod"/>
            </a:pPr>
            <a:r>
              <a:rPr lang="en"/>
              <a:t>Study a query that is made and its performance</a:t>
            </a:r>
          </a:p>
          <a:p>
            <a:pPr indent="-228600" lvl="0" marL="457200" rtl="0">
              <a:spcBef>
                <a:spcPts val="0"/>
              </a:spcBef>
              <a:spcAft>
                <a:spcPts val="0"/>
              </a:spcAft>
              <a:buAutoNum type="arabicPeriod"/>
            </a:pPr>
            <a:r>
              <a:rPr lang="en"/>
              <a:t>Speed the query up by:</a:t>
            </a:r>
          </a:p>
          <a:p>
            <a:pPr indent="-228600" lvl="1" marL="914400" rtl="0">
              <a:spcBef>
                <a:spcPts val="0"/>
              </a:spcBef>
              <a:spcAft>
                <a:spcPts val="0"/>
              </a:spcAft>
              <a:buAutoNum type="alphaLcPeriod"/>
            </a:pPr>
            <a:r>
              <a:rPr lang="en"/>
              <a:t>Improving the query, in case the query plan doesn’t seem to be optimal</a:t>
            </a:r>
          </a:p>
          <a:p>
            <a:pPr indent="-228600" lvl="1" marL="914400" rtl="0">
              <a:spcBef>
                <a:spcPts val="0"/>
              </a:spcBef>
              <a:spcAft>
                <a:spcPts val="0"/>
              </a:spcAft>
              <a:buAutoNum type="alphaLcPeriod"/>
            </a:pPr>
            <a:r>
              <a:rPr lang="en"/>
              <a:t>Adding an index</a:t>
            </a:r>
          </a:p>
          <a:p>
            <a:pPr indent="-228600" lvl="1" marL="914400" rtl="0">
              <a:spcBef>
                <a:spcPts val="0"/>
              </a:spcBef>
              <a:spcAft>
                <a:spcPts val="0"/>
              </a:spcAft>
              <a:buAutoNum type="alphaLcPeriod"/>
            </a:pPr>
            <a:r>
              <a:rPr lang="en"/>
              <a:t>Re-modelling data (in the worst case)</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8" name="Shape 188"/>
        <p:cNvGrpSpPr/>
        <p:nvPr/>
      </p:nvGrpSpPr>
      <p:grpSpPr>
        <a:xfrm>
          <a:off x="0" y="0"/>
          <a:ext cx="0" cy="0"/>
          <a:chOff x="0" y="0"/>
          <a:chExt cx="0" cy="0"/>
        </a:xfrm>
      </p:grpSpPr>
      <p:sp>
        <p:nvSpPr>
          <p:cNvPr id="189" name="Shape 18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DB connections are not </a:t>
            </a:r>
            <a:r>
              <a:rPr b="1" lang="en" sz="1800">
                <a:latin typeface="Consolas"/>
                <a:ea typeface="Consolas"/>
                <a:cs typeface="Consolas"/>
                <a:sym typeface="Consolas"/>
              </a:rPr>
              <a:t>open-request-response-close</a:t>
            </a:r>
          </a:p>
        </p:txBody>
      </p:sp>
      <p:sp>
        <p:nvSpPr>
          <p:cNvPr id="190" name="Shape 190"/>
          <p:cNvSpPr/>
          <p:nvPr/>
        </p:nvSpPr>
        <p:spPr>
          <a:xfrm>
            <a:off x="134647" y="2438075"/>
            <a:ext cx="1312200" cy="384000"/>
          </a:xfrm>
          <a:prstGeom prst="rect">
            <a:avLst/>
          </a:prstGeom>
          <a:solidFill>
            <a:srgbClr val="EEEEEE"/>
          </a:solidFill>
          <a:ln>
            <a:noFill/>
          </a:ln>
        </p:spPr>
        <p:txBody>
          <a:bodyPr anchorCtr="0" anchor="ctr" bIns="91425" lIns="91425" rIns="91425" tIns="91425">
            <a:noAutofit/>
          </a:bodyPr>
          <a:lstStyle/>
          <a:p>
            <a:pPr lvl="0" rtl="0" algn="ctr">
              <a:spcBef>
                <a:spcPts val="0"/>
              </a:spcBef>
              <a:buNone/>
            </a:pPr>
            <a:r>
              <a:rPr lang="en" sz="1200">
                <a:solidFill>
                  <a:srgbClr val="666666"/>
                </a:solidFill>
                <a:latin typeface="Consolas"/>
                <a:ea typeface="Consolas"/>
                <a:cs typeface="Consolas"/>
                <a:sym typeface="Consolas"/>
              </a:rPr>
              <a:t>Our browser</a:t>
            </a:r>
          </a:p>
        </p:txBody>
      </p:sp>
      <p:sp>
        <p:nvSpPr>
          <p:cNvPr id="191" name="Shape 191"/>
          <p:cNvSpPr/>
          <p:nvPr/>
        </p:nvSpPr>
        <p:spPr>
          <a:xfrm>
            <a:off x="2378748" y="1174875"/>
            <a:ext cx="6090300" cy="3118200"/>
          </a:xfrm>
          <a:prstGeom prst="rect">
            <a:avLst/>
          </a:prstGeom>
          <a:solidFill>
            <a:srgbClr val="FFFFFF"/>
          </a:solidFill>
          <a:ln cap="flat" cmpd="sng" w="19050">
            <a:solidFill>
              <a:srgbClr val="B7B7B7"/>
            </a:solidFill>
            <a:prstDash val="dash"/>
            <a:round/>
            <a:headEnd len="med" w="med" type="none"/>
            <a:tailEnd len="med" w="med" type="none"/>
          </a:ln>
        </p:spPr>
        <p:txBody>
          <a:bodyPr anchorCtr="0" anchor="b" bIns="91425" lIns="91425" rIns="91425" tIns="91425">
            <a:noAutofit/>
          </a:bodyPr>
          <a:lstStyle/>
          <a:p>
            <a:pPr lvl="0" rtl="0" algn="ctr">
              <a:spcBef>
                <a:spcPts val="0"/>
              </a:spcBef>
              <a:buNone/>
            </a:pPr>
            <a:r>
              <a:rPr lang="en" sz="1200">
                <a:solidFill>
                  <a:srgbClr val="666666"/>
                </a:solidFill>
                <a:latin typeface="Consolas"/>
                <a:ea typeface="Consolas"/>
                <a:cs typeface="Consolas"/>
                <a:sym typeface="Consolas"/>
              </a:rPr>
              <a:t>db.imad.hasura-app.io</a:t>
            </a:r>
          </a:p>
        </p:txBody>
      </p:sp>
      <p:sp>
        <p:nvSpPr>
          <p:cNvPr id="192" name="Shape 192"/>
          <p:cNvSpPr/>
          <p:nvPr/>
        </p:nvSpPr>
        <p:spPr>
          <a:xfrm>
            <a:off x="6794100" y="1692275"/>
            <a:ext cx="1550700" cy="1875600"/>
          </a:xfrm>
          <a:prstGeom prst="rect">
            <a:avLst/>
          </a:prstGeom>
          <a:solidFill>
            <a:schemeClr val="lt2"/>
          </a:solidFill>
          <a:ln>
            <a:noFill/>
          </a:ln>
        </p:spPr>
        <p:txBody>
          <a:bodyPr anchorCtr="0" anchor="ctr" bIns="91425" lIns="91425" rIns="91425" tIns="91425">
            <a:noAutofit/>
          </a:bodyPr>
          <a:lstStyle/>
          <a:p>
            <a:pPr lvl="0" rtl="0" algn="ctr">
              <a:spcBef>
                <a:spcPts val="0"/>
              </a:spcBef>
              <a:buNone/>
            </a:pPr>
            <a:r>
              <a:rPr lang="en" sz="1200">
                <a:latin typeface="Consolas"/>
                <a:ea typeface="Consolas"/>
                <a:cs typeface="Consolas"/>
                <a:sym typeface="Consolas"/>
              </a:rPr>
              <a:t>Postgres DBMS</a:t>
            </a:r>
          </a:p>
        </p:txBody>
      </p:sp>
      <p:sp>
        <p:nvSpPr>
          <p:cNvPr id="193" name="Shape 193"/>
          <p:cNvSpPr/>
          <p:nvPr/>
        </p:nvSpPr>
        <p:spPr>
          <a:xfrm>
            <a:off x="2530425" y="1796175"/>
            <a:ext cx="1550700" cy="1875600"/>
          </a:xfrm>
          <a:prstGeom prst="rect">
            <a:avLst/>
          </a:prstGeom>
          <a:solidFill>
            <a:schemeClr val="lt2"/>
          </a:solidFill>
          <a:ln>
            <a:noFill/>
          </a:ln>
        </p:spPr>
        <p:txBody>
          <a:bodyPr anchorCtr="0" anchor="ctr" bIns="91425" lIns="91425" rIns="91425" tIns="91425">
            <a:noAutofit/>
          </a:bodyPr>
          <a:lstStyle/>
          <a:p>
            <a:pPr lvl="0" rtl="0" algn="ctr">
              <a:spcBef>
                <a:spcPts val="0"/>
              </a:spcBef>
              <a:buNone/>
            </a:pPr>
            <a:r>
              <a:rPr lang="en" sz="1200">
                <a:latin typeface="Consolas"/>
                <a:ea typeface="Consolas"/>
                <a:cs typeface="Consolas"/>
                <a:sym typeface="Consolas"/>
              </a:rPr>
              <a:t>Adminer</a:t>
            </a:r>
          </a:p>
          <a:p>
            <a:pPr lvl="0" rtl="0" algn="ctr">
              <a:spcBef>
                <a:spcPts val="0"/>
              </a:spcBef>
              <a:buNone/>
            </a:pPr>
            <a:r>
              <a:rPr lang="en" sz="1200">
                <a:latin typeface="Consolas"/>
                <a:ea typeface="Consolas"/>
                <a:cs typeface="Consolas"/>
                <a:sym typeface="Consolas"/>
              </a:rPr>
              <a:t>(PHP webapp)</a:t>
            </a:r>
          </a:p>
        </p:txBody>
      </p:sp>
      <p:sp>
        <p:nvSpPr>
          <p:cNvPr id="194" name="Shape 194"/>
          <p:cNvSpPr/>
          <p:nvPr/>
        </p:nvSpPr>
        <p:spPr>
          <a:xfrm>
            <a:off x="4151700" y="2290125"/>
            <a:ext cx="2541181" cy="132225"/>
          </a:xfrm>
          <a:custGeom>
            <a:pathLst>
              <a:path extrusionOk="0" h="5289" w="33012">
                <a:moveTo>
                  <a:pt x="0" y="5289"/>
                </a:moveTo>
                <a:cubicBezTo>
                  <a:pt x="2556" y="4407"/>
                  <a:pt x="9837" y="0"/>
                  <a:pt x="15339" y="0"/>
                </a:cubicBezTo>
                <a:cubicBezTo>
                  <a:pt x="20841" y="0"/>
                  <a:pt x="30066" y="4407"/>
                  <a:pt x="33012" y="5289"/>
                </a:cubicBezTo>
              </a:path>
            </a:pathLst>
          </a:custGeom>
          <a:noFill/>
          <a:ln cap="flat" cmpd="sng" w="19050">
            <a:solidFill>
              <a:schemeClr val="dk2"/>
            </a:solidFill>
            <a:prstDash val="solid"/>
            <a:round/>
            <a:headEnd len="lg" w="lg" type="triangle"/>
            <a:tailEnd len="lg" w="lg" type="triangle"/>
          </a:ln>
        </p:spPr>
      </p:sp>
      <p:sp>
        <p:nvSpPr>
          <p:cNvPr id="195" name="Shape 195"/>
          <p:cNvSpPr/>
          <p:nvPr/>
        </p:nvSpPr>
        <p:spPr>
          <a:xfrm>
            <a:off x="4167025" y="2505637"/>
            <a:ext cx="2541181" cy="132225"/>
          </a:xfrm>
          <a:custGeom>
            <a:pathLst>
              <a:path extrusionOk="0" h="5289" w="33012">
                <a:moveTo>
                  <a:pt x="0" y="5289"/>
                </a:moveTo>
                <a:cubicBezTo>
                  <a:pt x="2556" y="4407"/>
                  <a:pt x="9837" y="0"/>
                  <a:pt x="15339" y="0"/>
                </a:cubicBezTo>
                <a:cubicBezTo>
                  <a:pt x="20841" y="0"/>
                  <a:pt x="30066" y="4407"/>
                  <a:pt x="33012" y="5289"/>
                </a:cubicBezTo>
              </a:path>
            </a:pathLst>
          </a:custGeom>
          <a:noFill/>
          <a:ln cap="flat" cmpd="sng" w="19050">
            <a:solidFill>
              <a:schemeClr val="dk2"/>
            </a:solidFill>
            <a:prstDash val="solid"/>
            <a:round/>
            <a:headEnd len="lg" w="lg" type="triangle"/>
            <a:tailEnd len="lg" w="lg" type="triangle"/>
          </a:ln>
        </p:spPr>
      </p:sp>
      <p:sp>
        <p:nvSpPr>
          <p:cNvPr id="196" name="Shape 196"/>
          <p:cNvSpPr/>
          <p:nvPr/>
        </p:nvSpPr>
        <p:spPr>
          <a:xfrm>
            <a:off x="4167025" y="2734237"/>
            <a:ext cx="2541181" cy="132225"/>
          </a:xfrm>
          <a:custGeom>
            <a:pathLst>
              <a:path extrusionOk="0" h="5289" w="33012">
                <a:moveTo>
                  <a:pt x="0" y="5289"/>
                </a:moveTo>
                <a:cubicBezTo>
                  <a:pt x="2556" y="4407"/>
                  <a:pt x="9837" y="0"/>
                  <a:pt x="15339" y="0"/>
                </a:cubicBezTo>
                <a:cubicBezTo>
                  <a:pt x="20841" y="0"/>
                  <a:pt x="30066" y="4407"/>
                  <a:pt x="33012" y="5289"/>
                </a:cubicBezTo>
              </a:path>
            </a:pathLst>
          </a:custGeom>
          <a:noFill/>
          <a:ln cap="flat" cmpd="sng" w="19050">
            <a:solidFill>
              <a:schemeClr val="dk2"/>
            </a:solidFill>
            <a:prstDash val="solid"/>
            <a:round/>
            <a:headEnd len="lg" w="lg" type="triangle"/>
            <a:tailEnd len="lg" w="lg" type="triangle"/>
          </a:ln>
        </p:spPr>
      </p:sp>
      <p:sp>
        <p:nvSpPr>
          <p:cNvPr id="197" name="Shape 197"/>
          <p:cNvSpPr/>
          <p:nvPr/>
        </p:nvSpPr>
        <p:spPr>
          <a:xfrm>
            <a:off x="4167025" y="2962837"/>
            <a:ext cx="2541181" cy="132225"/>
          </a:xfrm>
          <a:custGeom>
            <a:pathLst>
              <a:path extrusionOk="0" h="5289" w="33012">
                <a:moveTo>
                  <a:pt x="0" y="5289"/>
                </a:moveTo>
                <a:cubicBezTo>
                  <a:pt x="2556" y="4407"/>
                  <a:pt x="9837" y="0"/>
                  <a:pt x="15339" y="0"/>
                </a:cubicBezTo>
                <a:cubicBezTo>
                  <a:pt x="20841" y="0"/>
                  <a:pt x="30066" y="4407"/>
                  <a:pt x="33012" y="5289"/>
                </a:cubicBezTo>
              </a:path>
            </a:pathLst>
          </a:custGeom>
          <a:noFill/>
          <a:ln cap="flat" cmpd="sng" w="19050">
            <a:solidFill>
              <a:schemeClr val="dk2"/>
            </a:solidFill>
            <a:prstDash val="solid"/>
            <a:round/>
            <a:headEnd len="lg" w="lg" type="triangle"/>
            <a:tailEnd len="lg" w="lg" type="triangle"/>
          </a:ln>
        </p:spPr>
      </p:sp>
      <p:sp>
        <p:nvSpPr>
          <p:cNvPr id="198" name="Shape 198"/>
          <p:cNvSpPr/>
          <p:nvPr/>
        </p:nvSpPr>
        <p:spPr>
          <a:xfrm>
            <a:off x="4167025" y="3191437"/>
            <a:ext cx="2541181" cy="132225"/>
          </a:xfrm>
          <a:custGeom>
            <a:pathLst>
              <a:path extrusionOk="0" h="5289" w="33012">
                <a:moveTo>
                  <a:pt x="0" y="5289"/>
                </a:moveTo>
                <a:cubicBezTo>
                  <a:pt x="2556" y="4407"/>
                  <a:pt x="9837" y="0"/>
                  <a:pt x="15339" y="0"/>
                </a:cubicBezTo>
                <a:cubicBezTo>
                  <a:pt x="20841" y="0"/>
                  <a:pt x="30066" y="4407"/>
                  <a:pt x="33012" y="5289"/>
                </a:cubicBezTo>
              </a:path>
            </a:pathLst>
          </a:custGeom>
          <a:noFill/>
          <a:ln cap="flat" cmpd="sng" w="19050">
            <a:solidFill>
              <a:schemeClr val="dk2"/>
            </a:solidFill>
            <a:prstDash val="solid"/>
            <a:round/>
            <a:headEnd len="lg" w="lg" type="triangle"/>
            <a:tailEnd len="lg" w="lg" type="triangle"/>
          </a:ln>
        </p:spPr>
      </p:sp>
      <p:sp>
        <p:nvSpPr>
          <p:cNvPr id="199" name="Shape 199"/>
          <p:cNvSpPr/>
          <p:nvPr/>
        </p:nvSpPr>
        <p:spPr>
          <a:xfrm>
            <a:off x="1503912" y="2450850"/>
            <a:ext cx="982602" cy="132211"/>
          </a:xfrm>
          <a:custGeom>
            <a:pathLst>
              <a:path extrusionOk="0" h="5289" w="33012">
                <a:moveTo>
                  <a:pt x="0" y="5289"/>
                </a:moveTo>
                <a:cubicBezTo>
                  <a:pt x="2556" y="4407"/>
                  <a:pt x="9837" y="0"/>
                  <a:pt x="15339" y="0"/>
                </a:cubicBezTo>
                <a:cubicBezTo>
                  <a:pt x="20841" y="0"/>
                  <a:pt x="30066" y="4407"/>
                  <a:pt x="33012" y="5289"/>
                </a:cubicBezTo>
              </a:path>
            </a:pathLst>
          </a:custGeom>
          <a:noFill/>
          <a:ln cap="flat" cmpd="sng" w="19050">
            <a:solidFill>
              <a:srgbClr val="3D85C6"/>
            </a:solidFill>
            <a:prstDash val="solid"/>
            <a:round/>
            <a:headEnd len="lg" w="lg" type="none"/>
            <a:tailEnd len="lg" w="lg" type="triangle"/>
          </a:ln>
        </p:spPr>
      </p:sp>
      <p:sp>
        <p:nvSpPr>
          <p:cNvPr id="200" name="Shape 200"/>
          <p:cNvSpPr/>
          <p:nvPr/>
        </p:nvSpPr>
        <p:spPr>
          <a:xfrm>
            <a:off x="1503912" y="2621760"/>
            <a:ext cx="982602" cy="133686"/>
          </a:xfrm>
          <a:custGeom>
            <a:pathLst>
              <a:path extrusionOk="0" h="5348" w="33012">
                <a:moveTo>
                  <a:pt x="33012" y="0"/>
                </a:moveTo>
                <a:cubicBezTo>
                  <a:pt x="30288" y="891"/>
                  <a:pt x="22175" y="5348"/>
                  <a:pt x="16673" y="5348"/>
                </a:cubicBezTo>
                <a:cubicBezTo>
                  <a:pt x="11171" y="5348"/>
                  <a:pt x="2778" y="891"/>
                  <a:pt x="0" y="0"/>
                </a:cubicBezTo>
              </a:path>
            </a:pathLst>
          </a:custGeom>
          <a:noFill/>
          <a:ln cap="flat" cmpd="sng" w="19050">
            <a:solidFill>
              <a:srgbClr val="3D85C6"/>
            </a:solidFill>
            <a:prstDash val="solid"/>
            <a:round/>
            <a:headEnd len="lg" w="lg" type="none"/>
            <a:tailEnd len="lg" w="lg" type="triangle"/>
          </a:ln>
        </p:spPr>
      </p:sp>
      <p:sp>
        <p:nvSpPr>
          <p:cNvPr id="201" name="Shape 201"/>
          <p:cNvSpPr/>
          <p:nvPr/>
        </p:nvSpPr>
        <p:spPr>
          <a:xfrm>
            <a:off x="1746075" y="2088975"/>
            <a:ext cx="498300" cy="273300"/>
          </a:xfrm>
          <a:prstGeom prst="rect">
            <a:avLst/>
          </a:prstGeom>
          <a:solidFill>
            <a:srgbClr val="FFF2CC"/>
          </a:solidFill>
          <a:ln>
            <a:noFill/>
          </a:ln>
        </p:spPr>
        <p:txBody>
          <a:bodyPr anchorCtr="0" anchor="ctr" bIns="91425" lIns="91425" rIns="91425" tIns="91425">
            <a:noAutofit/>
          </a:bodyPr>
          <a:lstStyle/>
          <a:p>
            <a:pPr lvl="0" rtl="0" algn="ctr">
              <a:spcBef>
                <a:spcPts val="0"/>
              </a:spcBef>
              <a:buNone/>
            </a:pPr>
            <a:r>
              <a:rPr lang="en" sz="1000">
                <a:latin typeface="Consolas"/>
                <a:ea typeface="Consolas"/>
                <a:cs typeface="Consolas"/>
                <a:sym typeface="Consolas"/>
              </a:rPr>
              <a:t>http</a:t>
            </a:r>
          </a:p>
        </p:txBody>
      </p:sp>
      <p:sp>
        <p:nvSpPr>
          <p:cNvPr id="202" name="Shape 202"/>
          <p:cNvSpPr/>
          <p:nvPr/>
        </p:nvSpPr>
        <p:spPr>
          <a:xfrm>
            <a:off x="5103050" y="1967937"/>
            <a:ext cx="498300" cy="273300"/>
          </a:xfrm>
          <a:prstGeom prst="rect">
            <a:avLst/>
          </a:prstGeom>
          <a:solidFill>
            <a:srgbClr val="FFF2CC"/>
          </a:solidFill>
          <a:ln>
            <a:noFill/>
          </a:ln>
        </p:spPr>
        <p:txBody>
          <a:bodyPr anchorCtr="0" anchor="ctr" bIns="91425" lIns="91425" rIns="91425" tIns="91425">
            <a:noAutofit/>
          </a:bodyPr>
          <a:lstStyle/>
          <a:p>
            <a:pPr lvl="0" rtl="0" algn="ctr">
              <a:spcBef>
                <a:spcPts val="0"/>
              </a:spcBef>
              <a:buNone/>
            </a:pPr>
            <a:r>
              <a:rPr lang="en" sz="1000">
                <a:latin typeface="Consolas"/>
                <a:ea typeface="Consolas"/>
                <a:cs typeface="Consolas"/>
                <a:sym typeface="Consolas"/>
              </a:rPr>
              <a:t>pg</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6" name="Shape 206"/>
        <p:cNvGrpSpPr/>
        <p:nvPr/>
      </p:nvGrpSpPr>
      <p:grpSpPr>
        <a:xfrm>
          <a:off x="0" y="0"/>
          <a:ext cx="0" cy="0"/>
          <a:chOff x="0" y="0"/>
          <a:chExt cx="0" cy="0"/>
        </a:xfrm>
      </p:grpSpPr>
      <p:sp>
        <p:nvSpPr>
          <p:cNvPr id="207" name="Shape 207"/>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Efficiently connecting to a DBMS</a:t>
            </a:r>
          </a:p>
        </p:txBody>
      </p:sp>
      <p:sp>
        <p:nvSpPr>
          <p:cNvPr id="208" name="Shape 208"/>
          <p:cNvSpPr txBox="1"/>
          <p:nvPr>
            <p:ph idx="1" type="body"/>
          </p:nvPr>
        </p:nvSpPr>
        <p:spPr>
          <a:xfrm>
            <a:off x="311700" y="1152475"/>
            <a:ext cx="8520600" cy="2790600"/>
          </a:xfrm>
          <a:prstGeom prst="rect">
            <a:avLst/>
          </a:prstGeom>
        </p:spPr>
        <p:txBody>
          <a:bodyPr anchorCtr="0" anchor="t" bIns="91425" lIns="91425" rIns="91425" tIns="91425">
            <a:noAutofit/>
          </a:bodyPr>
          <a:lstStyle/>
          <a:p>
            <a:pPr indent="-228600" lvl="0" marL="457200" rtl="0">
              <a:spcBef>
                <a:spcPts val="0"/>
              </a:spcBef>
              <a:spcAft>
                <a:spcPts val="0"/>
              </a:spcAft>
              <a:buAutoNum type="arabicPeriod"/>
            </a:pPr>
            <a:r>
              <a:rPr lang="en"/>
              <a:t>Instead of opening a new connection everytime a new http request comes to the webapp, a set number of connections are opened and kept in a pool</a:t>
            </a:r>
          </a:p>
          <a:p>
            <a:pPr indent="-228600" lvl="0" marL="457200" rtl="0">
              <a:spcBef>
                <a:spcPts val="0"/>
              </a:spcBef>
              <a:spcAft>
                <a:spcPts val="0"/>
              </a:spcAft>
              <a:buAutoNum type="arabicPeriod"/>
            </a:pPr>
            <a:r>
              <a:rPr lang="en"/>
              <a:t>Everytime code that handles a web request needs to make queries to the database, a connection from the pool is used</a:t>
            </a:r>
          </a:p>
          <a:p>
            <a:pPr indent="-228600" lvl="0" marL="457200" rtl="0">
              <a:spcBef>
                <a:spcPts val="0"/>
              </a:spcBef>
              <a:spcAft>
                <a:spcPts val="0"/>
              </a:spcAft>
              <a:buAutoNum type="arabicPeriod"/>
            </a:pPr>
            <a:r>
              <a:rPr lang="en"/>
              <a:t>Advantages:</a:t>
            </a:r>
          </a:p>
          <a:p>
            <a:pPr indent="-228600" lvl="1" marL="914400" rtl="0">
              <a:spcBef>
                <a:spcPts val="0"/>
              </a:spcBef>
              <a:spcAft>
                <a:spcPts val="0"/>
              </a:spcAft>
              <a:buAutoNum type="alphaLcPeriod"/>
            </a:pPr>
            <a:r>
              <a:rPr lang="en"/>
              <a:t>Opening and maintaining a DB connection is expensive. If new DB connection is made for every HTTP connection what happens when 10k user suddenly simultaneously come to the site?!</a:t>
            </a:r>
          </a:p>
          <a:p>
            <a:pPr indent="-228600" lvl="1" marL="914400" rtl="0">
              <a:spcBef>
                <a:spcPts val="0"/>
              </a:spcBef>
              <a:spcAft>
                <a:spcPts val="0"/>
              </a:spcAft>
              <a:buAutoNum type="alphaLcPeriod"/>
            </a:pPr>
            <a:r>
              <a:rPr lang="en"/>
              <a:t>Time is not wasted in trying to create a new DB connection</a:t>
            </a:r>
          </a:p>
          <a:p>
            <a:pPr indent="-228600" lvl="0" marL="457200" rtl="0">
              <a:spcBef>
                <a:spcPts val="0"/>
              </a:spcBef>
              <a:spcAft>
                <a:spcPts val="0"/>
              </a:spcAft>
              <a:buAutoNum type="arabicPeriod"/>
            </a:pPr>
            <a:r>
              <a:rPr lang="en"/>
              <a:t>But connection pools are very hard to implement!</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2" name="Shape 212"/>
        <p:cNvGrpSpPr/>
        <p:nvPr/>
      </p:nvGrpSpPr>
      <p:grpSpPr>
        <a:xfrm>
          <a:off x="0" y="0"/>
          <a:ext cx="0" cy="0"/>
          <a:chOff x="0" y="0"/>
          <a:chExt cx="0" cy="0"/>
        </a:xfrm>
      </p:grpSpPr>
      <p:sp>
        <p:nvSpPr>
          <p:cNvPr id="213" name="Shape 213"/>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Thumb rules</a:t>
            </a:r>
          </a:p>
        </p:txBody>
      </p:sp>
      <p:sp>
        <p:nvSpPr>
          <p:cNvPr id="214" name="Shape 214"/>
          <p:cNvSpPr txBox="1"/>
          <p:nvPr>
            <p:ph idx="1" type="body"/>
          </p:nvPr>
        </p:nvSpPr>
        <p:spPr>
          <a:xfrm>
            <a:off x="311700" y="1152475"/>
            <a:ext cx="8520600" cy="2790600"/>
          </a:xfrm>
          <a:prstGeom prst="rect">
            <a:avLst/>
          </a:prstGeom>
        </p:spPr>
        <p:txBody>
          <a:bodyPr anchorCtr="0" anchor="t" bIns="91425" lIns="91425" rIns="91425" tIns="91425">
            <a:noAutofit/>
          </a:bodyPr>
          <a:lstStyle/>
          <a:p>
            <a:pPr indent="-228600" lvl="0" marL="457200" rtl="0">
              <a:spcBef>
                <a:spcPts val="0"/>
              </a:spcBef>
              <a:spcAft>
                <a:spcPts val="0"/>
              </a:spcAft>
              <a:buAutoNum type="arabicPeriod"/>
            </a:pPr>
            <a:r>
              <a:rPr lang="en"/>
              <a:t>Primary keys are indexes. A good primary key is on a column that will be used frequently in queries</a:t>
            </a:r>
          </a:p>
          <a:p>
            <a:pPr indent="-228600" lvl="0" marL="457200" rtl="0">
              <a:spcBef>
                <a:spcPts val="0"/>
              </a:spcBef>
              <a:spcAft>
                <a:spcPts val="0"/>
              </a:spcAft>
              <a:buAutoNum type="arabicPeriod"/>
            </a:pPr>
            <a:r>
              <a:rPr lang="en"/>
              <a:t>Add indexes only when necessary, and to columns that are queried frequently</a:t>
            </a:r>
          </a:p>
          <a:p>
            <a:pPr indent="-228600" lvl="0" marL="457200" rtl="0">
              <a:spcBef>
                <a:spcPts val="0"/>
              </a:spcBef>
              <a:spcAft>
                <a:spcPts val="0"/>
              </a:spcAft>
              <a:buAutoNum type="arabicPeriod"/>
            </a:pPr>
            <a:r>
              <a:rPr lang="en"/>
              <a:t>Use mature and community vetted libraries/frameworks to connect to a DBMS to leverage performance benefits like connection pooling</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8" name="Shape 218"/>
        <p:cNvGrpSpPr/>
        <p:nvPr/>
      </p:nvGrpSpPr>
      <p:grpSpPr>
        <a:xfrm>
          <a:off x="0" y="0"/>
          <a:ext cx="0" cy="0"/>
          <a:chOff x="0" y="0"/>
          <a:chExt cx="0" cy="0"/>
        </a:xfrm>
      </p:grpSpPr>
      <p:sp>
        <p:nvSpPr>
          <p:cNvPr id="219" name="Shape 21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Key takeaways</a:t>
            </a:r>
          </a:p>
        </p:txBody>
      </p:sp>
      <p:sp>
        <p:nvSpPr>
          <p:cNvPr id="220" name="Shape 220"/>
          <p:cNvSpPr txBox="1"/>
          <p:nvPr>
            <p:ph idx="1" type="body"/>
          </p:nvPr>
        </p:nvSpPr>
        <p:spPr>
          <a:xfrm>
            <a:off x="311700" y="1152475"/>
            <a:ext cx="8520600" cy="2790600"/>
          </a:xfrm>
          <a:prstGeom prst="rect">
            <a:avLst/>
          </a:prstGeom>
        </p:spPr>
        <p:txBody>
          <a:bodyPr anchorCtr="0" anchor="t" bIns="91425" lIns="91425" rIns="91425" tIns="91425">
            <a:noAutofit/>
          </a:bodyPr>
          <a:lstStyle/>
          <a:p>
            <a:pPr indent="-228600" lvl="0" marL="457200" rtl="0">
              <a:spcBef>
                <a:spcPts val="0"/>
              </a:spcBef>
              <a:spcAft>
                <a:spcPts val="0"/>
              </a:spcAft>
              <a:buAutoNum type="arabicPeriod"/>
            </a:pPr>
            <a:r>
              <a:rPr lang="en"/>
              <a:t>The various factors that affect performance of a database</a:t>
            </a:r>
          </a:p>
          <a:p>
            <a:pPr indent="-228600" lvl="0" marL="457200" rtl="0">
              <a:spcBef>
                <a:spcPts val="0"/>
              </a:spcBef>
              <a:spcAft>
                <a:spcPts val="0"/>
              </a:spcAft>
              <a:buAutoNum type="arabicPeriod"/>
            </a:pPr>
            <a:r>
              <a:rPr lang="en"/>
              <a:t>What factors are under our control</a:t>
            </a:r>
          </a:p>
          <a:p>
            <a:pPr indent="-228600" lvl="0" marL="457200" rtl="0">
              <a:spcBef>
                <a:spcPts val="0"/>
              </a:spcBef>
              <a:spcAft>
                <a:spcPts val="0"/>
              </a:spcAft>
              <a:buAutoNum type="arabicPeriod"/>
            </a:pPr>
            <a:r>
              <a:rPr lang="en"/>
              <a:t>First principles behind what affects performance, and scientifically measuring and improving iteratively</a:t>
            </a:r>
          </a:p>
          <a:p>
            <a:pPr indent="-228600" lvl="0" marL="457200" rtl="0">
              <a:spcBef>
                <a:spcPts val="0"/>
              </a:spcBef>
              <a:spcAft>
                <a:spcPts val="0"/>
              </a:spcAft>
              <a:buAutoNum type="arabicPeriod"/>
            </a:pPr>
            <a:r>
              <a:rPr lang="en"/>
              <a:t>Reasoning about performance is very very hard, beyond basic thumb rules</a:t>
            </a:r>
          </a:p>
          <a:p>
            <a:pPr indent="-228600" lvl="0" marL="457200" rtl="0">
              <a:spcBef>
                <a:spcPts val="0"/>
              </a:spcBef>
              <a:spcAft>
                <a:spcPts val="0"/>
              </a:spcAft>
              <a:buAutoNum type="arabicPeriod"/>
            </a:pPr>
            <a:r>
              <a:rPr lang="en"/>
              <a:t>No general statements about performance for any database are true! Learn about performance characteristics from the community for your data-model pattern and then make decisions</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Performance</a:t>
            </a:r>
          </a:p>
        </p:txBody>
      </p:sp>
      <p:sp>
        <p:nvSpPr>
          <p:cNvPr id="110" name="Shape 11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b="1" lang="en" u="sng"/>
              <a:t>Objectives</a:t>
            </a:r>
            <a:r>
              <a:rPr lang="en"/>
              <a:t>:</a:t>
            </a:r>
          </a:p>
          <a:p>
            <a:pPr indent="-228600" lvl="0" marL="457200" rtl="0">
              <a:spcBef>
                <a:spcPts val="0"/>
              </a:spcBef>
              <a:buAutoNum type="arabicPeriod"/>
            </a:pPr>
            <a:r>
              <a:rPr lang="en"/>
              <a:t>Understand what performance for a database means</a:t>
            </a:r>
          </a:p>
          <a:p>
            <a:pPr indent="-228600" lvl="0" marL="457200" rtl="0">
              <a:spcBef>
                <a:spcPts val="0"/>
              </a:spcBef>
              <a:buAutoNum type="arabicPeriod"/>
            </a:pPr>
            <a:r>
              <a:rPr lang="en"/>
              <a:t>Factors that affect performance on a database</a:t>
            </a:r>
          </a:p>
          <a:p>
            <a:pPr indent="-228600" lvl="0" marL="457200" rtl="0">
              <a:spcBef>
                <a:spcPts val="0"/>
              </a:spcBef>
              <a:buAutoNum type="arabicPeriod"/>
            </a:pPr>
            <a:r>
              <a:rPr lang="en"/>
              <a:t>Understand read vs write performance</a:t>
            </a:r>
          </a:p>
          <a:p>
            <a:pPr indent="-228600" lvl="0" marL="457200" rtl="0">
              <a:spcBef>
                <a:spcPts val="0"/>
              </a:spcBef>
              <a:buAutoNum type="arabicPeriod"/>
            </a:pPr>
            <a:r>
              <a:rPr lang="en"/>
              <a:t>Using indexes: How to increase read performance</a:t>
            </a:r>
          </a:p>
          <a:p>
            <a:pPr indent="-228600" lvl="0" marL="457200">
              <a:spcBef>
                <a:spcPts val="0"/>
              </a:spcBef>
              <a:buAutoNum type="arabicPeriod"/>
            </a:pPr>
            <a:r>
              <a:rPr lang="en"/>
              <a:t>Connection pooling</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sp>
        <p:nvSpPr>
          <p:cNvPr id="115" name="Shape 115"/>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Recap</a:t>
            </a:r>
          </a:p>
        </p:txBody>
      </p:sp>
      <p:sp>
        <p:nvSpPr>
          <p:cNvPr id="116" name="Shape 116"/>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AutoNum type="arabicPeriod"/>
            </a:pPr>
            <a:r>
              <a:rPr lang="en"/>
              <a:t>We understand the need for a database to store data</a:t>
            </a:r>
          </a:p>
          <a:p>
            <a:pPr indent="-228600" lvl="0" marL="457200" rtl="0">
              <a:spcBef>
                <a:spcPts val="0"/>
              </a:spcBef>
              <a:buAutoNum type="arabicPeriod"/>
            </a:pPr>
            <a:r>
              <a:rPr lang="en"/>
              <a:t>We know the basics of using a DBMS to model data and managing a database</a:t>
            </a:r>
          </a:p>
          <a:p>
            <a:pPr indent="-228600" lvl="0" marL="457200" rtl="0">
              <a:spcBef>
                <a:spcPts val="0"/>
              </a:spcBef>
              <a:buAutoNum type="arabicPeriod"/>
            </a:pPr>
            <a:r>
              <a:rPr lang="en"/>
              <a:t>We know basic SQL and how it’s able to help us query a database to manipulate either the data or the schema</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x="0" y="0"/>
          <a:ext cx="0" cy="0"/>
          <a:chOff x="0" y="0"/>
          <a:chExt cx="0" cy="0"/>
        </a:xfrm>
      </p:grpSpPr>
      <p:sp>
        <p:nvSpPr>
          <p:cNvPr id="121" name="Shape 121"/>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What is database performance?</a:t>
            </a:r>
          </a:p>
        </p:txBody>
      </p:sp>
      <p:sp>
        <p:nvSpPr>
          <p:cNvPr id="122" name="Shape 122"/>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AutoNum type="arabicPeriod"/>
            </a:pPr>
            <a:r>
              <a:rPr lang="en"/>
              <a:t>By performance, we usually refer to the time it takes for webapp to query the DBMS for results</a:t>
            </a:r>
          </a:p>
          <a:p>
            <a:pPr indent="-228600" lvl="0" marL="457200" rtl="0">
              <a:spcBef>
                <a:spcPts val="0"/>
              </a:spcBef>
              <a:buAutoNum type="arabicPeriod"/>
            </a:pPr>
            <a:r>
              <a:rPr lang="en"/>
              <a:t>This hence boils down to 2 things:</a:t>
            </a:r>
          </a:p>
          <a:p>
            <a:pPr indent="-228600" lvl="1" marL="914400" rtl="0">
              <a:spcBef>
                <a:spcPts val="0"/>
              </a:spcBef>
              <a:buAutoNum type="alphaLcPeriod"/>
            </a:pPr>
            <a:r>
              <a:rPr lang="en"/>
              <a:t>Connecting to the DBMS efficiently</a:t>
            </a:r>
          </a:p>
          <a:p>
            <a:pPr indent="-228600" lvl="1" marL="914400" rtl="0">
              <a:spcBef>
                <a:spcPts val="0"/>
              </a:spcBef>
              <a:buAutoNum type="alphaLcPeriod"/>
            </a:pPr>
            <a:r>
              <a:rPr lang="en"/>
              <a:t>The time required for the DBMS to write to the database or to read from the database</a:t>
            </a:r>
          </a:p>
          <a:p>
            <a:pPr indent="-228600" lvl="0" marL="457200" rtl="0">
              <a:spcBef>
                <a:spcPts val="0"/>
              </a:spcBef>
              <a:buAutoNum type="arabicPeriod"/>
            </a:pPr>
            <a:r>
              <a:rPr lang="en"/>
              <a:t>A faster DBMS is a system that can read/write queries in lesser time</a:t>
            </a:r>
          </a:p>
          <a:p>
            <a:pPr indent="-228600" lvl="0" marL="457200" rtl="0">
              <a:spcBef>
                <a:spcPts val="0"/>
              </a:spcBef>
              <a:buAutoNum type="arabicPeriod"/>
            </a:pPr>
            <a:r>
              <a:rPr lang="en"/>
              <a:t>Performance of a database is one of the most complicated topics, and very hard to reason about beyond a point!</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sp>
        <p:nvSpPr>
          <p:cNvPr id="127" name="Shape 127"/>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What factors affect the database performance?</a:t>
            </a:r>
          </a:p>
        </p:txBody>
      </p:sp>
      <p:sp>
        <p:nvSpPr>
          <p:cNvPr id="128" name="Shape 128"/>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AutoNum type="arabicPeriod"/>
            </a:pPr>
            <a:r>
              <a:rPr lang="en"/>
              <a:t>A </a:t>
            </a:r>
            <a:r>
              <a:rPr b="1" lang="en"/>
              <a:t>DBMS manages</a:t>
            </a:r>
            <a:r>
              <a:rPr lang="en"/>
              <a:t> a database by </a:t>
            </a:r>
            <a:r>
              <a:rPr b="1" lang="en">
                <a:solidFill>
                  <a:srgbClr val="3D85C6"/>
                </a:solidFill>
              </a:rPr>
              <a:t>reading and writing</a:t>
            </a:r>
            <a:r>
              <a:rPr lang="en"/>
              <a:t> </a:t>
            </a:r>
            <a:r>
              <a:rPr b="1" lang="en"/>
              <a:t>data</a:t>
            </a:r>
            <a:r>
              <a:rPr lang="en"/>
              <a:t> to files on </a:t>
            </a:r>
            <a:r>
              <a:rPr b="1" lang="en">
                <a:solidFill>
                  <a:srgbClr val="3D85C6"/>
                </a:solidFill>
              </a:rPr>
              <a:t>disk</a:t>
            </a:r>
          </a:p>
          <a:p>
            <a:pPr indent="-228600" lvl="0" marL="457200" rtl="0">
              <a:spcBef>
                <a:spcPts val="0"/>
              </a:spcBef>
              <a:buAutoNum type="arabicPeriod"/>
            </a:pPr>
            <a:r>
              <a:rPr lang="en"/>
              <a:t>From this, it is directly clear what factors affect performance:</a:t>
            </a:r>
          </a:p>
          <a:p>
            <a:pPr indent="-228600" lvl="1" marL="914400" rtl="0">
              <a:spcBef>
                <a:spcPts val="0"/>
              </a:spcBef>
              <a:buAutoNum type="alphaLcPeriod"/>
            </a:pPr>
            <a:r>
              <a:rPr lang="en"/>
              <a:t>The method with which a DBMS reads/writes data</a:t>
            </a:r>
          </a:p>
          <a:p>
            <a:pPr indent="-228600" lvl="1" marL="914400" rtl="0">
              <a:spcBef>
                <a:spcPts val="0"/>
              </a:spcBef>
              <a:buAutoNum type="alphaLcPeriod"/>
            </a:pPr>
            <a:r>
              <a:rPr lang="en"/>
              <a:t>The volume of data being read or written</a:t>
            </a:r>
          </a:p>
          <a:p>
            <a:pPr indent="-228600" lvl="1" marL="914400" rtl="0">
              <a:spcBef>
                <a:spcPts val="0"/>
              </a:spcBef>
              <a:buAutoNum type="alphaLcPeriod"/>
            </a:pPr>
            <a:r>
              <a:rPr lang="en"/>
              <a:t>The complexity of the data being read or written</a:t>
            </a:r>
          </a:p>
          <a:p>
            <a:pPr indent="-228600" lvl="1" marL="914400" rtl="0">
              <a:spcBef>
                <a:spcPts val="0"/>
              </a:spcBef>
              <a:buAutoNum type="alphaLcPeriod"/>
            </a:pPr>
            <a:r>
              <a:rPr lang="en"/>
              <a:t>The amount of data that already exists in the database</a:t>
            </a:r>
          </a:p>
          <a:p>
            <a:pPr indent="-228600" lvl="1" marL="914400" rtl="0">
              <a:spcBef>
                <a:spcPts val="0"/>
              </a:spcBef>
              <a:buAutoNum type="alphaLcPeriod"/>
            </a:pPr>
            <a:r>
              <a:rPr lang="en"/>
              <a:t>The disk </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x="0" y="0"/>
          <a:ext cx="0" cy="0"/>
          <a:chOff x="0" y="0"/>
          <a:chExt cx="0" cy="0"/>
        </a:xfrm>
      </p:grpSpPr>
      <p:sp>
        <p:nvSpPr>
          <p:cNvPr id="133" name="Shape 133"/>
          <p:cNvSpPr/>
          <p:nvPr/>
        </p:nvSpPr>
        <p:spPr>
          <a:xfrm>
            <a:off x="6498525" y="3084975"/>
            <a:ext cx="1149900" cy="2011500"/>
          </a:xfrm>
          <a:prstGeom prst="snip1Rect">
            <a:avLst>
              <a:gd fmla="val 12674"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4" name="Shape 134"/>
          <p:cNvSpPr/>
          <p:nvPr/>
        </p:nvSpPr>
        <p:spPr>
          <a:xfrm>
            <a:off x="3762350" y="3420175"/>
            <a:ext cx="2299800" cy="1394400"/>
          </a:xfrm>
          <a:prstGeom prst="snip1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5" name="Shape 135"/>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DBMS controlled factors</a:t>
            </a:r>
          </a:p>
        </p:txBody>
      </p:sp>
      <p:sp>
        <p:nvSpPr>
          <p:cNvPr id="136" name="Shape 136"/>
          <p:cNvSpPr txBox="1"/>
          <p:nvPr>
            <p:ph idx="1" type="body"/>
          </p:nvPr>
        </p:nvSpPr>
        <p:spPr>
          <a:xfrm>
            <a:off x="311700" y="1152475"/>
            <a:ext cx="8520600" cy="1857300"/>
          </a:xfrm>
          <a:prstGeom prst="rect">
            <a:avLst/>
          </a:prstGeom>
        </p:spPr>
        <p:txBody>
          <a:bodyPr anchorCtr="0" anchor="t" bIns="91425" lIns="91425" rIns="91425" tIns="91425">
            <a:noAutofit/>
          </a:bodyPr>
          <a:lstStyle/>
          <a:p>
            <a:pPr indent="-317500" lvl="0" marL="457200" marR="0" rtl="0" algn="l">
              <a:lnSpc>
                <a:spcPct val="115000"/>
              </a:lnSpc>
              <a:spcBef>
                <a:spcPts val="0"/>
              </a:spcBef>
              <a:spcAft>
                <a:spcPts val="1600"/>
              </a:spcAft>
              <a:buClr>
                <a:schemeClr val="dk2"/>
              </a:buClr>
              <a:buSzPct val="100000"/>
              <a:buFont typeface="Arial"/>
              <a:buAutoNum type="arabicPeriod"/>
            </a:pPr>
            <a:r>
              <a:rPr b="1" lang="en"/>
              <a:t>The method with which it reads, writes data OR how it exploits knowledge of a disk to better manage its IO operations</a:t>
            </a:r>
          </a:p>
          <a:p>
            <a:pPr indent="-228600" lvl="1" marL="914400" rtl="0">
              <a:spcBef>
                <a:spcPts val="0"/>
              </a:spcBef>
              <a:buAutoNum type="alphaLcPeriod"/>
            </a:pPr>
            <a:r>
              <a:rPr lang="en"/>
              <a:t>Eg: The way a DBMS stores data on disk. Typical databases store row after row in a file. Whereas a columnar database like Cassandra stores data as column values after column values</a:t>
            </a:r>
          </a:p>
          <a:p>
            <a:pPr indent="-228600" lvl="2" marL="1371600" rtl="0">
              <a:spcBef>
                <a:spcPts val="0"/>
              </a:spcBef>
              <a:buAutoNum type="romanLcPeriod"/>
            </a:pPr>
            <a:r>
              <a:rPr lang="en"/>
              <a:t>Very good for analytics for large datasets because we typically need one column for many rows in one query</a:t>
            </a:r>
          </a:p>
          <a:p>
            <a:pPr indent="-228600" lvl="2" marL="1371600" rtl="0">
              <a:spcBef>
                <a:spcPts val="0"/>
              </a:spcBef>
              <a:buAutoNum type="romanLcPeriod"/>
            </a:pPr>
            <a:r>
              <a:rPr lang="en"/>
              <a:t>As opposed to all columns for many rows in typical applications</a:t>
            </a:r>
          </a:p>
          <a:p>
            <a:pPr indent="-304800" lvl="0" marL="457200" marR="0" rtl="0" algn="l">
              <a:lnSpc>
                <a:spcPct val="115000"/>
              </a:lnSpc>
              <a:spcBef>
                <a:spcPts val="0"/>
              </a:spcBef>
              <a:spcAft>
                <a:spcPts val="1600"/>
              </a:spcAft>
              <a:buClr>
                <a:schemeClr val="dk2"/>
              </a:buClr>
              <a:buSzPct val="85714"/>
              <a:buFont typeface="Arial"/>
              <a:buAutoNum type="arabicPeriod"/>
            </a:pPr>
            <a:r>
              <a:rPr lang="en"/>
              <a:t>These are factors that are internal to the DBMS, that we as DBAs or developers can’t do much about</a:t>
            </a:r>
          </a:p>
        </p:txBody>
      </p:sp>
      <p:graphicFrame>
        <p:nvGraphicFramePr>
          <p:cNvPr id="137" name="Shape 137"/>
          <p:cNvGraphicFramePr/>
          <p:nvPr/>
        </p:nvGraphicFramePr>
        <p:xfrm>
          <a:off x="3762275" y="3671625"/>
          <a:ext cx="3000000" cy="3000000"/>
        </p:xfrm>
        <a:graphic>
          <a:graphicData uri="http://schemas.openxmlformats.org/drawingml/2006/table">
            <a:tbl>
              <a:tblPr>
                <a:noFill/>
                <a:tableStyleId>{883C945F-4BCA-4FA8-9BDC-A13AEECA7A3F}</a:tableStyleId>
              </a:tblPr>
              <a:tblGrid>
                <a:gridCol w="1149875"/>
                <a:gridCol w="1149875"/>
              </a:tblGrid>
              <a:tr h="381000">
                <a:tc>
                  <a:txBody>
                    <a:bodyPr>
                      <a:noAutofit/>
                    </a:bodyPr>
                    <a:lstStyle/>
                    <a:p>
                      <a:pPr lvl="0" algn="ctr">
                        <a:spcBef>
                          <a:spcPts val="0"/>
                        </a:spcBef>
                        <a:buNone/>
                      </a:pPr>
                      <a:r>
                        <a:rPr lang="en" sz="1000">
                          <a:latin typeface="Consolas"/>
                          <a:ea typeface="Consolas"/>
                          <a:cs typeface="Consolas"/>
                          <a:sym typeface="Consolas"/>
                        </a:rPr>
                        <a:t>row1-col1</a:t>
                      </a:r>
                    </a:p>
                  </a:txBody>
                  <a:tcPr marT="91425" marB="91425" marR="91425" marL="91425"/>
                </a:tc>
                <a:tc>
                  <a:txBody>
                    <a:bodyPr>
                      <a:noAutofit/>
                    </a:bodyPr>
                    <a:lstStyle/>
                    <a:p>
                      <a:pPr lvl="0" algn="ctr">
                        <a:spcBef>
                          <a:spcPts val="0"/>
                        </a:spcBef>
                        <a:buNone/>
                      </a:pPr>
                      <a:r>
                        <a:rPr lang="en" sz="1000">
                          <a:latin typeface="Consolas"/>
                          <a:ea typeface="Consolas"/>
                          <a:cs typeface="Consolas"/>
                          <a:sym typeface="Consolas"/>
                        </a:rPr>
                        <a:t>row1-col2</a:t>
                      </a:r>
                    </a:p>
                  </a:txBody>
                  <a:tcPr marT="91425" marB="91425" marR="91425" marL="91425"/>
                </a:tc>
              </a:tr>
              <a:tr h="381000">
                <a:tc>
                  <a:txBody>
                    <a:bodyPr>
                      <a:noAutofit/>
                    </a:bodyPr>
                    <a:lstStyle/>
                    <a:p>
                      <a:pPr lvl="0" algn="ctr">
                        <a:spcBef>
                          <a:spcPts val="0"/>
                        </a:spcBef>
                        <a:buNone/>
                      </a:pPr>
                      <a:r>
                        <a:rPr lang="en" sz="1000">
                          <a:latin typeface="Consolas"/>
                          <a:ea typeface="Consolas"/>
                          <a:cs typeface="Consolas"/>
                          <a:sym typeface="Consolas"/>
                        </a:rPr>
                        <a:t>row2-col1</a:t>
                      </a:r>
                    </a:p>
                  </a:txBody>
                  <a:tcPr marT="91425" marB="91425" marR="91425" marL="91425"/>
                </a:tc>
                <a:tc>
                  <a:txBody>
                    <a:bodyPr>
                      <a:noAutofit/>
                    </a:bodyPr>
                    <a:lstStyle/>
                    <a:p>
                      <a:pPr lvl="0" algn="ctr">
                        <a:spcBef>
                          <a:spcPts val="0"/>
                        </a:spcBef>
                        <a:buNone/>
                      </a:pPr>
                      <a:r>
                        <a:rPr lang="en" sz="1000">
                          <a:latin typeface="Consolas"/>
                          <a:ea typeface="Consolas"/>
                          <a:cs typeface="Consolas"/>
                          <a:sym typeface="Consolas"/>
                        </a:rPr>
                        <a:t>row2-col2</a:t>
                      </a:r>
                    </a:p>
                  </a:txBody>
                  <a:tcPr marT="91425" marB="91425" marR="91425" marL="91425"/>
                </a:tc>
              </a:tr>
              <a:tr h="381000">
                <a:tc>
                  <a:txBody>
                    <a:bodyPr>
                      <a:noAutofit/>
                    </a:bodyPr>
                    <a:lstStyle/>
                    <a:p>
                      <a:pPr lvl="0" algn="ctr">
                        <a:spcBef>
                          <a:spcPts val="0"/>
                        </a:spcBef>
                        <a:buNone/>
                      </a:pPr>
                      <a:r>
                        <a:rPr lang="en" sz="1000">
                          <a:latin typeface="Consolas"/>
                          <a:ea typeface="Consolas"/>
                          <a:cs typeface="Consolas"/>
                          <a:sym typeface="Consolas"/>
                        </a:rPr>
                        <a:t>row3-col1</a:t>
                      </a:r>
                    </a:p>
                  </a:txBody>
                  <a:tcPr marT="91425" marB="91425" marR="91425" marL="91425"/>
                </a:tc>
                <a:tc>
                  <a:txBody>
                    <a:bodyPr>
                      <a:noAutofit/>
                    </a:bodyPr>
                    <a:lstStyle/>
                    <a:p>
                      <a:pPr lvl="0" algn="ctr">
                        <a:spcBef>
                          <a:spcPts val="0"/>
                        </a:spcBef>
                        <a:buNone/>
                      </a:pPr>
                      <a:r>
                        <a:rPr lang="en" sz="1000">
                          <a:latin typeface="Consolas"/>
                          <a:ea typeface="Consolas"/>
                          <a:cs typeface="Consolas"/>
                          <a:sym typeface="Consolas"/>
                        </a:rPr>
                        <a:t>row3-col2</a:t>
                      </a:r>
                    </a:p>
                  </a:txBody>
                  <a:tcPr marT="91425" marB="91425" marR="91425" marL="91425"/>
                </a:tc>
              </a:tr>
            </a:tbl>
          </a:graphicData>
        </a:graphic>
      </p:graphicFrame>
      <p:graphicFrame>
        <p:nvGraphicFramePr>
          <p:cNvPr id="138" name="Shape 138"/>
          <p:cNvGraphicFramePr/>
          <p:nvPr/>
        </p:nvGraphicFramePr>
        <p:xfrm>
          <a:off x="6498525" y="3237375"/>
          <a:ext cx="3000000" cy="3000000"/>
        </p:xfrm>
        <a:graphic>
          <a:graphicData uri="http://schemas.openxmlformats.org/drawingml/2006/table">
            <a:tbl>
              <a:tblPr>
                <a:noFill/>
                <a:tableStyleId>{883C945F-4BCA-4FA8-9BDC-A13AEECA7A3F}</a:tableStyleId>
              </a:tblPr>
              <a:tblGrid>
                <a:gridCol w="1149875"/>
              </a:tblGrid>
              <a:tr h="309550">
                <a:tc>
                  <a:txBody>
                    <a:bodyPr>
                      <a:noAutofit/>
                    </a:bodyPr>
                    <a:lstStyle/>
                    <a:p>
                      <a:pPr lvl="0" rtl="0" algn="ctr">
                        <a:spcBef>
                          <a:spcPts val="0"/>
                        </a:spcBef>
                        <a:buNone/>
                      </a:pPr>
                      <a:r>
                        <a:rPr lang="en" sz="800">
                          <a:latin typeface="Consolas"/>
                          <a:ea typeface="Consolas"/>
                          <a:cs typeface="Consolas"/>
                          <a:sym typeface="Consolas"/>
                        </a:rPr>
                        <a:t>row1-col1</a:t>
                      </a:r>
                    </a:p>
                  </a:txBody>
                  <a:tcPr marT="91425" marB="91425" marR="91425" marL="91425"/>
                </a:tc>
              </a:tr>
              <a:tr h="309550">
                <a:tc>
                  <a:txBody>
                    <a:bodyPr>
                      <a:noAutofit/>
                    </a:bodyPr>
                    <a:lstStyle/>
                    <a:p>
                      <a:pPr lvl="0" rtl="0" algn="ctr">
                        <a:spcBef>
                          <a:spcPts val="0"/>
                        </a:spcBef>
                        <a:buNone/>
                      </a:pPr>
                      <a:r>
                        <a:rPr lang="en" sz="800">
                          <a:latin typeface="Consolas"/>
                          <a:ea typeface="Consolas"/>
                          <a:cs typeface="Consolas"/>
                          <a:sym typeface="Consolas"/>
                        </a:rPr>
                        <a:t>row2-col1</a:t>
                      </a:r>
                    </a:p>
                  </a:txBody>
                  <a:tcPr marT="91425" marB="91425" marR="91425" marL="91425"/>
                </a:tc>
              </a:tr>
              <a:tr h="309550">
                <a:tc>
                  <a:txBody>
                    <a:bodyPr>
                      <a:noAutofit/>
                    </a:bodyPr>
                    <a:lstStyle/>
                    <a:p>
                      <a:pPr lvl="0" rtl="0" algn="ctr">
                        <a:spcBef>
                          <a:spcPts val="0"/>
                        </a:spcBef>
                        <a:buNone/>
                      </a:pPr>
                      <a:r>
                        <a:rPr lang="en" sz="800">
                          <a:latin typeface="Consolas"/>
                          <a:ea typeface="Consolas"/>
                          <a:cs typeface="Consolas"/>
                          <a:sym typeface="Consolas"/>
                        </a:rPr>
                        <a:t>row3-col1</a:t>
                      </a:r>
                    </a:p>
                  </a:txBody>
                  <a:tcPr marT="91425" marB="91425" marR="91425" marL="91425"/>
                </a:tc>
              </a:tr>
              <a:tr h="309550">
                <a:tc>
                  <a:txBody>
                    <a:bodyPr>
                      <a:noAutofit/>
                    </a:bodyPr>
                    <a:lstStyle/>
                    <a:p>
                      <a:pPr lvl="0" rtl="0" algn="ctr">
                        <a:spcBef>
                          <a:spcPts val="0"/>
                        </a:spcBef>
                        <a:buNone/>
                      </a:pPr>
                      <a:r>
                        <a:rPr lang="en" sz="800">
                          <a:latin typeface="Consolas"/>
                          <a:ea typeface="Consolas"/>
                          <a:cs typeface="Consolas"/>
                          <a:sym typeface="Consolas"/>
                        </a:rPr>
                        <a:t>row1-col2</a:t>
                      </a:r>
                    </a:p>
                  </a:txBody>
                  <a:tcPr marT="91425" marB="91425" marR="91425" marL="91425"/>
                </a:tc>
              </a:tr>
              <a:tr h="309550">
                <a:tc>
                  <a:txBody>
                    <a:bodyPr>
                      <a:noAutofit/>
                    </a:bodyPr>
                    <a:lstStyle/>
                    <a:p>
                      <a:pPr lvl="0" rtl="0" algn="ctr">
                        <a:spcBef>
                          <a:spcPts val="0"/>
                        </a:spcBef>
                        <a:buNone/>
                      </a:pPr>
                      <a:r>
                        <a:rPr lang="en" sz="800">
                          <a:latin typeface="Consolas"/>
                          <a:ea typeface="Consolas"/>
                          <a:cs typeface="Consolas"/>
                          <a:sym typeface="Consolas"/>
                        </a:rPr>
                        <a:t>row2-col2</a:t>
                      </a:r>
                    </a:p>
                  </a:txBody>
                  <a:tcPr marT="91425" marB="91425" marR="91425" marL="91425"/>
                </a:tc>
              </a:tr>
              <a:tr h="309550">
                <a:tc>
                  <a:txBody>
                    <a:bodyPr>
                      <a:noAutofit/>
                    </a:bodyPr>
                    <a:lstStyle/>
                    <a:p>
                      <a:pPr lvl="0" rtl="0" algn="ctr">
                        <a:spcBef>
                          <a:spcPts val="0"/>
                        </a:spcBef>
                        <a:buNone/>
                      </a:pPr>
                      <a:r>
                        <a:rPr lang="en" sz="800">
                          <a:latin typeface="Consolas"/>
                          <a:ea typeface="Consolas"/>
                          <a:cs typeface="Consolas"/>
                          <a:sym typeface="Consolas"/>
                        </a:rPr>
                        <a:t>row3-col2</a:t>
                      </a: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x="0" y="0"/>
          <a:ext cx="0" cy="0"/>
          <a:chOff x="0" y="0"/>
          <a:chExt cx="0" cy="0"/>
        </a:xfrm>
      </p:grpSpPr>
      <p:sp>
        <p:nvSpPr>
          <p:cNvPr id="143" name="Shape 143"/>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Factors under a DBA or a developer’s control</a:t>
            </a:r>
          </a:p>
        </p:txBody>
      </p:sp>
      <p:sp>
        <p:nvSpPr>
          <p:cNvPr id="144" name="Shape 144"/>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AutoNum type="arabicPeriod"/>
            </a:pPr>
            <a:r>
              <a:rPr lang="en"/>
              <a:t>Factors that the DBMS cannot control</a:t>
            </a:r>
          </a:p>
          <a:p>
            <a:pPr indent="-228600" lvl="1" marL="914400" rtl="0">
              <a:spcBef>
                <a:spcPts val="0"/>
              </a:spcBef>
              <a:buAutoNum type="alphaLcPeriod"/>
            </a:pPr>
            <a:r>
              <a:rPr lang="en"/>
              <a:t>Volume of data being read/written</a:t>
            </a:r>
          </a:p>
          <a:p>
            <a:pPr indent="-228600" lvl="1" marL="914400" rtl="0">
              <a:spcBef>
                <a:spcPts val="0"/>
              </a:spcBef>
              <a:buAutoNum type="alphaLcPeriod"/>
            </a:pPr>
            <a:r>
              <a:rPr lang="en"/>
              <a:t>Complexity of the data being read/written</a:t>
            </a:r>
          </a:p>
          <a:p>
            <a:pPr indent="-228600" lvl="2" marL="1371600" rtl="0">
              <a:spcBef>
                <a:spcPts val="0"/>
              </a:spcBef>
              <a:buAutoNum type="romanLcPeriod"/>
            </a:pPr>
            <a:r>
              <a:rPr lang="en"/>
              <a:t>Eg: Data being read from many different tables with many different conditions</a:t>
            </a:r>
          </a:p>
          <a:p>
            <a:pPr indent="-228600" lvl="2" marL="1371600" rtl="0">
              <a:spcBef>
                <a:spcPts val="0"/>
              </a:spcBef>
              <a:buAutoNum type="romanLcPeriod"/>
            </a:pPr>
            <a:r>
              <a:rPr lang="en"/>
              <a:t>Eg: Data being written to tables with lots of constraints</a:t>
            </a:r>
          </a:p>
          <a:p>
            <a:pPr indent="-228600" lvl="1" marL="914400" rtl="0">
              <a:spcBef>
                <a:spcPts val="0"/>
              </a:spcBef>
              <a:buAutoNum type="alphaLcPeriod"/>
            </a:pPr>
            <a:r>
              <a:rPr lang="en"/>
              <a:t>Total amount of data in the database</a:t>
            </a:r>
          </a:p>
          <a:p>
            <a:pPr indent="-228600" lvl="2" marL="1371600" rtl="0">
              <a:spcBef>
                <a:spcPts val="0"/>
              </a:spcBef>
              <a:buAutoNum type="romanLcPeriod"/>
            </a:pPr>
            <a:r>
              <a:rPr lang="en"/>
              <a:t>Eg: If there is already a lot of data in a database already then find the data to select/update/delete starts taking longer</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sp>
        <p:nvSpPr>
          <p:cNvPr id="149" name="Shape 14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Read/Write performance</a:t>
            </a:r>
          </a:p>
        </p:txBody>
      </p:sp>
      <p:sp>
        <p:nvSpPr>
          <p:cNvPr id="150" name="Shape 150"/>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17500" lvl="0" marL="457200" marR="0" rtl="0" algn="l">
              <a:lnSpc>
                <a:spcPct val="115000"/>
              </a:lnSpc>
              <a:spcBef>
                <a:spcPts val="0"/>
              </a:spcBef>
              <a:spcAft>
                <a:spcPts val="1600"/>
              </a:spcAft>
              <a:buClr>
                <a:schemeClr val="dk2"/>
              </a:buClr>
              <a:buSzPct val="100000"/>
              <a:buFont typeface="Arial"/>
              <a:buAutoNum type="arabicPeriod"/>
            </a:pPr>
            <a:r>
              <a:rPr lang="en"/>
              <a:t>The more the data, the harder to find the data that is to be read</a:t>
            </a:r>
          </a:p>
          <a:p>
            <a:pPr indent="-228600" lvl="1" marL="914400" marR="0" rtl="0" algn="l">
              <a:lnSpc>
                <a:spcPct val="115000"/>
              </a:lnSpc>
              <a:spcBef>
                <a:spcPts val="0"/>
              </a:spcBef>
              <a:spcAft>
                <a:spcPts val="1600"/>
              </a:spcAft>
              <a:buAutoNum type="alphaLcPeriod"/>
            </a:pPr>
            <a:r>
              <a:rPr lang="en"/>
              <a:t>Eg: Finding a set of rows that match a query condition is faster if there are 10 rows in total as compared to if there are a million rows</a:t>
            </a:r>
          </a:p>
          <a:p>
            <a:pPr indent="-228600" lvl="0" marL="457200" marR="0" rtl="0" algn="l">
              <a:lnSpc>
                <a:spcPct val="115000"/>
              </a:lnSpc>
              <a:spcBef>
                <a:spcPts val="0"/>
              </a:spcBef>
              <a:spcAft>
                <a:spcPts val="1600"/>
              </a:spcAft>
              <a:buAutoNum type="arabicPeriod"/>
            </a:pPr>
            <a:r>
              <a:rPr lang="en"/>
              <a:t>The  more the constraints to be checked by the DBMS, the slower the write</a:t>
            </a:r>
          </a:p>
          <a:p>
            <a:pPr indent="-228600" lvl="1" marL="914400" marR="0" rtl="0" algn="l">
              <a:lnSpc>
                <a:spcPct val="115000"/>
              </a:lnSpc>
              <a:spcBef>
                <a:spcPts val="0"/>
              </a:spcBef>
              <a:spcAft>
                <a:spcPts val="1600"/>
              </a:spcAft>
              <a:buAutoNum type="alphaLcPeriod"/>
            </a:pPr>
            <a:r>
              <a:rPr lang="en"/>
              <a:t>Eg: Multiple foreign-key constraints on the same column will required validating each constraint before the write can safely be committed to the database.</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x="0" y="0"/>
          <a:ext cx="0" cy="0"/>
          <a:chOff x="0" y="0"/>
          <a:chExt cx="0" cy="0"/>
        </a:xfrm>
      </p:grpSpPr>
      <p:sp>
        <p:nvSpPr>
          <p:cNvPr id="155" name="Shape 155"/>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Indexes</a:t>
            </a:r>
          </a:p>
        </p:txBody>
      </p:sp>
      <p:sp>
        <p:nvSpPr>
          <p:cNvPr id="156" name="Shape 156"/>
          <p:cNvSpPr txBox="1"/>
          <p:nvPr>
            <p:ph idx="1" type="body"/>
          </p:nvPr>
        </p:nvSpPr>
        <p:spPr>
          <a:xfrm>
            <a:off x="311700" y="1152475"/>
            <a:ext cx="8520600" cy="1823700"/>
          </a:xfrm>
          <a:prstGeom prst="rect">
            <a:avLst/>
          </a:prstGeom>
        </p:spPr>
        <p:txBody>
          <a:bodyPr anchorCtr="0" anchor="t" bIns="91425" lIns="91425" rIns="91425" tIns="91425">
            <a:noAutofit/>
          </a:bodyPr>
          <a:lstStyle/>
          <a:p>
            <a:pPr indent="-317500" lvl="0" marL="457200" marR="0" rtl="0" algn="l">
              <a:lnSpc>
                <a:spcPct val="115000"/>
              </a:lnSpc>
              <a:spcBef>
                <a:spcPts val="0"/>
              </a:spcBef>
              <a:spcAft>
                <a:spcPts val="1600"/>
              </a:spcAft>
              <a:buClr>
                <a:schemeClr val="dk2"/>
              </a:buClr>
              <a:buSzPct val="100000"/>
              <a:buFont typeface="Arial"/>
              <a:buAutoNum type="arabicPeriod"/>
            </a:pPr>
            <a:r>
              <a:rPr lang="en"/>
              <a:t>Indexes are created on one or more columns to speed up data retrieval when using those column values</a:t>
            </a:r>
          </a:p>
          <a:p>
            <a:pPr indent="-228600" lvl="1" marL="914400" marR="0" rtl="0" algn="l">
              <a:lnSpc>
                <a:spcPct val="115000"/>
              </a:lnSpc>
              <a:spcBef>
                <a:spcPts val="0"/>
              </a:spcBef>
              <a:spcAft>
                <a:spcPts val="1600"/>
              </a:spcAft>
              <a:buAutoNum type="alphaLcPeriod"/>
            </a:pPr>
            <a:r>
              <a:rPr lang="en"/>
              <a:t>Eg: (name, age, address)</a:t>
            </a:r>
          </a:p>
          <a:p>
            <a:pPr indent="-228600" lvl="1" marL="914400" marR="0" rtl="0" algn="l">
              <a:lnSpc>
                <a:spcPct val="115000"/>
              </a:lnSpc>
              <a:spcBef>
                <a:spcPts val="0"/>
              </a:spcBef>
              <a:spcAft>
                <a:spcPts val="1600"/>
              </a:spcAft>
              <a:buAutoNum type="alphaLcPeriod"/>
            </a:pPr>
            <a:r>
              <a:rPr lang="en"/>
              <a:t>Name will be used to query the table</a:t>
            </a:r>
          </a:p>
          <a:p>
            <a:pPr indent="-228600" lvl="1" marL="914400" marR="0" rtl="0" algn="l">
              <a:lnSpc>
                <a:spcPct val="115000"/>
              </a:lnSpc>
              <a:spcBef>
                <a:spcPts val="0"/>
              </a:spcBef>
              <a:spcAft>
                <a:spcPts val="1600"/>
              </a:spcAft>
              <a:buAutoNum type="alphaLcPeriod"/>
            </a:pPr>
            <a:r>
              <a:rPr lang="en"/>
              <a:t>In this case the name column can be indexed</a:t>
            </a:r>
          </a:p>
          <a:p>
            <a:pPr indent="-228600" lvl="0" marL="457200" marR="0" rtl="0" algn="l">
              <a:lnSpc>
                <a:spcPct val="115000"/>
              </a:lnSpc>
              <a:spcBef>
                <a:spcPts val="0"/>
              </a:spcBef>
              <a:spcAft>
                <a:spcPts val="1600"/>
              </a:spcAft>
              <a:buAutoNum type="arabicPeriod"/>
            </a:pPr>
            <a:r>
              <a:rPr lang="en"/>
              <a:t>Values of a column are stored separately. Pointer to row data is maintained in the index. This helps find the row relevant to the index super fast on disk. This is O(log(n)) for some types of indexes</a:t>
            </a:r>
          </a:p>
          <a:p>
            <a:pPr indent="-228600" lvl="0" marL="457200" marR="0" rtl="0" algn="l">
              <a:lnSpc>
                <a:spcPct val="115000"/>
              </a:lnSpc>
              <a:spcBef>
                <a:spcPts val="0"/>
              </a:spcBef>
              <a:spcAft>
                <a:spcPts val="1600"/>
              </a:spcAft>
              <a:buAutoNum type="arabicPeriod"/>
            </a:pPr>
            <a:r>
              <a:rPr lang="en"/>
              <a:t>Otherwise sequentially scan. This is slow: O(n)</a:t>
            </a:r>
          </a:p>
        </p:txBody>
      </p:sp>
      <p:graphicFrame>
        <p:nvGraphicFramePr>
          <p:cNvPr id="157" name="Shape 157"/>
          <p:cNvGraphicFramePr/>
          <p:nvPr/>
        </p:nvGraphicFramePr>
        <p:xfrm>
          <a:off x="503450" y="3259000"/>
          <a:ext cx="3000000" cy="3000000"/>
        </p:xfrm>
        <a:graphic>
          <a:graphicData uri="http://schemas.openxmlformats.org/drawingml/2006/table">
            <a:tbl>
              <a:tblPr>
                <a:noFill/>
                <a:tableStyleId>{883C945F-4BCA-4FA8-9BDC-A13AEECA7A3F}</a:tableStyleId>
              </a:tblPr>
              <a:tblGrid>
                <a:gridCol w="780475"/>
                <a:gridCol w="780475"/>
                <a:gridCol w="780475"/>
              </a:tblGrid>
              <a:tr h="282125">
                <a:tc>
                  <a:txBody>
                    <a:bodyPr>
                      <a:noAutofit/>
                    </a:bodyPr>
                    <a:lstStyle/>
                    <a:p>
                      <a:pPr lvl="0" algn="ctr">
                        <a:spcBef>
                          <a:spcPts val="0"/>
                        </a:spcBef>
                        <a:buNone/>
                      </a:pPr>
                      <a:r>
                        <a:rPr lang="en" sz="900"/>
                        <a:t>name</a:t>
                      </a:r>
                    </a:p>
                  </a:txBody>
                  <a:tcPr marT="91425" marB="91425" marR="91425" marL="91425"/>
                </a:tc>
                <a:tc>
                  <a:txBody>
                    <a:bodyPr>
                      <a:noAutofit/>
                    </a:bodyPr>
                    <a:lstStyle/>
                    <a:p>
                      <a:pPr lvl="0" algn="ctr">
                        <a:spcBef>
                          <a:spcPts val="0"/>
                        </a:spcBef>
                        <a:buNone/>
                      </a:pPr>
                      <a:r>
                        <a:rPr lang="en" sz="900"/>
                        <a:t>age</a:t>
                      </a:r>
                    </a:p>
                  </a:txBody>
                  <a:tcPr marT="91425" marB="91425" marR="91425" marL="91425"/>
                </a:tc>
                <a:tc>
                  <a:txBody>
                    <a:bodyPr>
                      <a:noAutofit/>
                    </a:bodyPr>
                    <a:lstStyle/>
                    <a:p>
                      <a:pPr lvl="0" algn="ctr">
                        <a:spcBef>
                          <a:spcPts val="0"/>
                        </a:spcBef>
                        <a:buNone/>
                      </a:pPr>
                      <a:r>
                        <a:rPr lang="en" sz="900"/>
                        <a:t>address</a:t>
                      </a:r>
                    </a:p>
                  </a:txBody>
                  <a:tcPr marT="91425" marB="91425" marR="91425" marL="91425"/>
                </a:tc>
              </a:tr>
              <a:tr h="285525">
                <a:tc>
                  <a:txBody>
                    <a:bodyPr>
                      <a:noAutofit/>
                    </a:bodyPr>
                    <a:lstStyle/>
                    <a:p>
                      <a:pPr lvl="0" algn="ctr">
                        <a:spcBef>
                          <a:spcPts val="0"/>
                        </a:spcBef>
                        <a:buNone/>
                      </a:pPr>
                      <a:r>
                        <a:rPr lang="en" sz="900"/>
                        <a:t>B</a:t>
                      </a:r>
                    </a:p>
                  </a:txBody>
                  <a:tcPr marT="91425" marB="91425" marR="91425" marL="91425"/>
                </a:tc>
                <a:tc>
                  <a:txBody>
                    <a:bodyPr>
                      <a:noAutofit/>
                    </a:bodyPr>
                    <a:lstStyle/>
                    <a:p>
                      <a:pPr lvl="0" algn="ctr">
                        <a:spcBef>
                          <a:spcPts val="0"/>
                        </a:spcBef>
                        <a:buNone/>
                      </a:pPr>
                      <a:r>
                        <a:rPr lang="en" sz="900"/>
                        <a:t>12</a:t>
                      </a:r>
                    </a:p>
                  </a:txBody>
                  <a:tcPr marT="91425" marB="91425" marR="91425" marL="91425"/>
                </a:tc>
                <a:tc>
                  <a:txBody>
                    <a:bodyPr>
                      <a:noAutofit/>
                    </a:bodyPr>
                    <a:lstStyle/>
                    <a:p>
                      <a:pPr lvl="0" algn="ctr">
                        <a:spcBef>
                          <a:spcPts val="0"/>
                        </a:spcBef>
                        <a:buNone/>
                      </a:pPr>
                      <a:r>
                        <a:rPr lang="en" sz="900"/>
                        <a:t>x</a:t>
                      </a:r>
                    </a:p>
                  </a:txBody>
                  <a:tcPr marT="91425" marB="91425" marR="91425" marL="91425"/>
                </a:tc>
              </a:tr>
              <a:tr h="236625">
                <a:tc>
                  <a:txBody>
                    <a:bodyPr>
                      <a:noAutofit/>
                    </a:bodyPr>
                    <a:lstStyle/>
                    <a:p>
                      <a:pPr lvl="0" algn="ctr">
                        <a:spcBef>
                          <a:spcPts val="0"/>
                        </a:spcBef>
                        <a:buNone/>
                      </a:pPr>
                      <a:r>
                        <a:rPr lang="en" sz="900"/>
                        <a:t>A</a:t>
                      </a:r>
                    </a:p>
                  </a:txBody>
                  <a:tcPr marT="91425" marB="91425" marR="91425" marL="91425"/>
                </a:tc>
                <a:tc>
                  <a:txBody>
                    <a:bodyPr>
                      <a:noAutofit/>
                    </a:bodyPr>
                    <a:lstStyle/>
                    <a:p>
                      <a:pPr lvl="0" algn="ctr">
                        <a:spcBef>
                          <a:spcPts val="0"/>
                        </a:spcBef>
                        <a:buNone/>
                      </a:pPr>
                      <a:r>
                        <a:rPr lang="en" sz="900"/>
                        <a:t>13</a:t>
                      </a:r>
                    </a:p>
                  </a:txBody>
                  <a:tcPr marT="91425" marB="91425" marR="91425" marL="91425"/>
                </a:tc>
                <a:tc>
                  <a:txBody>
                    <a:bodyPr>
                      <a:noAutofit/>
                    </a:bodyPr>
                    <a:lstStyle/>
                    <a:p>
                      <a:pPr lvl="0" algn="ctr">
                        <a:spcBef>
                          <a:spcPts val="0"/>
                        </a:spcBef>
                        <a:buNone/>
                      </a:pPr>
                      <a:r>
                        <a:rPr lang="en" sz="900"/>
                        <a:t>y</a:t>
                      </a:r>
                    </a:p>
                  </a:txBody>
                  <a:tcPr marT="91425" marB="91425" marR="91425" marL="91425"/>
                </a:tc>
              </a:tr>
              <a:tr h="285525">
                <a:tc>
                  <a:txBody>
                    <a:bodyPr>
                      <a:noAutofit/>
                    </a:bodyPr>
                    <a:lstStyle/>
                    <a:p>
                      <a:pPr lvl="0" algn="ctr">
                        <a:spcBef>
                          <a:spcPts val="0"/>
                        </a:spcBef>
                        <a:buNone/>
                      </a:pPr>
                      <a:r>
                        <a:rPr lang="en" sz="900"/>
                        <a:t>C</a:t>
                      </a:r>
                    </a:p>
                  </a:txBody>
                  <a:tcPr marT="91425" marB="91425" marR="91425" marL="91425"/>
                </a:tc>
                <a:tc>
                  <a:txBody>
                    <a:bodyPr>
                      <a:noAutofit/>
                    </a:bodyPr>
                    <a:lstStyle/>
                    <a:p>
                      <a:pPr lvl="0" algn="ctr">
                        <a:spcBef>
                          <a:spcPts val="0"/>
                        </a:spcBef>
                        <a:buNone/>
                      </a:pPr>
                      <a:r>
                        <a:rPr lang="en" sz="900"/>
                        <a:t>12</a:t>
                      </a:r>
                    </a:p>
                  </a:txBody>
                  <a:tcPr marT="91425" marB="91425" marR="91425" marL="91425"/>
                </a:tc>
                <a:tc>
                  <a:txBody>
                    <a:bodyPr>
                      <a:noAutofit/>
                    </a:bodyPr>
                    <a:lstStyle/>
                    <a:p>
                      <a:pPr lvl="0" algn="ctr">
                        <a:spcBef>
                          <a:spcPts val="0"/>
                        </a:spcBef>
                        <a:buNone/>
                      </a:pPr>
                      <a:r>
                        <a:rPr lang="en" sz="900"/>
                        <a:t>z</a:t>
                      </a:r>
                    </a:p>
                  </a:txBody>
                  <a:tcPr marT="91425" marB="91425" marR="91425" marL="91425"/>
                </a:tc>
              </a:tr>
            </a:tbl>
          </a:graphicData>
        </a:graphic>
      </p:graphicFrame>
      <p:graphicFrame>
        <p:nvGraphicFramePr>
          <p:cNvPr id="158" name="Shape 158"/>
          <p:cNvGraphicFramePr/>
          <p:nvPr/>
        </p:nvGraphicFramePr>
        <p:xfrm>
          <a:off x="6016100" y="3259000"/>
          <a:ext cx="3000000" cy="3000000"/>
        </p:xfrm>
        <a:graphic>
          <a:graphicData uri="http://schemas.openxmlformats.org/drawingml/2006/table">
            <a:tbl>
              <a:tblPr>
                <a:noFill/>
                <a:tableStyleId>{883C945F-4BCA-4FA8-9BDC-A13AEECA7A3F}</a:tableStyleId>
              </a:tblPr>
              <a:tblGrid>
                <a:gridCol w="780475"/>
                <a:gridCol w="780475"/>
                <a:gridCol w="780475"/>
              </a:tblGrid>
              <a:tr h="282125">
                <a:tc>
                  <a:txBody>
                    <a:bodyPr>
                      <a:noAutofit/>
                    </a:bodyPr>
                    <a:lstStyle/>
                    <a:p>
                      <a:pPr lvl="0" rtl="0" algn="ctr">
                        <a:spcBef>
                          <a:spcPts val="0"/>
                        </a:spcBef>
                        <a:buNone/>
                      </a:pPr>
                      <a:r>
                        <a:rPr lang="en" sz="900"/>
                        <a:t>name</a:t>
                      </a:r>
                    </a:p>
                  </a:txBody>
                  <a:tcPr marT="91425" marB="91425" marR="91425" marL="91425"/>
                </a:tc>
                <a:tc>
                  <a:txBody>
                    <a:bodyPr>
                      <a:noAutofit/>
                    </a:bodyPr>
                    <a:lstStyle/>
                    <a:p>
                      <a:pPr lvl="0" rtl="0" algn="ctr">
                        <a:spcBef>
                          <a:spcPts val="0"/>
                        </a:spcBef>
                        <a:buNone/>
                      </a:pPr>
                      <a:r>
                        <a:rPr lang="en" sz="900"/>
                        <a:t>age</a:t>
                      </a:r>
                    </a:p>
                  </a:txBody>
                  <a:tcPr marT="91425" marB="91425" marR="91425" marL="91425"/>
                </a:tc>
                <a:tc>
                  <a:txBody>
                    <a:bodyPr>
                      <a:noAutofit/>
                    </a:bodyPr>
                    <a:lstStyle/>
                    <a:p>
                      <a:pPr lvl="0" rtl="0" algn="ctr">
                        <a:spcBef>
                          <a:spcPts val="0"/>
                        </a:spcBef>
                        <a:buNone/>
                      </a:pPr>
                      <a:r>
                        <a:rPr lang="en" sz="900"/>
                        <a:t>address</a:t>
                      </a:r>
                    </a:p>
                  </a:txBody>
                  <a:tcPr marT="91425" marB="91425" marR="91425" marL="91425"/>
                </a:tc>
              </a:tr>
              <a:tr h="285525">
                <a:tc>
                  <a:txBody>
                    <a:bodyPr>
                      <a:noAutofit/>
                    </a:bodyPr>
                    <a:lstStyle/>
                    <a:p>
                      <a:pPr lvl="0" rtl="0" algn="ctr">
                        <a:spcBef>
                          <a:spcPts val="0"/>
                        </a:spcBef>
                        <a:buNone/>
                      </a:pPr>
                      <a:r>
                        <a:rPr lang="en" sz="900"/>
                        <a:t>B</a:t>
                      </a:r>
                    </a:p>
                  </a:txBody>
                  <a:tcPr marT="91425" marB="91425" marR="91425" marL="91425"/>
                </a:tc>
                <a:tc>
                  <a:txBody>
                    <a:bodyPr>
                      <a:noAutofit/>
                    </a:bodyPr>
                    <a:lstStyle/>
                    <a:p>
                      <a:pPr lvl="0" rtl="0" algn="ctr">
                        <a:spcBef>
                          <a:spcPts val="0"/>
                        </a:spcBef>
                        <a:buClr>
                          <a:schemeClr val="dk1"/>
                        </a:buClr>
                        <a:buSzPct val="122222"/>
                        <a:buFont typeface="Arial"/>
                        <a:buNone/>
                      </a:pPr>
                      <a:r>
                        <a:rPr lang="en" sz="900">
                          <a:solidFill>
                            <a:schemeClr val="dk1"/>
                          </a:solidFill>
                        </a:rPr>
                        <a:t>...</a:t>
                      </a:r>
                    </a:p>
                  </a:txBody>
                  <a:tcPr marT="91425" marB="91425" marR="91425" marL="91425"/>
                </a:tc>
                <a:tc>
                  <a:txBody>
                    <a:bodyPr>
                      <a:noAutofit/>
                    </a:bodyPr>
                    <a:lstStyle/>
                    <a:p>
                      <a:pPr lvl="0" rtl="0" algn="ctr">
                        <a:spcBef>
                          <a:spcPts val="0"/>
                        </a:spcBef>
                        <a:buClr>
                          <a:schemeClr val="dk1"/>
                        </a:buClr>
                        <a:buSzPct val="122222"/>
                        <a:buFont typeface="Arial"/>
                        <a:buNone/>
                      </a:pPr>
                      <a:r>
                        <a:rPr lang="en" sz="900">
                          <a:solidFill>
                            <a:schemeClr val="dk1"/>
                          </a:solidFill>
                        </a:rPr>
                        <a:t>...</a:t>
                      </a:r>
                    </a:p>
                  </a:txBody>
                  <a:tcPr marT="91425" marB="91425" marR="91425" marL="91425"/>
                </a:tc>
              </a:tr>
              <a:tr h="236625">
                <a:tc>
                  <a:txBody>
                    <a:bodyPr>
                      <a:noAutofit/>
                    </a:bodyPr>
                    <a:lstStyle/>
                    <a:p>
                      <a:pPr lvl="0" rtl="0" algn="ctr">
                        <a:spcBef>
                          <a:spcPts val="0"/>
                        </a:spcBef>
                        <a:buNone/>
                      </a:pPr>
                      <a:r>
                        <a:rPr lang="en" sz="900"/>
                        <a:t>A</a:t>
                      </a:r>
                    </a:p>
                  </a:txBody>
                  <a:tcPr marT="91425" marB="91425" marR="91425" marL="91425"/>
                </a:tc>
                <a:tc>
                  <a:txBody>
                    <a:bodyPr>
                      <a:noAutofit/>
                    </a:bodyPr>
                    <a:lstStyle/>
                    <a:p>
                      <a:pPr lvl="0" rtl="0" algn="ctr">
                        <a:spcBef>
                          <a:spcPts val="0"/>
                        </a:spcBef>
                        <a:buClr>
                          <a:schemeClr val="dk1"/>
                        </a:buClr>
                        <a:buSzPct val="122222"/>
                        <a:buFont typeface="Arial"/>
                        <a:buNone/>
                      </a:pPr>
                      <a:r>
                        <a:rPr lang="en" sz="900">
                          <a:solidFill>
                            <a:schemeClr val="dk1"/>
                          </a:solidFill>
                        </a:rPr>
                        <a:t>...</a:t>
                      </a:r>
                    </a:p>
                  </a:txBody>
                  <a:tcPr marT="91425" marB="91425" marR="91425" marL="91425"/>
                </a:tc>
                <a:tc>
                  <a:txBody>
                    <a:bodyPr>
                      <a:noAutofit/>
                    </a:bodyPr>
                    <a:lstStyle/>
                    <a:p>
                      <a:pPr lvl="0" rtl="0" algn="ctr">
                        <a:spcBef>
                          <a:spcPts val="0"/>
                        </a:spcBef>
                        <a:buNone/>
                      </a:pPr>
                      <a:r>
                        <a:rPr lang="en" sz="900">
                          <a:solidFill>
                            <a:schemeClr val="dk1"/>
                          </a:solidFill>
                        </a:rPr>
                        <a:t>...</a:t>
                      </a:r>
                    </a:p>
                  </a:txBody>
                  <a:tcPr marT="91425" marB="91425" marR="91425" marL="91425"/>
                </a:tc>
              </a:tr>
              <a:tr h="285525">
                <a:tc>
                  <a:txBody>
                    <a:bodyPr>
                      <a:noAutofit/>
                    </a:bodyPr>
                    <a:lstStyle/>
                    <a:p>
                      <a:pPr lvl="0" rtl="0" algn="ctr">
                        <a:spcBef>
                          <a:spcPts val="0"/>
                        </a:spcBef>
                        <a:buNone/>
                      </a:pPr>
                      <a:r>
                        <a:rPr lang="en" sz="900"/>
                        <a:t>C</a:t>
                      </a:r>
                    </a:p>
                  </a:txBody>
                  <a:tcPr marT="91425" marB="91425" marR="91425" marL="91425"/>
                </a:tc>
                <a:tc>
                  <a:txBody>
                    <a:bodyPr>
                      <a:noAutofit/>
                    </a:bodyPr>
                    <a:lstStyle/>
                    <a:p>
                      <a:pPr lvl="0" rtl="0" algn="ctr">
                        <a:spcBef>
                          <a:spcPts val="0"/>
                        </a:spcBef>
                        <a:buNone/>
                      </a:pPr>
                      <a:r>
                        <a:rPr lang="en" sz="900"/>
                        <a:t>...</a:t>
                      </a:r>
                    </a:p>
                  </a:txBody>
                  <a:tcPr marT="91425" marB="91425" marR="91425" marL="91425"/>
                </a:tc>
                <a:tc>
                  <a:txBody>
                    <a:bodyPr>
                      <a:noAutofit/>
                    </a:bodyPr>
                    <a:lstStyle/>
                    <a:p>
                      <a:pPr lvl="0" rtl="0" algn="ctr">
                        <a:spcBef>
                          <a:spcPts val="0"/>
                        </a:spcBef>
                        <a:buNone/>
                      </a:pPr>
                      <a:r>
                        <a:rPr lang="en" sz="900">
                          <a:solidFill>
                            <a:schemeClr val="dk1"/>
                          </a:solidFill>
                        </a:rPr>
                        <a:t>...</a:t>
                      </a:r>
                    </a:p>
                  </a:txBody>
                  <a:tcPr marT="91425" marB="91425" marR="91425" marL="91425"/>
                </a:tc>
              </a:tr>
            </a:tbl>
          </a:graphicData>
        </a:graphic>
      </p:graphicFrame>
      <p:graphicFrame>
        <p:nvGraphicFramePr>
          <p:cNvPr id="159" name="Shape 159"/>
          <p:cNvGraphicFramePr/>
          <p:nvPr/>
        </p:nvGraphicFramePr>
        <p:xfrm>
          <a:off x="4580450" y="3259000"/>
          <a:ext cx="3000000" cy="3000000"/>
        </p:xfrm>
        <a:graphic>
          <a:graphicData uri="http://schemas.openxmlformats.org/drawingml/2006/table">
            <a:tbl>
              <a:tblPr>
                <a:noFill/>
                <a:tableStyleId>{883C945F-4BCA-4FA8-9BDC-A13AEECA7A3F}</a:tableStyleId>
              </a:tblPr>
              <a:tblGrid>
                <a:gridCol w="901350"/>
              </a:tblGrid>
              <a:tr h="282125">
                <a:tc>
                  <a:txBody>
                    <a:bodyPr>
                      <a:noAutofit/>
                    </a:bodyPr>
                    <a:lstStyle/>
                    <a:p>
                      <a:pPr lvl="0" rtl="0" algn="ctr">
                        <a:spcBef>
                          <a:spcPts val="0"/>
                        </a:spcBef>
                        <a:buNone/>
                      </a:pPr>
                      <a:r>
                        <a:rPr lang="en" sz="900"/>
                        <a:t>name_index</a:t>
                      </a:r>
                    </a:p>
                  </a:txBody>
                  <a:tcPr marT="91425" marB="91425" marR="91425" marL="91425"/>
                </a:tc>
              </a:tr>
              <a:tr h="285525">
                <a:tc>
                  <a:txBody>
                    <a:bodyPr>
                      <a:noAutofit/>
                    </a:bodyPr>
                    <a:lstStyle/>
                    <a:p>
                      <a:pPr lvl="0" rtl="0" algn="ctr">
                        <a:spcBef>
                          <a:spcPts val="0"/>
                        </a:spcBef>
                        <a:buNone/>
                      </a:pPr>
                      <a:r>
                        <a:rPr lang="en" sz="900"/>
                        <a:t>A</a:t>
                      </a:r>
                    </a:p>
                  </a:txBody>
                  <a:tcPr marT="91425" marB="91425" marR="91425" marL="91425"/>
                </a:tc>
              </a:tr>
              <a:tr h="236625">
                <a:tc>
                  <a:txBody>
                    <a:bodyPr>
                      <a:noAutofit/>
                    </a:bodyPr>
                    <a:lstStyle/>
                    <a:p>
                      <a:pPr lvl="0" rtl="0" algn="ctr">
                        <a:spcBef>
                          <a:spcPts val="0"/>
                        </a:spcBef>
                        <a:buNone/>
                      </a:pPr>
                      <a:r>
                        <a:rPr lang="en" sz="900"/>
                        <a:t>B</a:t>
                      </a:r>
                    </a:p>
                  </a:txBody>
                  <a:tcPr marT="91425" marB="91425" marR="91425" marL="91425"/>
                </a:tc>
              </a:tr>
              <a:tr h="285525">
                <a:tc>
                  <a:txBody>
                    <a:bodyPr>
                      <a:noAutofit/>
                    </a:bodyPr>
                    <a:lstStyle/>
                    <a:p>
                      <a:pPr lvl="0" rtl="0" algn="ctr">
                        <a:spcBef>
                          <a:spcPts val="0"/>
                        </a:spcBef>
                        <a:buNone/>
                      </a:pPr>
                      <a:r>
                        <a:rPr lang="en" sz="900"/>
                        <a:t>C</a:t>
                      </a:r>
                    </a:p>
                  </a:txBody>
                  <a:tcPr marT="91425" marB="91425" marR="91425" marL="91425"/>
                </a:tc>
              </a:tr>
            </a:tbl>
          </a:graphicData>
        </a:graphic>
      </p:graphicFrame>
      <p:cxnSp>
        <p:nvCxnSpPr>
          <p:cNvPr id="160" name="Shape 160"/>
          <p:cNvCxnSpPr/>
          <p:nvPr/>
        </p:nvCxnSpPr>
        <p:spPr>
          <a:xfrm flipH="1" rot="10800000">
            <a:off x="5493625" y="3733350"/>
            <a:ext cx="508500" cy="316800"/>
          </a:xfrm>
          <a:prstGeom prst="straightConnector1">
            <a:avLst/>
          </a:prstGeom>
          <a:noFill/>
          <a:ln cap="flat" cmpd="sng" w="9525">
            <a:solidFill>
              <a:schemeClr val="dk2"/>
            </a:solidFill>
            <a:prstDash val="solid"/>
            <a:round/>
            <a:headEnd len="lg" w="lg" type="none"/>
            <a:tailEnd len="lg" w="lg" type="triangle"/>
          </a:ln>
        </p:spPr>
      </p:cxnSp>
      <p:cxnSp>
        <p:nvCxnSpPr>
          <p:cNvPr id="161" name="Shape 161"/>
          <p:cNvCxnSpPr/>
          <p:nvPr/>
        </p:nvCxnSpPr>
        <p:spPr>
          <a:xfrm>
            <a:off x="5493625" y="3733375"/>
            <a:ext cx="508500" cy="325200"/>
          </a:xfrm>
          <a:prstGeom prst="straightConnector1">
            <a:avLst/>
          </a:prstGeom>
          <a:noFill/>
          <a:ln cap="flat" cmpd="sng" w="9525">
            <a:solidFill>
              <a:schemeClr val="dk2"/>
            </a:solidFill>
            <a:prstDash val="solid"/>
            <a:round/>
            <a:headEnd len="lg" w="lg" type="none"/>
            <a:tailEnd len="lg" w="lg" type="triangle"/>
          </a:ln>
        </p:spPr>
      </p:cxnSp>
      <p:cxnSp>
        <p:nvCxnSpPr>
          <p:cNvPr id="162" name="Shape 162"/>
          <p:cNvCxnSpPr/>
          <p:nvPr/>
        </p:nvCxnSpPr>
        <p:spPr>
          <a:xfrm>
            <a:off x="5501950" y="4341925"/>
            <a:ext cx="541800" cy="0"/>
          </a:xfrm>
          <a:prstGeom prst="straightConnector1">
            <a:avLst/>
          </a:prstGeom>
          <a:noFill/>
          <a:ln cap="flat" cmpd="sng" w="9525">
            <a:solidFill>
              <a:schemeClr val="dk2"/>
            </a:solidFill>
            <a:prstDash val="solid"/>
            <a:round/>
            <a:headEnd len="lg" w="lg" type="none"/>
            <a:tailEnd len="lg" w="lg" type="triangle"/>
          </a:ln>
        </p:spPr>
      </p:cxnSp>
      <p:sp>
        <p:nvSpPr>
          <p:cNvPr id="163" name="Shape 163"/>
          <p:cNvSpPr/>
          <p:nvPr/>
        </p:nvSpPr>
        <p:spPr>
          <a:xfrm>
            <a:off x="571675" y="4648225"/>
            <a:ext cx="2209200" cy="273300"/>
          </a:xfrm>
          <a:prstGeom prst="rect">
            <a:avLst/>
          </a:prstGeom>
          <a:solidFill>
            <a:srgbClr val="FFF2CC"/>
          </a:solidFill>
          <a:ln>
            <a:noFill/>
          </a:ln>
        </p:spPr>
        <p:txBody>
          <a:bodyPr anchorCtr="0" anchor="ctr" bIns="91425" lIns="91425" rIns="91425" tIns="91425">
            <a:noAutofit/>
          </a:bodyPr>
          <a:lstStyle/>
          <a:p>
            <a:pPr lvl="0" rtl="0" algn="ctr">
              <a:spcBef>
                <a:spcPts val="0"/>
              </a:spcBef>
              <a:buNone/>
            </a:pPr>
            <a:r>
              <a:rPr lang="en" sz="1000">
                <a:latin typeface="Consolas"/>
                <a:ea typeface="Consolas"/>
                <a:cs typeface="Consolas"/>
                <a:sym typeface="Consolas"/>
              </a:rPr>
              <a:t>Sequentially scan all rows</a:t>
            </a:r>
          </a:p>
        </p:txBody>
      </p:sp>
      <p:sp>
        <p:nvSpPr>
          <p:cNvPr id="164" name="Shape 164"/>
          <p:cNvSpPr/>
          <p:nvPr/>
        </p:nvSpPr>
        <p:spPr>
          <a:xfrm>
            <a:off x="4008575" y="4648225"/>
            <a:ext cx="2568900" cy="402600"/>
          </a:xfrm>
          <a:prstGeom prst="rect">
            <a:avLst/>
          </a:prstGeom>
          <a:solidFill>
            <a:srgbClr val="FFF2CC"/>
          </a:solidFill>
          <a:ln>
            <a:noFill/>
          </a:ln>
        </p:spPr>
        <p:txBody>
          <a:bodyPr anchorCtr="0" anchor="ctr" bIns="91425" lIns="91425" rIns="91425" tIns="91425">
            <a:noAutofit/>
          </a:bodyPr>
          <a:lstStyle/>
          <a:p>
            <a:pPr lvl="0" rtl="0" algn="ctr">
              <a:spcBef>
                <a:spcPts val="0"/>
              </a:spcBef>
              <a:buNone/>
            </a:pPr>
            <a:r>
              <a:rPr lang="en" sz="1000">
                <a:latin typeface="Consolas"/>
                <a:ea typeface="Consolas"/>
                <a:cs typeface="Consolas"/>
                <a:sym typeface="Consolas"/>
              </a:rPr>
              <a:t>Faster lookup on a sorted sequence, pointer to the row data</a:t>
            </a:r>
          </a:p>
        </p:txBody>
      </p:sp>
    </p:spTree>
  </p:cSld>
  <p:clrMapOvr>
    <a:masterClrMapping/>
  </p:clrMapOvr>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