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9"/>
  </p:notesMasterIdLst>
  <p:handoutMasterIdLst>
    <p:handoutMasterId r:id="rId30"/>
  </p:handoutMasterIdLst>
  <p:sldIdLst>
    <p:sldId id="278" r:id="rId5"/>
    <p:sldId id="304" r:id="rId6"/>
    <p:sldId id="294" r:id="rId7"/>
    <p:sldId id="317" r:id="rId8"/>
    <p:sldId id="307" r:id="rId9"/>
    <p:sldId id="312" r:id="rId10"/>
    <p:sldId id="313" r:id="rId11"/>
    <p:sldId id="314" r:id="rId12"/>
    <p:sldId id="315" r:id="rId13"/>
    <p:sldId id="281" r:id="rId14"/>
    <p:sldId id="318" r:id="rId15"/>
    <p:sldId id="319" r:id="rId16"/>
    <p:sldId id="320" r:id="rId17"/>
    <p:sldId id="282" r:id="rId18"/>
    <p:sldId id="321" r:id="rId19"/>
    <p:sldId id="316" r:id="rId20"/>
    <p:sldId id="303" r:id="rId21"/>
    <p:sldId id="301" r:id="rId22"/>
    <p:sldId id="322" r:id="rId23"/>
    <p:sldId id="323" r:id="rId24"/>
    <p:sldId id="311" r:id="rId25"/>
    <p:sldId id="291" r:id="rId26"/>
    <p:sldId id="324" r:id="rId27"/>
    <p:sldId id="297" r:id="rId2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BF6"/>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74" d="100"/>
          <a:sy n="74" d="100"/>
        </p:scale>
        <p:origin x="376"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target3" loCatId="timeline"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91440" tIns="91440" rIns="91440" bIns="91440"/>
        <a:lstStyle/>
        <a:p>
          <a:pPr marL="0" algn="l" rtl="0">
            <a:buFont typeface="Arial" panose="020B0604020202020204" pitchFamily="34" charset="0"/>
            <a:buChar char="•"/>
          </a:pPr>
          <a:r>
            <a:rPr lang="en-US" sz="1400" b="0" dirty="0">
              <a:solidFill>
                <a:schemeClr val="accent6"/>
              </a:solidFill>
              <a:latin typeface="+mn-lt"/>
            </a:rPr>
            <a:t>Deploy strategic networks with compelling needs information</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lIns="365760" tIns="91440" rIns="365760" bIns="91440"/>
        <a:lstStyle/>
        <a:p>
          <a:pPr marL="0" algn="l" rtl="0"/>
          <a:r>
            <a:rPr lang="en-US" sz="1800" b="1" dirty="0">
              <a:solidFill>
                <a:schemeClr val="accent6"/>
              </a:solidFill>
              <a:latin typeface="+mj-lt"/>
            </a:rPr>
            <a:t>Requirements</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lIns="91440" tIns="91440" rIns="91440" bIns="91440"/>
        <a:lstStyle/>
        <a:p>
          <a:pPr marL="0" algn="l"/>
          <a:r>
            <a:rPr lang="en-US" sz="1400" b="0" dirty="0">
              <a:solidFill>
                <a:schemeClr val="accent6"/>
              </a:solidFill>
              <a:latin typeface="+mn-lt"/>
            </a:rPr>
            <a:t>Information gathering and analysis</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lIns="365760" tIns="91440" rIns="365760" bIns="91440"/>
        <a:lstStyle/>
        <a:p>
          <a:pPr marL="0" algn="l"/>
          <a:r>
            <a:rPr lang="en-US" sz="1800" b="1" dirty="0">
              <a:solidFill>
                <a:schemeClr val="accent6"/>
              </a:solidFill>
              <a:latin typeface="+mj-lt"/>
            </a:rPr>
            <a:t>Plan of execution</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lIns="91440" tIns="91440" rIns="91440" bIns="91440"/>
        <a:lstStyle/>
        <a:p>
          <a:pPr marL="0" algn="l"/>
          <a:r>
            <a:rPr lang="en-US" sz="1400" b="0" dirty="0">
              <a:solidFill>
                <a:schemeClr val="accent6"/>
              </a:solidFill>
              <a:latin typeface="+mn-lt"/>
            </a:rPr>
            <a:t>Disseminate standardized step-by-step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lIns="365760" tIns="91440" rIns="365760" bIns="91440"/>
        <a:lstStyle/>
        <a:p>
          <a:pPr marL="0" algn="l"/>
          <a:r>
            <a:rPr lang="en-US" sz="1800" b="1" dirty="0">
              <a:solidFill>
                <a:schemeClr val="accent6"/>
              </a:solidFill>
              <a:latin typeface="+mj-lt"/>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FEB4A941-E9FA-4A86-A673-85FF34B35F20}">
      <dgm:prSet phldr="0" custT="1"/>
      <dgm:spPr/>
      <dgm:t>
        <a:bodyPr lIns="91440" tIns="91440" rIns="91440" bIns="91440"/>
        <a:lstStyle/>
        <a:p>
          <a:pPr marL="0" algn="l" rtl="0"/>
          <a:r>
            <a:rPr lang="en-US" sz="1400" b="0" dirty="0">
              <a:solidFill>
                <a:schemeClr val="accent6"/>
              </a:solidFill>
              <a:latin typeface="+mn-lt"/>
            </a:rPr>
            <a:t>Implements the process methodologies of various performances </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lIns="365760" tIns="91440" rIns="365760" bIns="91440"/>
        <a:lstStyle/>
        <a:p>
          <a:pPr marL="0" algn="l"/>
          <a:r>
            <a:rPr lang="en-US" sz="1800" b="1" dirty="0">
              <a:solidFill>
                <a:schemeClr val="accent6"/>
              </a:solidFill>
              <a:latin typeface="+mj-lt"/>
            </a:rPr>
            <a:t>Deployment</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lIns="365760" tIns="91440" rIns="365760" bIns="91440"/>
        <a:lstStyle/>
        <a:p>
          <a:pPr marL="0" algn="l"/>
          <a:r>
            <a:rPr lang="en-US" sz="1800" b="1" dirty="0">
              <a:solidFill>
                <a:schemeClr val="accent6"/>
              </a:solidFill>
              <a:latin typeface="+mj-lt"/>
            </a:rPr>
            <a:t>TESTING</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0EC0C300-11E4-45CF-8418-973585107209}">
      <dgm:prSet phldr="0" custT="1"/>
      <dgm:spPr/>
      <dgm:t>
        <a:bodyPr lIns="91440" tIns="91440" rIns="91440" bIns="91440"/>
        <a:lstStyle/>
        <a:p>
          <a:pPr marL="0" algn="l"/>
          <a:r>
            <a:rPr lang="en-US" sz="1400" b="0" dirty="0">
              <a:solidFill>
                <a:schemeClr val="accent6"/>
              </a:solidFill>
              <a:latin typeface="+mn-lt"/>
            </a:rPr>
            <a:t>Coordinate chatbot front-end applications</a:t>
          </a:r>
        </a:p>
      </dgm:t>
    </dgm:pt>
    <dgm:pt modelId="{90FAB5D1-62B3-4FF6-A07D-EE607F529C32}" type="sibTrans" cxnId="{51563A4F-C0EB-47D6-B5BC-47A4E599AD4B}">
      <dgm:prSet/>
      <dgm:spPr/>
      <dgm:t>
        <a:bodyPr/>
        <a:lstStyle/>
        <a:p>
          <a:endParaRPr lang="en-US"/>
        </a:p>
      </dgm:t>
    </dgm:pt>
    <dgm:pt modelId="{1E4DD98E-100E-46B7-B24A-408BBF69E9FA}" type="parTrans" cxnId="{51563A4F-C0EB-47D6-B5BC-47A4E599AD4B}">
      <dgm:prSet/>
      <dgm:spPr/>
      <dgm:t>
        <a:bodyPr/>
        <a:lstStyle/>
        <a:p>
          <a:endParaRPr lang="en-US"/>
        </a:p>
      </dgm:t>
    </dgm:pt>
    <dgm:pt modelId="{369A5E52-F448-C148-9447-361AFA081492}" type="pres">
      <dgm:prSet presAssocID="{0DD8915E-DC14-41D6-9BB5-F49E1C265163}" presName="Name0" presStyleCnt="0">
        <dgm:presLayoutVars>
          <dgm:chMax val="7"/>
          <dgm:dir/>
          <dgm:animLvl val="lvl"/>
          <dgm:resizeHandles val="exact"/>
        </dgm:presLayoutVars>
      </dgm:prSet>
      <dgm:spPr/>
    </dgm:pt>
    <dgm:pt modelId="{C5688EF3-8528-B24E-9000-3F7DEC516069}" type="pres">
      <dgm:prSet presAssocID="{73D947E0-108F-4D20-A71E-3CF329F97212}" presName="circle1" presStyleLbl="node1" presStyleIdx="0" presStyleCnt="5"/>
      <dgm:spPr/>
    </dgm:pt>
    <dgm:pt modelId="{9BA0C65D-0628-6A4D-A287-FB2FF4040A24}" type="pres">
      <dgm:prSet presAssocID="{73D947E0-108F-4D20-A71E-3CF329F97212}" presName="space" presStyleCnt="0"/>
      <dgm:spPr/>
    </dgm:pt>
    <dgm:pt modelId="{5C2BE7B4-E033-0F4E-8DB3-19D140444B46}" type="pres">
      <dgm:prSet presAssocID="{73D947E0-108F-4D20-A71E-3CF329F97212}" presName="rect1" presStyleLbl="alignAcc1" presStyleIdx="0" presStyleCnt="5"/>
      <dgm:spPr/>
    </dgm:pt>
    <dgm:pt modelId="{7A0491C4-F801-4F49-9EA1-E0E406A1210E}" type="pres">
      <dgm:prSet presAssocID="{B1AFA1AF-0FF8-45B3-A6D0-0E255A2F637D}" presName="vertSpace2" presStyleLbl="node1" presStyleIdx="0" presStyleCnt="5"/>
      <dgm:spPr/>
    </dgm:pt>
    <dgm:pt modelId="{7096695D-FCCA-9444-8AEF-1244C24BDA46}" type="pres">
      <dgm:prSet presAssocID="{B1AFA1AF-0FF8-45B3-A6D0-0E255A2F637D}" presName="circle2" presStyleLbl="node1" presStyleIdx="1" presStyleCnt="5"/>
      <dgm:spPr/>
    </dgm:pt>
    <dgm:pt modelId="{4592FA17-69A6-E54C-BB1A-93F05B50B416}" type="pres">
      <dgm:prSet presAssocID="{B1AFA1AF-0FF8-45B3-A6D0-0E255A2F637D}" presName="rect2" presStyleLbl="alignAcc1" presStyleIdx="1" presStyleCnt="5"/>
      <dgm:spPr/>
    </dgm:pt>
    <dgm:pt modelId="{A21D833D-BC55-F14C-87D6-A396B81B77B0}" type="pres">
      <dgm:prSet presAssocID="{E9682B4F-0217-4B50-923E-C104AA24290F}" presName="vertSpace3" presStyleLbl="node1" presStyleIdx="1" presStyleCnt="5"/>
      <dgm:spPr/>
    </dgm:pt>
    <dgm:pt modelId="{94743594-6A8B-C54D-B0E1-E8571E44961D}" type="pres">
      <dgm:prSet presAssocID="{E9682B4F-0217-4B50-923E-C104AA24290F}" presName="circle3" presStyleLbl="node1" presStyleIdx="2" presStyleCnt="5"/>
      <dgm:spPr/>
    </dgm:pt>
    <dgm:pt modelId="{51A31347-75BB-6A4D-A366-548A41E6236C}" type="pres">
      <dgm:prSet presAssocID="{E9682B4F-0217-4B50-923E-C104AA24290F}" presName="rect3" presStyleLbl="alignAcc1" presStyleIdx="2" presStyleCnt="5"/>
      <dgm:spPr/>
    </dgm:pt>
    <dgm:pt modelId="{83106BA1-280C-A549-AA91-1A3A43B56B0E}" type="pres">
      <dgm:prSet presAssocID="{4F85505A-81B6-4FDA-A144-900B71DAD946}" presName="vertSpace4" presStyleLbl="node1" presStyleIdx="2" presStyleCnt="5"/>
      <dgm:spPr/>
    </dgm:pt>
    <dgm:pt modelId="{E43A11FA-C9BE-1442-9944-027DA4A1A91B}" type="pres">
      <dgm:prSet presAssocID="{4F85505A-81B6-4FDA-A144-900B71DAD946}" presName="circle4" presStyleLbl="node1" presStyleIdx="3" presStyleCnt="5"/>
      <dgm:spPr/>
    </dgm:pt>
    <dgm:pt modelId="{33712238-6E2C-4F4E-9CA8-B9690E8E2333}" type="pres">
      <dgm:prSet presAssocID="{4F85505A-81B6-4FDA-A144-900B71DAD946}" presName="rect4" presStyleLbl="alignAcc1" presStyleIdx="3" presStyleCnt="5" custLinFactNeighborX="7140" custLinFactNeighborY="8641"/>
      <dgm:spPr/>
    </dgm:pt>
    <dgm:pt modelId="{C1C82FAF-3B2C-2840-AA03-02B455BD6BB8}" type="pres">
      <dgm:prSet presAssocID="{A2322D3A-7AC2-4C5C-9D7E-EAB2313D47D4}" presName="vertSpace5" presStyleLbl="node1" presStyleIdx="3" presStyleCnt="5"/>
      <dgm:spPr/>
    </dgm:pt>
    <dgm:pt modelId="{30F479B9-C6EA-DD4C-B194-2F1F3291DFDF}" type="pres">
      <dgm:prSet presAssocID="{A2322D3A-7AC2-4C5C-9D7E-EAB2313D47D4}" presName="circle5" presStyleLbl="node1" presStyleIdx="4" presStyleCnt="5"/>
      <dgm:spPr/>
    </dgm:pt>
    <dgm:pt modelId="{FD867CCF-40DA-2442-A30E-7F5F4356A357}" type="pres">
      <dgm:prSet presAssocID="{A2322D3A-7AC2-4C5C-9D7E-EAB2313D47D4}" presName="rect5" presStyleLbl="alignAcc1" presStyleIdx="4" presStyleCnt="5"/>
      <dgm:spPr/>
    </dgm:pt>
    <dgm:pt modelId="{74890789-D4B9-9048-BD75-5FE07CFFB1F6}" type="pres">
      <dgm:prSet presAssocID="{73D947E0-108F-4D20-A71E-3CF329F97212}" presName="rect1ParTx" presStyleLbl="alignAcc1" presStyleIdx="4" presStyleCnt="5">
        <dgm:presLayoutVars>
          <dgm:chMax val="1"/>
          <dgm:bulletEnabled val="1"/>
        </dgm:presLayoutVars>
      </dgm:prSet>
      <dgm:spPr/>
    </dgm:pt>
    <dgm:pt modelId="{53544408-1EB8-7145-B694-1AC4B35922CF}" type="pres">
      <dgm:prSet presAssocID="{73D947E0-108F-4D20-A71E-3CF329F97212}" presName="rect1ChTx" presStyleLbl="alignAcc1" presStyleIdx="4" presStyleCnt="5" custScaleX="127475" custLinFactNeighborX="-13753">
        <dgm:presLayoutVars>
          <dgm:bulletEnabled val="1"/>
        </dgm:presLayoutVars>
      </dgm:prSet>
      <dgm:spPr/>
    </dgm:pt>
    <dgm:pt modelId="{0B9E28EE-93E3-FF4C-AD4B-BA9F954C0E34}" type="pres">
      <dgm:prSet presAssocID="{B1AFA1AF-0FF8-45B3-A6D0-0E255A2F637D}" presName="rect2ParTx" presStyleLbl="alignAcc1" presStyleIdx="4" presStyleCnt="5">
        <dgm:presLayoutVars>
          <dgm:chMax val="1"/>
          <dgm:bulletEnabled val="1"/>
        </dgm:presLayoutVars>
      </dgm:prSet>
      <dgm:spPr/>
    </dgm:pt>
    <dgm:pt modelId="{33EA9758-DE69-CA42-8982-0520D4A34A18}" type="pres">
      <dgm:prSet presAssocID="{B1AFA1AF-0FF8-45B3-A6D0-0E255A2F637D}" presName="rect2ChTx" presStyleLbl="alignAcc1" presStyleIdx="4" presStyleCnt="5" custScaleX="127475" custLinFactNeighborX="-13753" custLinFactNeighborY="-340">
        <dgm:presLayoutVars>
          <dgm:bulletEnabled val="1"/>
        </dgm:presLayoutVars>
      </dgm:prSet>
      <dgm:spPr/>
    </dgm:pt>
    <dgm:pt modelId="{2C14CBBF-393B-8F4C-9C05-7DE63EFE5726}" type="pres">
      <dgm:prSet presAssocID="{E9682B4F-0217-4B50-923E-C104AA24290F}" presName="rect3ParTx" presStyleLbl="alignAcc1" presStyleIdx="4" presStyleCnt="5">
        <dgm:presLayoutVars>
          <dgm:chMax val="1"/>
          <dgm:bulletEnabled val="1"/>
        </dgm:presLayoutVars>
      </dgm:prSet>
      <dgm:spPr/>
    </dgm:pt>
    <dgm:pt modelId="{DB5F7CA4-D995-3D44-97F1-54E8D17B5F08}" type="pres">
      <dgm:prSet presAssocID="{E9682B4F-0217-4B50-923E-C104AA24290F}" presName="rect3ChTx" presStyleLbl="alignAcc1" presStyleIdx="4" presStyleCnt="5" custScaleX="127475" custLinFactNeighborX="-13753" custLinFactNeighborY="-340">
        <dgm:presLayoutVars>
          <dgm:bulletEnabled val="1"/>
        </dgm:presLayoutVars>
      </dgm:prSet>
      <dgm:spPr/>
    </dgm:pt>
    <dgm:pt modelId="{B2740707-AE1B-9D4F-B1F1-07F02B37AE8A}" type="pres">
      <dgm:prSet presAssocID="{4F85505A-81B6-4FDA-A144-900B71DAD946}" presName="rect4ParTx" presStyleLbl="alignAcc1" presStyleIdx="4" presStyleCnt="5">
        <dgm:presLayoutVars>
          <dgm:chMax val="1"/>
          <dgm:bulletEnabled val="1"/>
        </dgm:presLayoutVars>
      </dgm:prSet>
      <dgm:spPr/>
    </dgm:pt>
    <dgm:pt modelId="{75A4196B-3517-8146-B68D-6DA744E98979}" type="pres">
      <dgm:prSet presAssocID="{4F85505A-81B6-4FDA-A144-900B71DAD946}" presName="rect4ChTx" presStyleLbl="alignAcc1" presStyleIdx="4" presStyleCnt="5" custScaleX="127475" custLinFactNeighborX="-13753" custLinFactNeighborY="-340">
        <dgm:presLayoutVars>
          <dgm:bulletEnabled val="1"/>
        </dgm:presLayoutVars>
      </dgm:prSet>
      <dgm:spPr/>
    </dgm:pt>
    <dgm:pt modelId="{764D9C21-4258-D445-BDC4-1FBE71D5A294}" type="pres">
      <dgm:prSet presAssocID="{A2322D3A-7AC2-4C5C-9D7E-EAB2313D47D4}" presName="rect5ParTx" presStyleLbl="alignAcc1" presStyleIdx="4" presStyleCnt="5">
        <dgm:presLayoutVars>
          <dgm:chMax val="1"/>
          <dgm:bulletEnabled val="1"/>
        </dgm:presLayoutVars>
      </dgm:prSet>
      <dgm:spPr/>
    </dgm:pt>
    <dgm:pt modelId="{DE2DEC82-D5F1-5E47-9E06-F005A6FCA5F7}" type="pres">
      <dgm:prSet presAssocID="{A2322D3A-7AC2-4C5C-9D7E-EAB2313D47D4}" presName="rect5ChTx" presStyleLbl="alignAcc1" presStyleIdx="4" presStyleCnt="5" custScaleX="127475" custLinFactNeighborX="-13753" custLinFactNeighborY="-340">
        <dgm:presLayoutVars>
          <dgm:bulletEnabled val="1"/>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615A3E1B-AEBA-784C-8370-FDC738E3FA86}" type="presOf" srcId="{30A490C8-22B4-4D68-875C-0F0DE2FF864D}" destId="{53544408-1EB8-7145-B694-1AC4B35922CF}" srcOrd="0" destOrd="0" presId="urn:microsoft.com/office/officeart/2005/8/layout/target3"/>
    <dgm:cxn modelId="{5A5BA622-5DEB-48B9-88D9-C1DE36C711E5}" srcId="{B1AFA1AF-0FF8-45B3-A6D0-0E255A2F637D}" destId="{50418D2B-9486-42DE-AFDD-1D31420040FF}" srcOrd="0" destOrd="0" parTransId="{D5A17F6B-93F5-442B-938A-0F38C281BE88}" sibTransId="{1D87A0A5-8024-4710-846B-D5BFAC785107}"/>
    <dgm:cxn modelId="{237EE62A-EFF8-6D4C-9C22-C316F3B20D90}" type="presOf" srcId="{B1AFA1AF-0FF8-45B3-A6D0-0E255A2F637D}" destId="{0B9E28EE-93E3-FF4C-AD4B-BA9F954C0E34}" srcOrd="1" destOrd="0" presId="urn:microsoft.com/office/officeart/2005/8/layout/target3"/>
    <dgm:cxn modelId="{92F8F92B-661D-434B-A505-198D0FFB2000}" type="presOf" srcId="{A2322D3A-7AC2-4C5C-9D7E-EAB2313D47D4}" destId="{764D9C21-4258-D445-BDC4-1FBE71D5A294}" srcOrd="1" destOrd="0" presId="urn:microsoft.com/office/officeart/2005/8/layout/target3"/>
    <dgm:cxn modelId="{41C41830-9198-7C45-915F-BF8A516696CD}" type="presOf" srcId="{73D947E0-108F-4D20-A71E-3CF329F97212}" destId="{5C2BE7B4-E033-0F4E-8DB3-19D140444B46}" srcOrd="0" destOrd="0" presId="urn:microsoft.com/office/officeart/2005/8/layout/target3"/>
    <dgm:cxn modelId="{711E093C-AD42-45A4-8D40-A2D39702062E}" srcId="{A2322D3A-7AC2-4C5C-9D7E-EAB2313D47D4}" destId="{8FE81FEC-2664-411F-AEB3-065F29F52751}" srcOrd="0" destOrd="0" parTransId="{BCBC007E-0269-421B-9C41-DE26D5C3A822}" sibTransId="{80230EB7-7230-4881-A631-309C07417378}"/>
    <dgm:cxn modelId="{7D455469-98AD-3F4F-896B-5682E478A795}" type="presOf" srcId="{73D947E0-108F-4D20-A71E-3CF329F97212}" destId="{74890789-D4B9-9048-BD75-5FE07CFFB1F6}" srcOrd="1" destOrd="0" presId="urn:microsoft.com/office/officeart/2005/8/layout/target3"/>
    <dgm:cxn modelId="{F942F56C-9025-4AA1-9B36-C5AE0A93B0F5}" srcId="{4F85505A-81B6-4FDA-A144-900B71DAD946}" destId="{FEB4A941-E9FA-4A86-A673-85FF34B35F20}" srcOrd="0" destOrd="0" parTransId="{39522508-BC4E-4DD5-A744-AFEFFE36DB74}" sibTransId="{97624CC8-6315-4683-B26C-C30D552DA5A6}"/>
    <dgm:cxn modelId="{C8512F4D-F6F9-C747-BB64-BC299A0C3143}" type="presOf" srcId="{50418D2B-9486-42DE-AFDD-1D31420040FF}" destId="{33EA9758-DE69-CA42-8982-0520D4A34A18}" srcOrd="0" destOrd="0" presId="urn:microsoft.com/office/officeart/2005/8/layout/target3"/>
    <dgm:cxn modelId="{51563A4F-C0EB-47D6-B5BC-47A4E599AD4B}" srcId="{E9682B4F-0217-4B50-923E-C104AA24290F}" destId="{0EC0C300-11E4-45CF-8418-973585107209}" srcOrd="0" destOrd="0" parTransId="{1E4DD98E-100E-46B7-B24A-408BBF69E9FA}" sibTransId="{90FAB5D1-62B3-4FF6-A07D-EE607F529C32}"/>
    <dgm:cxn modelId="{2D633B56-E147-4EFC-B9EE-6C0413F329B0}" srcId="{0DD8915E-DC14-41D6-9BB5-F49E1C265163}" destId="{4F85505A-81B6-4FDA-A144-900B71DAD946}" srcOrd="3" destOrd="0" parTransId="{D9A96E25-7BBE-4DDD-8DDE-B4970D4340A8}" sibTransId="{68F74A88-49DC-44B1-BC0D-220A7B97601C}"/>
    <dgm:cxn modelId="{BC518859-3223-3C47-A360-F7B1EFCA17AD}" type="presOf" srcId="{4F85505A-81B6-4FDA-A144-900B71DAD946}" destId="{B2740707-AE1B-9D4F-B1F1-07F02B37AE8A}" srcOrd="1" destOrd="0" presId="urn:microsoft.com/office/officeart/2005/8/layout/target3"/>
    <dgm:cxn modelId="{1E388C7D-F4AC-5549-AF57-CDA3B7514893}" type="presOf" srcId="{E9682B4F-0217-4B50-923E-C104AA24290F}" destId="{2C14CBBF-393B-8F4C-9C05-7DE63EFE5726}" srcOrd="1" destOrd="0" presId="urn:microsoft.com/office/officeart/2005/8/layout/target3"/>
    <dgm:cxn modelId="{0EDDCC91-4BB5-9740-AAD9-3F409C7AE8B1}" type="presOf" srcId="{0EC0C300-11E4-45CF-8418-973585107209}" destId="{DB5F7CA4-D995-3D44-97F1-54E8D17B5F08}" srcOrd="0" destOrd="0" presId="urn:microsoft.com/office/officeart/2005/8/layout/target3"/>
    <dgm:cxn modelId="{0F01A9BE-4D2A-5D4B-A0B3-8E43D37A643E}" type="presOf" srcId="{8FE81FEC-2664-411F-AEB3-065F29F52751}" destId="{DE2DEC82-D5F1-5E47-9E06-F005A6FCA5F7}" srcOrd="0" destOrd="0" presId="urn:microsoft.com/office/officeart/2005/8/layout/target3"/>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BB1320D3-2A48-104B-8352-8538BB3498F6}" type="presOf" srcId="{B1AFA1AF-0FF8-45B3-A6D0-0E255A2F637D}" destId="{4592FA17-69A6-E54C-BB1A-93F05B50B416}" srcOrd="0" destOrd="0" presId="urn:microsoft.com/office/officeart/2005/8/layout/target3"/>
    <dgm:cxn modelId="{A2CA6CEA-B8BC-604C-AF4E-12D4CA016D59}" type="presOf" srcId="{E9682B4F-0217-4B50-923E-C104AA24290F}" destId="{51A31347-75BB-6A4D-A366-548A41E6236C}" srcOrd="0" destOrd="0" presId="urn:microsoft.com/office/officeart/2005/8/layout/target3"/>
    <dgm:cxn modelId="{AB865FEB-663B-714A-9FCD-F74788861B83}" type="presOf" srcId="{4F85505A-81B6-4FDA-A144-900B71DAD946}" destId="{33712238-6E2C-4F4E-9CA8-B9690E8E2333}" srcOrd="0" destOrd="0" presId="urn:microsoft.com/office/officeart/2005/8/layout/target3"/>
    <dgm:cxn modelId="{3AAB81EC-53EA-1D49-AE38-DD7A698D1A4C}" type="presOf" srcId="{FEB4A941-E9FA-4A86-A673-85FF34B35F20}" destId="{75A4196B-3517-8146-B68D-6DA744E98979}" srcOrd="0" destOrd="0" presId="urn:microsoft.com/office/officeart/2005/8/layout/target3"/>
    <dgm:cxn modelId="{75C313F5-3373-464A-9C67-84A7E4A63058}" type="presOf" srcId="{0DD8915E-DC14-41D6-9BB5-F49E1C265163}" destId="{369A5E52-F448-C148-9447-361AFA081492}" srcOrd="0" destOrd="0" presId="urn:microsoft.com/office/officeart/2005/8/layout/target3"/>
    <dgm:cxn modelId="{F37FBAFA-B9D2-F34B-A854-B38A88934737}" type="presOf" srcId="{A2322D3A-7AC2-4C5C-9D7E-EAB2313D47D4}" destId="{FD867CCF-40DA-2442-A30E-7F5F4356A357}" srcOrd="0" destOrd="0" presId="urn:microsoft.com/office/officeart/2005/8/layout/target3"/>
    <dgm:cxn modelId="{6AC4E791-5B1C-F742-8378-87B0CE034A0B}" type="presParOf" srcId="{369A5E52-F448-C148-9447-361AFA081492}" destId="{C5688EF3-8528-B24E-9000-3F7DEC516069}" srcOrd="0" destOrd="0" presId="urn:microsoft.com/office/officeart/2005/8/layout/target3"/>
    <dgm:cxn modelId="{890CB201-3BBD-FA44-AAEC-4E41AB763FAB}" type="presParOf" srcId="{369A5E52-F448-C148-9447-361AFA081492}" destId="{9BA0C65D-0628-6A4D-A287-FB2FF4040A24}" srcOrd="1" destOrd="0" presId="urn:microsoft.com/office/officeart/2005/8/layout/target3"/>
    <dgm:cxn modelId="{E1AEC356-06CD-DE4B-BF9D-2CA3A45C2462}" type="presParOf" srcId="{369A5E52-F448-C148-9447-361AFA081492}" destId="{5C2BE7B4-E033-0F4E-8DB3-19D140444B46}" srcOrd="2" destOrd="0" presId="urn:microsoft.com/office/officeart/2005/8/layout/target3"/>
    <dgm:cxn modelId="{F5DE0656-18A1-314B-97D4-72F574FE9EC6}" type="presParOf" srcId="{369A5E52-F448-C148-9447-361AFA081492}" destId="{7A0491C4-F801-4F49-9EA1-E0E406A1210E}" srcOrd="3" destOrd="0" presId="urn:microsoft.com/office/officeart/2005/8/layout/target3"/>
    <dgm:cxn modelId="{17E47AC6-11BC-C64B-9333-C2109D984949}" type="presParOf" srcId="{369A5E52-F448-C148-9447-361AFA081492}" destId="{7096695D-FCCA-9444-8AEF-1244C24BDA46}" srcOrd="4" destOrd="0" presId="urn:microsoft.com/office/officeart/2005/8/layout/target3"/>
    <dgm:cxn modelId="{35BCE22C-DF2A-044F-9C2A-0E31E0A9B77B}" type="presParOf" srcId="{369A5E52-F448-C148-9447-361AFA081492}" destId="{4592FA17-69A6-E54C-BB1A-93F05B50B416}" srcOrd="5" destOrd="0" presId="urn:microsoft.com/office/officeart/2005/8/layout/target3"/>
    <dgm:cxn modelId="{E575AF3F-ECC3-064D-A67B-F1250EADC06D}" type="presParOf" srcId="{369A5E52-F448-C148-9447-361AFA081492}" destId="{A21D833D-BC55-F14C-87D6-A396B81B77B0}" srcOrd="6" destOrd="0" presId="urn:microsoft.com/office/officeart/2005/8/layout/target3"/>
    <dgm:cxn modelId="{DB99D501-0DCB-3949-9CAE-5AB93BBF702D}" type="presParOf" srcId="{369A5E52-F448-C148-9447-361AFA081492}" destId="{94743594-6A8B-C54D-B0E1-E8571E44961D}" srcOrd="7" destOrd="0" presId="urn:microsoft.com/office/officeart/2005/8/layout/target3"/>
    <dgm:cxn modelId="{BA442A64-CAFE-D04A-88F7-8D6FABECE226}" type="presParOf" srcId="{369A5E52-F448-C148-9447-361AFA081492}" destId="{51A31347-75BB-6A4D-A366-548A41E6236C}" srcOrd="8" destOrd="0" presId="urn:microsoft.com/office/officeart/2005/8/layout/target3"/>
    <dgm:cxn modelId="{1EE26E28-E192-B44A-9CA5-E2B6E85080DC}" type="presParOf" srcId="{369A5E52-F448-C148-9447-361AFA081492}" destId="{83106BA1-280C-A549-AA91-1A3A43B56B0E}" srcOrd="9" destOrd="0" presId="urn:microsoft.com/office/officeart/2005/8/layout/target3"/>
    <dgm:cxn modelId="{A5E75F18-B5AC-5749-98DC-76F7949DF648}" type="presParOf" srcId="{369A5E52-F448-C148-9447-361AFA081492}" destId="{E43A11FA-C9BE-1442-9944-027DA4A1A91B}" srcOrd="10" destOrd="0" presId="urn:microsoft.com/office/officeart/2005/8/layout/target3"/>
    <dgm:cxn modelId="{1AC4CA5C-7DD7-934C-8441-C66C5FA95046}" type="presParOf" srcId="{369A5E52-F448-C148-9447-361AFA081492}" destId="{33712238-6E2C-4F4E-9CA8-B9690E8E2333}" srcOrd="11" destOrd="0" presId="urn:microsoft.com/office/officeart/2005/8/layout/target3"/>
    <dgm:cxn modelId="{70D046F3-A1B3-704C-8FD4-BC5105D7798B}" type="presParOf" srcId="{369A5E52-F448-C148-9447-361AFA081492}" destId="{C1C82FAF-3B2C-2840-AA03-02B455BD6BB8}" srcOrd="12" destOrd="0" presId="urn:microsoft.com/office/officeart/2005/8/layout/target3"/>
    <dgm:cxn modelId="{2C973669-8DC7-0E4D-B680-1AD16AB5751D}" type="presParOf" srcId="{369A5E52-F448-C148-9447-361AFA081492}" destId="{30F479B9-C6EA-DD4C-B194-2F1F3291DFDF}" srcOrd="13" destOrd="0" presId="urn:microsoft.com/office/officeart/2005/8/layout/target3"/>
    <dgm:cxn modelId="{E87D5930-A1DB-524D-863B-462DB185C062}" type="presParOf" srcId="{369A5E52-F448-C148-9447-361AFA081492}" destId="{FD867CCF-40DA-2442-A30E-7F5F4356A357}" srcOrd="14" destOrd="0" presId="urn:microsoft.com/office/officeart/2005/8/layout/target3"/>
    <dgm:cxn modelId="{AADEB03D-78F6-3141-A9D6-265226916BFB}" type="presParOf" srcId="{369A5E52-F448-C148-9447-361AFA081492}" destId="{74890789-D4B9-9048-BD75-5FE07CFFB1F6}" srcOrd="15" destOrd="0" presId="urn:microsoft.com/office/officeart/2005/8/layout/target3"/>
    <dgm:cxn modelId="{6C22C7D0-05E5-D84A-B1CB-44BD9394F13A}" type="presParOf" srcId="{369A5E52-F448-C148-9447-361AFA081492}" destId="{53544408-1EB8-7145-B694-1AC4B35922CF}" srcOrd="16" destOrd="0" presId="urn:microsoft.com/office/officeart/2005/8/layout/target3"/>
    <dgm:cxn modelId="{15B85B6A-5BA2-594C-9820-1947A009DA15}" type="presParOf" srcId="{369A5E52-F448-C148-9447-361AFA081492}" destId="{0B9E28EE-93E3-FF4C-AD4B-BA9F954C0E34}" srcOrd="17" destOrd="0" presId="urn:microsoft.com/office/officeart/2005/8/layout/target3"/>
    <dgm:cxn modelId="{1E1E14C2-2762-AE42-B63F-7120572A6656}" type="presParOf" srcId="{369A5E52-F448-C148-9447-361AFA081492}" destId="{33EA9758-DE69-CA42-8982-0520D4A34A18}" srcOrd="18" destOrd="0" presId="urn:microsoft.com/office/officeart/2005/8/layout/target3"/>
    <dgm:cxn modelId="{1749376D-EC9D-AB4D-9024-53D602942D8F}" type="presParOf" srcId="{369A5E52-F448-C148-9447-361AFA081492}" destId="{2C14CBBF-393B-8F4C-9C05-7DE63EFE5726}" srcOrd="19" destOrd="0" presId="urn:microsoft.com/office/officeart/2005/8/layout/target3"/>
    <dgm:cxn modelId="{608D0224-A271-5842-9EDF-1FB59E4FEDF6}" type="presParOf" srcId="{369A5E52-F448-C148-9447-361AFA081492}" destId="{DB5F7CA4-D995-3D44-97F1-54E8D17B5F08}" srcOrd="20" destOrd="0" presId="urn:microsoft.com/office/officeart/2005/8/layout/target3"/>
    <dgm:cxn modelId="{B0AE6037-4856-C54A-882A-51C395EB56C3}" type="presParOf" srcId="{369A5E52-F448-C148-9447-361AFA081492}" destId="{B2740707-AE1B-9D4F-B1F1-07F02B37AE8A}" srcOrd="21" destOrd="0" presId="urn:microsoft.com/office/officeart/2005/8/layout/target3"/>
    <dgm:cxn modelId="{BE19E6D3-9E93-DE4F-A4F6-651818D338AB}" type="presParOf" srcId="{369A5E52-F448-C148-9447-361AFA081492}" destId="{75A4196B-3517-8146-B68D-6DA744E98979}" srcOrd="22" destOrd="0" presId="urn:microsoft.com/office/officeart/2005/8/layout/target3"/>
    <dgm:cxn modelId="{D60BB15B-8F67-8C48-88C6-BFE1AEFECB9E}" type="presParOf" srcId="{369A5E52-F448-C148-9447-361AFA081492}" destId="{764D9C21-4258-D445-BDC4-1FBE71D5A294}" srcOrd="23" destOrd="0" presId="urn:microsoft.com/office/officeart/2005/8/layout/target3"/>
    <dgm:cxn modelId="{4EDE33F3-CFAB-D245-99F7-E32AE917D617}" type="presParOf" srcId="{369A5E52-F448-C148-9447-361AFA081492}" destId="{DE2DEC82-D5F1-5E47-9E06-F005A6FCA5F7}" srcOrd="2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88EF3-8528-B24E-9000-3F7DEC516069}">
      <dsp:nvSpPr>
        <dsp:cNvPr id="0" name=""/>
        <dsp:cNvSpPr/>
      </dsp:nvSpPr>
      <dsp:spPr>
        <a:xfrm>
          <a:off x="-297355" y="0"/>
          <a:ext cx="3575050" cy="357505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2BE7B4-E033-0F4E-8DB3-19D140444B46}">
      <dsp:nvSpPr>
        <dsp:cNvPr id="0" name=""/>
        <dsp:cNvSpPr/>
      </dsp:nvSpPr>
      <dsp:spPr>
        <a:xfrm>
          <a:off x="1490169" y="0"/>
          <a:ext cx="8658225" cy="35750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5760" tIns="91440" rIns="365760" bIns="9144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accent6"/>
              </a:solidFill>
              <a:latin typeface="+mj-lt"/>
            </a:rPr>
            <a:t>Requirements</a:t>
          </a:r>
        </a:p>
      </dsp:txBody>
      <dsp:txXfrm>
        <a:off x="1490169" y="0"/>
        <a:ext cx="4329112" cy="572007"/>
      </dsp:txXfrm>
    </dsp:sp>
    <dsp:sp modelId="{7096695D-FCCA-9444-8AEF-1244C24BDA46}">
      <dsp:nvSpPr>
        <dsp:cNvPr id="0" name=""/>
        <dsp:cNvSpPr/>
      </dsp:nvSpPr>
      <dsp:spPr>
        <a:xfrm>
          <a:off x="78024" y="572007"/>
          <a:ext cx="2824289" cy="282428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2FA17-69A6-E54C-BB1A-93F05B50B416}">
      <dsp:nvSpPr>
        <dsp:cNvPr id="0" name=""/>
        <dsp:cNvSpPr/>
      </dsp:nvSpPr>
      <dsp:spPr>
        <a:xfrm>
          <a:off x="1490169" y="572007"/>
          <a:ext cx="8658225" cy="282428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5760" tIns="91440" rIns="365760" bIns="9144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6"/>
              </a:solidFill>
              <a:latin typeface="+mj-lt"/>
            </a:rPr>
            <a:t>Plan of execution</a:t>
          </a:r>
        </a:p>
      </dsp:txBody>
      <dsp:txXfrm>
        <a:off x="1490169" y="572007"/>
        <a:ext cx="4329112" cy="572008"/>
      </dsp:txXfrm>
    </dsp:sp>
    <dsp:sp modelId="{94743594-6A8B-C54D-B0E1-E8571E44961D}">
      <dsp:nvSpPr>
        <dsp:cNvPr id="0" name=""/>
        <dsp:cNvSpPr/>
      </dsp:nvSpPr>
      <dsp:spPr>
        <a:xfrm>
          <a:off x="453404" y="1144015"/>
          <a:ext cx="2073529" cy="207352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31347-75BB-6A4D-A366-548A41E6236C}">
      <dsp:nvSpPr>
        <dsp:cNvPr id="0" name=""/>
        <dsp:cNvSpPr/>
      </dsp:nvSpPr>
      <dsp:spPr>
        <a:xfrm>
          <a:off x="1490169" y="1144015"/>
          <a:ext cx="8658225" cy="20735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5760" tIns="91440" rIns="365760" bIns="9144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6"/>
              </a:solidFill>
              <a:latin typeface="+mj-lt"/>
            </a:rPr>
            <a:t>Design</a:t>
          </a:r>
        </a:p>
      </dsp:txBody>
      <dsp:txXfrm>
        <a:off x="1490169" y="1144015"/>
        <a:ext cx="4329112" cy="572008"/>
      </dsp:txXfrm>
    </dsp:sp>
    <dsp:sp modelId="{E43A11FA-C9BE-1442-9944-027DA4A1A91B}">
      <dsp:nvSpPr>
        <dsp:cNvPr id="0" name=""/>
        <dsp:cNvSpPr/>
      </dsp:nvSpPr>
      <dsp:spPr>
        <a:xfrm>
          <a:off x="828784" y="1716024"/>
          <a:ext cx="1322768" cy="132276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712238-6E2C-4F4E-9CA8-B9690E8E2333}">
      <dsp:nvSpPr>
        <dsp:cNvPr id="0" name=""/>
        <dsp:cNvSpPr/>
      </dsp:nvSpPr>
      <dsp:spPr>
        <a:xfrm>
          <a:off x="1787525" y="1830324"/>
          <a:ext cx="8658225" cy="132276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5760" tIns="91440" rIns="365760" bIns="9144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6"/>
              </a:solidFill>
              <a:latin typeface="+mj-lt"/>
            </a:rPr>
            <a:t>TESTING</a:t>
          </a:r>
        </a:p>
      </dsp:txBody>
      <dsp:txXfrm>
        <a:off x="1787525" y="1830324"/>
        <a:ext cx="4329112" cy="572008"/>
      </dsp:txXfrm>
    </dsp:sp>
    <dsp:sp modelId="{30F479B9-C6EA-DD4C-B194-2F1F3291DFDF}">
      <dsp:nvSpPr>
        <dsp:cNvPr id="0" name=""/>
        <dsp:cNvSpPr/>
      </dsp:nvSpPr>
      <dsp:spPr>
        <a:xfrm>
          <a:off x="1204165" y="2288032"/>
          <a:ext cx="572008" cy="57200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867CCF-40DA-2442-A30E-7F5F4356A357}">
      <dsp:nvSpPr>
        <dsp:cNvPr id="0" name=""/>
        <dsp:cNvSpPr/>
      </dsp:nvSpPr>
      <dsp:spPr>
        <a:xfrm>
          <a:off x="1490169" y="2288032"/>
          <a:ext cx="8658225" cy="57200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5760" tIns="91440" rIns="365760" bIns="9144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6"/>
              </a:solidFill>
              <a:latin typeface="+mj-lt"/>
            </a:rPr>
            <a:t>Deployment</a:t>
          </a:r>
        </a:p>
      </dsp:txBody>
      <dsp:txXfrm>
        <a:off x="1490169" y="2288032"/>
        <a:ext cx="4329112" cy="572008"/>
      </dsp:txXfrm>
    </dsp:sp>
    <dsp:sp modelId="{53544408-1EB8-7145-B694-1AC4B35922CF}">
      <dsp:nvSpPr>
        <dsp:cNvPr id="0" name=""/>
        <dsp:cNvSpPr/>
      </dsp:nvSpPr>
      <dsp:spPr>
        <a:xfrm>
          <a:off x="4629186" y="0"/>
          <a:ext cx="5518536" cy="57200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1" indent="-114300" algn="l" defTabSz="622300">
            <a:lnSpc>
              <a:spcPct val="90000"/>
            </a:lnSpc>
            <a:spcBef>
              <a:spcPct val="0"/>
            </a:spcBef>
            <a:spcAft>
              <a:spcPct val="15000"/>
            </a:spcAft>
            <a:buChar char="•"/>
          </a:pPr>
          <a:r>
            <a:rPr lang="en-US" sz="1400" b="0" kern="1200" dirty="0">
              <a:solidFill>
                <a:schemeClr val="accent6"/>
              </a:solidFill>
              <a:latin typeface="+mn-lt"/>
            </a:rPr>
            <a:t>Information gathering and analysis</a:t>
          </a:r>
        </a:p>
      </dsp:txBody>
      <dsp:txXfrm>
        <a:off x="4629186" y="0"/>
        <a:ext cx="5518536" cy="572007"/>
      </dsp:txXfrm>
    </dsp:sp>
    <dsp:sp modelId="{33EA9758-DE69-CA42-8982-0520D4A34A18}">
      <dsp:nvSpPr>
        <dsp:cNvPr id="0" name=""/>
        <dsp:cNvSpPr/>
      </dsp:nvSpPr>
      <dsp:spPr>
        <a:xfrm>
          <a:off x="4629186" y="570063"/>
          <a:ext cx="5518536" cy="5720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1" indent="-114300" algn="l" defTabSz="622300">
            <a:lnSpc>
              <a:spcPct val="90000"/>
            </a:lnSpc>
            <a:spcBef>
              <a:spcPct val="0"/>
            </a:spcBef>
            <a:spcAft>
              <a:spcPct val="15000"/>
            </a:spcAft>
            <a:buChar char="•"/>
          </a:pPr>
          <a:r>
            <a:rPr lang="en-US" sz="1400" b="0" kern="1200" dirty="0">
              <a:solidFill>
                <a:schemeClr val="accent6"/>
              </a:solidFill>
              <a:latin typeface="+mn-lt"/>
            </a:rPr>
            <a:t>Disseminate standardized step-by-step metrics</a:t>
          </a:r>
        </a:p>
      </dsp:txBody>
      <dsp:txXfrm>
        <a:off x="4629186" y="570063"/>
        <a:ext cx="5518536" cy="572008"/>
      </dsp:txXfrm>
    </dsp:sp>
    <dsp:sp modelId="{DB5F7CA4-D995-3D44-97F1-54E8D17B5F08}">
      <dsp:nvSpPr>
        <dsp:cNvPr id="0" name=""/>
        <dsp:cNvSpPr/>
      </dsp:nvSpPr>
      <dsp:spPr>
        <a:xfrm>
          <a:off x="4629186" y="1142071"/>
          <a:ext cx="5518536" cy="5720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1" indent="-114300" algn="l" defTabSz="622300">
            <a:lnSpc>
              <a:spcPct val="90000"/>
            </a:lnSpc>
            <a:spcBef>
              <a:spcPct val="0"/>
            </a:spcBef>
            <a:spcAft>
              <a:spcPct val="15000"/>
            </a:spcAft>
            <a:buChar char="•"/>
          </a:pPr>
          <a:r>
            <a:rPr lang="en-US" sz="1400" b="0" kern="1200" dirty="0">
              <a:solidFill>
                <a:schemeClr val="accent6"/>
              </a:solidFill>
              <a:latin typeface="+mn-lt"/>
            </a:rPr>
            <a:t>Coordinate chatbot front-end applications</a:t>
          </a:r>
        </a:p>
      </dsp:txBody>
      <dsp:txXfrm>
        <a:off x="4629186" y="1142071"/>
        <a:ext cx="5518536" cy="572008"/>
      </dsp:txXfrm>
    </dsp:sp>
    <dsp:sp modelId="{75A4196B-3517-8146-B68D-6DA744E98979}">
      <dsp:nvSpPr>
        <dsp:cNvPr id="0" name=""/>
        <dsp:cNvSpPr/>
      </dsp:nvSpPr>
      <dsp:spPr>
        <a:xfrm>
          <a:off x="4629186" y="1714079"/>
          <a:ext cx="5518536" cy="5720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1" indent="-114300" algn="l" defTabSz="622300" rtl="0">
            <a:lnSpc>
              <a:spcPct val="90000"/>
            </a:lnSpc>
            <a:spcBef>
              <a:spcPct val="0"/>
            </a:spcBef>
            <a:spcAft>
              <a:spcPct val="15000"/>
            </a:spcAft>
            <a:buChar char="•"/>
          </a:pPr>
          <a:r>
            <a:rPr lang="en-US" sz="1400" b="0" kern="1200" dirty="0">
              <a:solidFill>
                <a:schemeClr val="accent6"/>
              </a:solidFill>
              <a:latin typeface="+mn-lt"/>
            </a:rPr>
            <a:t>Implements the process methodologies of various performances </a:t>
          </a:r>
        </a:p>
      </dsp:txBody>
      <dsp:txXfrm>
        <a:off x="4629186" y="1714079"/>
        <a:ext cx="5518536" cy="572008"/>
      </dsp:txXfrm>
    </dsp:sp>
    <dsp:sp modelId="{DE2DEC82-D5F1-5E47-9E06-F005A6FCA5F7}">
      <dsp:nvSpPr>
        <dsp:cNvPr id="0" name=""/>
        <dsp:cNvSpPr/>
      </dsp:nvSpPr>
      <dsp:spPr>
        <a:xfrm>
          <a:off x="4629186" y="2286087"/>
          <a:ext cx="5518536" cy="5720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1" indent="-114300" algn="l" defTabSz="622300" rtl="0">
            <a:lnSpc>
              <a:spcPct val="90000"/>
            </a:lnSpc>
            <a:spcBef>
              <a:spcPct val="0"/>
            </a:spcBef>
            <a:spcAft>
              <a:spcPct val="15000"/>
            </a:spcAft>
            <a:buFont typeface="Arial" panose="020B0604020202020204" pitchFamily="34" charset="0"/>
            <a:buChar char="•"/>
          </a:pPr>
          <a:r>
            <a:rPr lang="en-US" sz="1400" b="0" kern="1200" dirty="0">
              <a:solidFill>
                <a:schemeClr val="accent6"/>
              </a:solidFill>
              <a:latin typeface="+mn-lt"/>
            </a:rPr>
            <a:t>Deploy strategic networks with compelling needs information</a:t>
          </a:r>
        </a:p>
      </dsp:txBody>
      <dsp:txXfrm>
        <a:off x="4629186" y="2286087"/>
        <a:ext cx="5518536" cy="57200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15430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26478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79365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7858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34259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64097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43682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9329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48272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8104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2085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29043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33213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24908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31050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38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8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31520"/>
            <a:ext cx="10665089" cy="1349997"/>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30744"/>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Content Placeholder 2">
            <a:extLst>
              <a:ext uri="{FF2B5EF4-FFF2-40B4-BE49-F238E27FC236}">
                <a16:creationId xmlns:a16="http://schemas.microsoft.com/office/drawing/2014/main" id="{16134FFA-9B8E-086F-2BFC-F91A91133381}"/>
              </a:ext>
            </a:extLst>
          </p:cNvPr>
          <p:cNvSpPr>
            <a:spLocks noGrp="1"/>
          </p:cNvSpPr>
          <p:nvPr>
            <p:ph sz="half" idx="1" hasCustomPrompt="1"/>
          </p:nvPr>
        </p:nvSpPr>
        <p:spPr>
          <a:xfrm>
            <a:off x="755904" y="2825495"/>
            <a:ext cx="10680192" cy="357530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02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758952" y="2999344"/>
            <a:ext cx="10674096" cy="353861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019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567535"/>
            <a:ext cx="3566160" cy="1077871"/>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3645407"/>
            <a:ext cx="3566160" cy="2743361"/>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567535"/>
            <a:ext cx="3568150" cy="1077871"/>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3645407"/>
            <a:ext cx="3568150" cy="2743361"/>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4" name="Content Placeholder 3"/>
          <p:cNvSpPr>
            <a:spLocks noGrp="1"/>
          </p:cNvSpPr>
          <p:nvPr>
            <p:ph sz="half" idx="2" hasCustomPrompt="1"/>
          </p:nvPr>
        </p:nvSpPr>
        <p:spPr>
          <a:xfrm>
            <a:off x="3986784" y="2733473"/>
            <a:ext cx="356616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7857877" y="2733473"/>
            <a:ext cx="356815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9476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2" name="Oval 1">
            <a:extLst>
              <a:ext uri="{FF2B5EF4-FFF2-40B4-BE49-F238E27FC236}">
                <a16:creationId xmlns:a16="http://schemas.microsoft.com/office/drawing/2014/main" id="{7EB7742C-48F4-604D-B4F6-29F2E02DED50}"/>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24" name="Picture Placeholder 62">
            <a:extLst>
              <a:ext uri="{FF2B5EF4-FFF2-40B4-BE49-F238E27FC236}">
                <a16:creationId xmlns:a16="http://schemas.microsoft.com/office/drawing/2014/main" id="{24E089EF-27C4-5E59-8D26-757D97055D86}"/>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3" name="Text Placeholder 2"/>
          <p:cNvSpPr>
            <a:spLocks noGrp="1"/>
          </p:cNvSpPr>
          <p:nvPr>
            <p:ph type="body" idx="1" hasCustomPrompt="1"/>
          </p:nvPr>
        </p:nvSpPr>
        <p:spPr>
          <a:xfrm>
            <a:off x="949569" y="3351245"/>
            <a:ext cx="4665786"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49569" y="4413503"/>
            <a:ext cx="4665786"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val 6">
            <a:extLst>
              <a:ext uri="{FF2B5EF4-FFF2-40B4-BE49-F238E27FC236}">
                <a16:creationId xmlns:a16="http://schemas.microsoft.com/office/drawing/2014/main" id="{308BB25D-5CCA-620A-2750-93C5BB1CC3CC}"/>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62">
            <a:extLst>
              <a:ext uri="{FF2B5EF4-FFF2-40B4-BE49-F238E27FC236}">
                <a16:creationId xmlns:a16="http://schemas.microsoft.com/office/drawing/2014/main" id="{BF399CB2-F3BF-D7DD-376D-729F3E11C381}"/>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 name="Text Placeholder 4"/>
          <p:cNvSpPr>
            <a:spLocks noGrp="1"/>
          </p:cNvSpPr>
          <p:nvPr>
            <p:ph type="body" sz="quarter" idx="3" hasCustomPrompt="1"/>
          </p:nvPr>
        </p:nvSpPr>
        <p:spPr>
          <a:xfrm>
            <a:off x="6601278" y="3351245"/>
            <a:ext cx="4663440"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6601278" y="4413503"/>
            <a:ext cx="4663440"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7986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Content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Oval 10">
            <a:extLst>
              <a:ext uri="{FF2B5EF4-FFF2-40B4-BE49-F238E27FC236}">
                <a16:creationId xmlns:a16="http://schemas.microsoft.com/office/drawing/2014/main" id="{382B4325-F06B-7391-5F34-3201F62CF27F}"/>
              </a:ext>
              <a:ext uri="{C183D7F6-B498-43B3-948B-1728B52AA6E4}">
                <adec:decorative xmlns:adec="http://schemas.microsoft.com/office/drawing/2017/decorative" val="1"/>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F2CB1CF4-86FB-7FB0-49EB-C8D64A247A34}"/>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 name="Content Placeholder 3"/>
          <p:cNvSpPr>
            <a:spLocks noGrp="1"/>
          </p:cNvSpPr>
          <p:nvPr>
            <p:ph sz="half" idx="2" hasCustomPrompt="1"/>
          </p:nvPr>
        </p:nvSpPr>
        <p:spPr>
          <a:xfrm>
            <a:off x="949569" y="3497299"/>
            <a:ext cx="4665786"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Oval 12">
            <a:extLst>
              <a:ext uri="{FF2B5EF4-FFF2-40B4-BE49-F238E27FC236}">
                <a16:creationId xmlns:a16="http://schemas.microsoft.com/office/drawing/2014/main" id="{AEDF01E4-C723-34BC-F79C-FCFC0C31E84D}"/>
              </a:ext>
              <a:ext uri="{C183D7F6-B498-43B3-948B-1728B52AA6E4}">
                <adec:decorative xmlns:adec="http://schemas.microsoft.com/office/drawing/2017/decorative" val="1"/>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2">
            <a:extLst>
              <a:ext uri="{FF2B5EF4-FFF2-40B4-BE49-F238E27FC236}">
                <a16:creationId xmlns:a16="http://schemas.microsoft.com/office/drawing/2014/main" id="{187DB824-B402-9CDC-A5E9-0B8C7AF2AA19}"/>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6" name="Content Placeholder 5"/>
          <p:cNvSpPr>
            <a:spLocks noGrp="1"/>
          </p:cNvSpPr>
          <p:nvPr>
            <p:ph sz="quarter" idx="4" hasCustomPrompt="1"/>
          </p:nvPr>
        </p:nvSpPr>
        <p:spPr>
          <a:xfrm>
            <a:off x="6601278" y="3497299"/>
            <a:ext cx="4663440"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6105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3">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E736168-42FB-B175-878F-1D92D461293F}"/>
              </a:ext>
            </a:extLst>
          </p:cNvPr>
          <p:cNvGrpSpPr/>
          <p:nvPr userDrawn="1"/>
        </p:nvGrpSpPr>
        <p:grpSpPr>
          <a:xfrm>
            <a:off x="8761800" y="1"/>
            <a:ext cx="3430200" cy="6858000"/>
            <a:chOff x="0" y="1"/>
            <a:chExt cx="3430200" cy="6858000"/>
          </a:xfrm>
        </p:grpSpPr>
        <p:sp>
          <p:nvSpPr>
            <p:cNvPr id="2" name="Freeform: Shape 22">
              <a:extLst>
                <a:ext uri="{FF2B5EF4-FFF2-40B4-BE49-F238E27FC236}">
                  <a16:creationId xmlns:a16="http://schemas.microsoft.com/office/drawing/2014/main" id="{6EE64E38-E907-48C4-BA19-D68AFECDFDC4}"/>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7" name="Freeform: Shape 19">
              <a:extLst>
                <a:ext uri="{FF2B5EF4-FFF2-40B4-BE49-F238E27FC236}">
                  <a16:creationId xmlns:a16="http://schemas.microsoft.com/office/drawing/2014/main" id="{FAE76847-A4FB-E2C1-6FEF-4ECAB5AD0BB3}"/>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8" name="Freeform: Shape 13">
              <a:extLst>
                <a:ext uri="{FF2B5EF4-FFF2-40B4-BE49-F238E27FC236}">
                  <a16:creationId xmlns:a16="http://schemas.microsoft.com/office/drawing/2014/main" id="{F7981226-45F7-E6E8-D9AE-C91719B27714}"/>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16">
              <a:extLst>
                <a:ext uri="{FF2B5EF4-FFF2-40B4-BE49-F238E27FC236}">
                  <a16:creationId xmlns:a16="http://schemas.microsoft.com/office/drawing/2014/main" id="{9687CB02-B871-D558-D885-7513140015E9}"/>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gr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914400"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Text Placeholder 2"/>
          <p:cNvSpPr>
            <a:spLocks noGrp="1"/>
          </p:cNvSpPr>
          <p:nvPr>
            <p:ph type="body" idx="1" hasCustomPrompt="1"/>
          </p:nvPr>
        </p:nvSpPr>
        <p:spPr>
          <a:xfrm>
            <a:off x="914400" y="2567535"/>
            <a:ext cx="3566160" cy="1260753"/>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14400" y="3828288"/>
            <a:ext cx="3566160" cy="2560480"/>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782159" y="2567535"/>
            <a:ext cx="3568150" cy="1260753"/>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4782159" y="3828288"/>
            <a:ext cx="3568150" cy="2560480"/>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181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716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Oval 3">
            <a:extLst>
              <a:ext uri="{FF2B5EF4-FFF2-40B4-BE49-F238E27FC236}">
                <a16:creationId xmlns:a16="http://schemas.microsoft.com/office/drawing/2014/main" id="{E394EA49-0B8F-F022-4960-91756D959FCC}"/>
              </a:ext>
              <a:ext uri="{C183D7F6-B498-43B3-948B-1728B52AA6E4}">
                <adec:decorative xmlns:adec="http://schemas.microsoft.com/office/drawing/2017/decorative" val="1"/>
              </a:ext>
            </a:extLst>
          </p:cNvPr>
          <p:cNvSpPr/>
          <p:nvPr userDrawn="1"/>
        </p:nvSpPr>
        <p:spPr>
          <a:xfrm>
            <a:off x="1874333" y="2396422"/>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62">
            <a:extLst>
              <a:ext uri="{FF2B5EF4-FFF2-40B4-BE49-F238E27FC236}">
                <a16:creationId xmlns:a16="http://schemas.microsoft.com/office/drawing/2014/main" id="{2225A37B-49E8-EEB3-BDA6-B11E6052FF3F}"/>
              </a:ext>
            </a:extLst>
          </p:cNvPr>
          <p:cNvSpPr>
            <a:spLocks noGrp="1" noChangeAspect="1"/>
          </p:cNvSpPr>
          <p:nvPr>
            <p:ph type="pic" sz="quarter" idx="26" hasCustomPrompt="1"/>
          </p:nvPr>
        </p:nvSpPr>
        <p:spPr>
          <a:xfrm>
            <a:off x="1997590" y="2519679"/>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9" name="Oval 8">
            <a:extLst>
              <a:ext uri="{FF2B5EF4-FFF2-40B4-BE49-F238E27FC236}">
                <a16:creationId xmlns:a16="http://schemas.microsoft.com/office/drawing/2014/main" id="{63DEA7C3-A1F3-E01C-3EC1-2EC9BB68E4B5}"/>
              </a:ext>
              <a:ext uri="{C183D7F6-B498-43B3-948B-1728B52AA6E4}">
                <adec:decorative xmlns:adec="http://schemas.microsoft.com/office/drawing/2017/decorative" val="1"/>
              </a:ext>
            </a:extLst>
          </p:cNvPr>
          <p:cNvSpPr/>
          <p:nvPr userDrawn="1"/>
        </p:nvSpPr>
        <p:spPr>
          <a:xfrm>
            <a:off x="5611431" y="2395603"/>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62">
            <a:extLst>
              <a:ext uri="{FF2B5EF4-FFF2-40B4-BE49-F238E27FC236}">
                <a16:creationId xmlns:a16="http://schemas.microsoft.com/office/drawing/2014/main" id="{BCD5E9C0-B95D-F859-64FB-F698BABC5247}"/>
              </a:ext>
            </a:extLst>
          </p:cNvPr>
          <p:cNvSpPr>
            <a:spLocks noGrp="1" noChangeAspect="1"/>
          </p:cNvSpPr>
          <p:nvPr>
            <p:ph type="pic" sz="quarter" idx="27" hasCustomPrompt="1"/>
          </p:nvPr>
        </p:nvSpPr>
        <p:spPr>
          <a:xfrm>
            <a:off x="5734688"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11" name="Oval 10">
            <a:extLst>
              <a:ext uri="{FF2B5EF4-FFF2-40B4-BE49-F238E27FC236}">
                <a16:creationId xmlns:a16="http://schemas.microsoft.com/office/drawing/2014/main" id="{7B661431-5411-8297-AE81-99A1A39E3A9F}"/>
              </a:ext>
              <a:ext uri="{C183D7F6-B498-43B3-948B-1728B52AA6E4}">
                <adec:decorative xmlns:adec="http://schemas.microsoft.com/office/drawing/2017/decorative" val="1"/>
              </a:ext>
            </a:extLst>
          </p:cNvPr>
          <p:cNvSpPr/>
          <p:nvPr userDrawn="1"/>
        </p:nvSpPr>
        <p:spPr>
          <a:xfrm>
            <a:off x="9249532" y="2395603"/>
            <a:ext cx="978034" cy="97803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CD156755-E665-061F-FAF2-7F3F08A7B83D}"/>
              </a:ext>
            </a:extLst>
          </p:cNvPr>
          <p:cNvSpPr>
            <a:spLocks noGrp="1" noChangeAspect="1"/>
          </p:cNvSpPr>
          <p:nvPr>
            <p:ph type="pic" sz="quarter" idx="28" hasCustomPrompt="1"/>
          </p:nvPr>
        </p:nvSpPr>
        <p:spPr>
          <a:xfrm>
            <a:off x="9372789"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Tree>
    <p:extLst>
      <p:ext uri="{BB962C8B-B14F-4D97-AF65-F5344CB8AC3E}">
        <p14:creationId xmlns:p14="http://schemas.microsoft.com/office/powerpoint/2010/main" val="1268954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914400" y="731520"/>
            <a:ext cx="7223760" cy="1828800"/>
          </a:xfrm>
        </p:spPr>
        <p:txBody>
          <a:bodyPr>
            <a:noAutofit/>
          </a:bodyPr>
          <a:lstStyle>
            <a:lvl1pPr algn="l">
              <a:lnSpc>
                <a:spcPct val="100000"/>
              </a:lnSpc>
              <a:defRPr b="1"/>
            </a:lvl1pPr>
          </a:lstStyle>
          <a:p>
            <a:r>
              <a:rPr lang="en-US" dirty="0"/>
              <a:t>Click to add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914400" y="2644545"/>
            <a:ext cx="7223760" cy="2889328"/>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548640"/>
            <a:ext cx="6583680" cy="2286000"/>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926080"/>
            <a:ext cx="6583680"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914400" y="731520"/>
            <a:ext cx="6583680" cy="1828800"/>
          </a:xfrm>
        </p:spPr>
        <p:txBody>
          <a:bodyPr tIns="0" anchor="b" anchorCtr="0">
            <a:noAutofit/>
          </a:bodyPr>
          <a:lstStyle>
            <a:lvl1pPr algn="l">
              <a:defRPr sz="3800"/>
            </a:lvl1pPr>
          </a:lstStyle>
          <a:p>
            <a:r>
              <a:rPr lang="en-US" dirty="0"/>
              <a:t>Click to add title</a:t>
            </a:r>
          </a:p>
        </p:txBody>
      </p:sp>
      <p:sp>
        <p:nvSpPr>
          <p:cNvPr id="3" name="Subtitle 2"/>
          <p:cNvSpPr>
            <a:spLocks noGrp="1"/>
          </p:cNvSpPr>
          <p:nvPr>
            <p:ph type="subTitle" idx="1" hasCustomPrompt="1"/>
          </p:nvPr>
        </p:nvSpPr>
        <p:spPr>
          <a:xfrm>
            <a:off x="914400" y="2657553"/>
            <a:ext cx="6583680" cy="2655167"/>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743200"/>
          </a:xfrm>
        </p:spPr>
        <p:txBody>
          <a:bodyPr>
            <a:noAutofit/>
          </a:bodyPr>
          <a:lstStyle>
            <a:lvl1pPr algn="l">
              <a:lnSpc>
                <a:spcPct val="100000"/>
              </a:lnSpc>
              <a:defRPr b="1"/>
            </a:lvl1pPr>
          </a:lstStyle>
          <a:p>
            <a:r>
              <a:rPr lang="en-US" dirty="0"/>
              <a:t>Click to add title</a:t>
            </a:r>
          </a:p>
        </p:txBody>
      </p:sp>
      <p:sp>
        <p:nvSpPr>
          <p:cNvPr id="3" name="Content Placeholder 2"/>
          <p:cNvSpPr>
            <a:spLocks noGrp="1"/>
          </p:cNvSpPr>
          <p:nvPr userDrawn="1">
            <p:ph idx="1" hasCustomPrompt="1"/>
          </p:nvPr>
        </p:nvSpPr>
        <p:spPr>
          <a:xfrm>
            <a:off x="4224528" y="3663588"/>
            <a:ext cx="6766560" cy="2468880"/>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2BFC03E7-4E66-D898-4A16-4448F2FE504C}"/>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userDrawn="1">
            <p:ph type="title" hasCustomPrompt="1"/>
          </p:nvPr>
        </p:nvSpPr>
        <p:spPr>
          <a:xfrm>
            <a:off x="854042" y="815009"/>
            <a:ext cx="10483917" cy="2743200"/>
          </a:xfrm>
        </p:spPr>
        <p:txBody>
          <a:bodyPr>
            <a:noAutofit/>
          </a:bodyPr>
          <a:lstStyle>
            <a:lvl1pPr algn="ctr">
              <a:lnSpc>
                <a:spcPct val="100000"/>
              </a:lnSpc>
              <a:defRPr b="1"/>
            </a:lvl1pPr>
          </a:lstStyle>
          <a:p>
            <a:r>
              <a:rPr lang="en-US" dirty="0"/>
              <a:t>Click to add title</a:t>
            </a:r>
          </a:p>
        </p:txBody>
      </p:sp>
      <p:sp>
        <p:nvSpPr>
          <p:cNvPr id="3" name="Content Placeholder 2"/>
          <p:cNvSpPr>
            <a:spLocks noGrp="1"/>
          </p:cNvSpPr>
          <p:nvPr userDrawn="1">
            <p:ph idx="1" hasCustomPrompt="1"/>
          </p:nvPr>
        </p:nvSpPr>
        <p:spPr>
          <a:xfrm>
            <a:off x="2895600" y="3663588"/>
            <a:ext cx="6400800" cy="2286000"/>
          </a:xfrm>
        </p:spPr>
        <p:txBody>
          <a:bodyPr>
            <a:normAutofit/>
          </a:bodyPr>
          <a:lstStyle>
            <a:lvl1pPr marL="0" indent="0" algn="ctr">
              <a:buFont typeface="Arial" panose="020B0604020202020204" pitchFamily="34" charset="0"/>
              <a:buNone/>
              <a:defRPr sz="1400"/>
            </a:lvl1pPr>
            <a:lvl2pPr marL="338328" indent="0" algn="ctr">
              <a:buNone/>
              <a:defRPr sz="1400"/>
            </a:lvl2pPr>
            <a:lvl3pPr marL="795528" indent="0" algn="ctr">
              <a:buNone/>
              <a:defRPr sz="1400"/>
            </a:lvl3pPr>
            <a:lvl4pPr marL="1252728" indent="0" algn="ctr">
              <a:buNone/>
              <a:defRPr sz="1400"/>
            </a:lvl4pPr>
            <a:lvl5pPr marL="1709928" indent="0" algn="ctr">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 name="Slide Number Placeholder 3">
            <a:extLst>
              <a:ext uri="{FF2B5EF4-FFF2-40B4-BE49-F238E27FC236}">
                <a16:creationId xmlns:a16="http://schemas.microsoft.com/office/drawing/2014/main" id="{2BFC03E7-4E66-D898-4A16-4448F2FE504C}"/>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3318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3800"/>
            </a:lvl1pPr>
          </a:lstStyle>
          <a:p>
            <a:r>
              <a:rPr lang="en-US" dirty="0"/>
              <a:t>Click to add title</a:t>
            </a:r>
          </a:p>
        </p:txBody>
      </p:sp>
      <p:sp>
        <p:nvSpPr>
          <p:cNvPr id="3" name="Text Placeholder 2"/>
          <p:cNvSpPr>
            <a:spLocks noGrp="1"/>
          </p:cNvSpPr>
          <p:nvPr>
            <p:ph type="body" idx="1" hasCustomPrompt="1"/>
          </p:nvPr>
        </p:nvSpPr>
        <p:spPr>
          <a:xfrm>
            <a:off x="2895600" y="4598948"/>
            <a:ext cx="6400800" cy="993238"/>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9"/>
            <a:ext cx="10665089" cy="1371600"/>
          </a:xfrm>
        </p:spPr>
        <p:txBody>
          <a:bodyPr>
            <a:noAutofit/>
          </a:bodyPr>
          <a:lstStyle>
            <a:lvl1pPr>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276272"/>
            <a:ext cx="11119104" cy="426168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8"/>
            <a:ext cx="10671048" cy="1359929"/>
          </a:xfrm>
        </p:spPr>
        <p:txBody>
          <a:bodyPr anchor="ctr" anchorCtr="0">
            <a:noAutofit/>
          </a:bodyPr>
          <a:lstStyle>
            <a:lvl1pPr>
              <a:lnSpc>
                <a:spcPct val="100000"/>
              </a:lnSpc>
              <a:defRPr/>
            </a:lvl1pPr>
          </a:lstStyle>
          <a:p>
            <a:r>
              <a:rPr lang="en-US" dirty="0"/>
              <a:t>Click to add title</a:t>
            </a:r>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7A70996D-0D23-7C1B-15E3-E181C069AB9F}"/>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4 Member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31520"/>
            <a:ext cx="10671048" cy="13502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80" r:id="rId4"/>
    <p:sldLayoutId id="2147483653" r:id="rId5"/>
    <p:sldLayoutId id="2147483664" r:id="rId6"/>
    <p:sldLayoutId id="2147483667" r:id="rId7"/>
    <p:sldLayoutId id="2147483668" r:id="rId8"/>
    <p:sldLayoutId id="2147483669" r:id="rId9"/>
    <p:sldLayoutId id="2147483673" r:id="rId10"/>
    <p:sldLayoutId id="2147483681" r:id="rId11"/>
    <p:sldLayoutId id="2147483679" r:id="rId12"/>
    <p:sldLayoutId id="2147483655" r:id="rId13"/>
    <p:sldLayoutId id="2147483682" r:id="rId14"/>
    <p:sldLayoutId id="2147483677" r:id="rId15"/>
    <p:sldLayoutId id="2147483683" r:id="rId16"/>
    <p:sldLayoutId id="2147483678" r:id="rId17"/>
    <p:sldLayoutId id="2147483674" r:id="rId18"/>
    <p:sldLayoutId id="2147483675" r:id="rId19"/>
    <p:sldLayoutId id="2147483676" r:id="rId20"/>
    <p:sldLayoutId id="2147483654" r:id="rId21"/>
    <p:sldLayoutId id="2147483656" r:id="rId22"/>
    <p:sldLayoutId id="2147483657" r:id="rId23"/>
    <p:sldLayoutId id="2147483658" r:id="rId24"/>
    <p:sldLayoutId id="2147483659" r:id="rId25"/>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945891" y="517584"/>
            <a:ext cx="7388553" cy="1242721"/>
          </a:xfrm>
        </p:spPr>
        <p:txBody>
          <a:bodyPr/>
          <a:lstStyle/>
          <a:p>
            <a:br>
              <a:rPr lang="en-US" b="0" u="sng" dirty="0">
                <a:latin typeface="Algerian" panose="04020705040A02060702" pitchFamily="82" charset="0"/>
              </a:rPr>
            </a:br>
            <a:br>
              <a:rPr lang="en-US" b="0" u="sng" dirty="0">
                <a:solidFill>
                  <a:srgbClr val="202C8F"/>
                </a:solidFill>
                <a:latin typeface="Algerian" panose="04020705040A02060702" pitchFamily="82" charset="0"/>
              </a:rPr>
            </a:br>
            <a:r>
              <a:rPr lang="en-IN" b="0" i="0" dirty="0">
                <a:solidFill>
                  <a:srgbClr val="202C8F"/>
                </a:solidFill>
                <a:effectLst/>
                <a:latin typeface="Algerian" panose="04020705040A02060702" pitchFamily="82" charset="0"/>
              </a:rPr>
              <a:t>"</a:t>
            </a:r>
            <a:r>
              <a:rPr lang="en-US" dirty="0">
                <a:latin typeface="Algerian" panose="04020705040A02060702" pitchFamily="82" charset="0"/>
              </a:rPr>
              <a:t>drive smart bob: a Traffic</a:t>
            </a:r>
            <a:br>
              <a:rPr lang="en-IN" dirty="0">
                <a:latin typeface="Algerian" panose="04020705040A02060702" pitchFamily="82" charset="0"/>
              </a:rPr>
            </a:br>
            <a:r>
              <a:rPr lang="en-US" dirty="0">
                <a:latin typeface="Algerian" panose="04020705040A02060702" pitchFamily="82" charset="0"/>
              </a:rPr>
              <a:t> Regulatory guide</a:t>
            </a:r>
            <a:r>
              <a:rPr lang="en-IN" b="0" i="0" dirty="0">
                <a:solidFill>
                  <a:srgbClr val="374151"/>
                </a:solidFill>
                <a:effectLst/>
                <a:latin typeface="Algerian" panose="04020705040A02060702" pitchFamily="82" charset="0"/>
              </a:rPr>
              <a:t>"</a:t>
            </a:r>
            <a:endParaRPr lang="en-US" dirty="0">
              <a:latin typeface="Algerian" panose="04020705040A02060702" pitchFamily="82" charset="0"/>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01759" y="3112680"/>
            <a:ext cx="3015306" cy="632640"/>
          </a:xfrm>
        </p:spPr>
        <p:txBody>
          <a:bodyPr/>
          <a:lstStyle/>
          <a:p>
            <a:r>
              <a:rPr lang="en-US" dirty="0"/>
              <a:t>MADHU ALPAKA</a:t>
            </a:r>
          </a:p>
          <a:p>
            <a:endParaRPr lang="en-US" dirty="0"/>
          </a:p>
        </p:txBody>
      </p:sp>
      <p:pic>
        <p:nvPicPr>
          <p:cNvPr id="1026" name="Picture 2" descr="VIT-AP VITopia Sports Events Winners (held on Feb 23, 2023 ...">
            <a:extLst>
              <a:ext uri="{FF2B5EF4-FFF2-40B4-BE49-F238E27FC236}">
                <a16:creationId xmlns:a16="http://schemas.microsoft.com/office/drawing/2014/main" id="{3AD7CE06-AD84-5043-5AFF-B35B8C6E2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879"/>
            <a:ext cx="2823411" cy="159777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Know about Cloud Computing Architecture - Knoldus Blogs">
            <a:extLst>
              <a:ext uri="{FF2B5EF4-FFF2-40B4-BE49-F238E27FC236}">
                <a16:creationId xmlns:a16="http://schemas.microsoft.com/office/drawing/2014/main" id="{55A26539-75BD-92DF-F827-B03EB3A14E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6566" y="3275970"/>
            <a:ext cx="3145434" cy="364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50"/>
                                        </p:tgtEl>
                                        <p:attrNameLst>
                                          <p:attrName>style.visibility</p:attrName>
                                        </p:attrNameLst>
                                      </p:cBhvr>
                                      <p:to>
                                        <p:strVal val="visible"/>
                                      </p:to>
                                    </p:set>
                                    <p:animEffect transition="in" filter="fade">
                                      <p:cBhvr>
                                        <p:cTn id="2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055,694 Cloud Computing Images, Stock Photos, 3D objects, &amp; Vectors |  Shutterstock">
            <a:extLst>
              <a:ext uri="{FF2B5EF4-FFF2-40B4-BE49-F238E27FC236}">
                <a16:creationId xmlns:a16="http://schemas.microsoft.com/office/drawing/2014/main" id="{6F769198-1F2C-BA2D-B002-01805A021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902" y="-22006"/>
            <a:ext cx="12703653" cy="68800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010620" y="267420"/>
            <a:ext cx="6285780" cy="2087592"/>
          </a:xfrm>
        </p:spPr>
        <p:txBody>
          <a:bodyPr/>
          <a:lstStyle/>
          <a:p>
            <a:pPr marL="571500" indent="-571500">
              <a:buFont typeface="Wingdings" panose="05000000000000000000" pitchFamily="2" charset="2"/>
              <a:buChar char="v"/>
            </a:pPr>
            <a:r>
              <a:rPr lang="en-US" dirty="0">
                <a:solidFill>
                  <a:schemeClr val="bg2"/>
                </a:solidFill>
                <a:latin typeface="Algerian" panose="04020705040A02060702" pitchFamily="82" charset="0"/>
              </a:rPr>
              <a:t>PRIMARY aspects</a:t>
            </a:r>
            <a:br>
              <a:rPr lang="en-US" dirty="0">
                <a:solidFill>
                  <a:schemeClr val="bg2"/>
                </a:solidFill>
                <a:latin typeface="Algerian" panose="04020705040A02060702" pitchFamily="82" charset="0"/>
              </a:rPr>
            </a:br>
            <a:br>
              <a:rPr lang="en-US" dirty="0">
                <a:solidFill>
                  <a:schemeClr val="bg2"/>
                </a:solidFill>
                <a:latin typeface="Algerian" panose="04020705040A02060702" pitchFamily="82" charset="0"/>
              </a:rPr>
            </a:br>
            <a:br>
              <a:rPr lang="en-US" dirty="0">
                <a:solidFill>
                  <a:schemeClr val="bg2"/>
                </a:solidFill>
                <a:latin typeface="Algerian" panose="04020705040A02060702" pitchFamily="82" charset="0"/>
              </a:rPr>
            </a:br>
            <a:endParaRPr lang="en-US" dirty="0">
              <a:solidFill>
                <a:schemeClr val="bg2"/>
              </a:solidFill>
              <a:latin typeface="Algerian" panose="04020705040A02060702" pitchFamily="82"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598948"/>
            <a:ext cx="6400800" cy="993238"/>
          </a:xfrm>
        </p:spPr>
        <p:txBody>
          <a:bodyPr/>
          <a:lstStyle/>
          <a:p>
            <a:r>
              <a:rPr lang="en-US" sz="2400" dirty="0">
                <a:latin typeface="Lucida Fax" panose="02060602050505020204" pitchFamily="18" charset="0"/>
                <a:cs typeface="Times New Roman" panose="02020603050405020304" pitchFamily="18" charset="0"/>
              </a:rPr>
              <a:t> </a:t>
            </a:r>
            <a:r>
              <a:rPr lang="en-US" sz="2400" dirty="0">
                <a:solidFill>
                  <a:schemeClr val="bg2"/>
                </a:solidFill>
                <a:latin typeface="Lucida Fax" panose="02060602050505020204" pitchFamily="18" charset="0"/>
                <a:cs typeface="Times New Roman" panose="02020603050405020304" pitchFamily="18" charset="0"/>
              </a:rPr>
              <a:t>I. CONTRIBUTIONS</a:t>
            </a:r>
            <a:r>
              <a:rPr lang="en-US" dirty="0">
                <a:solidFill>
                  <a:schemeClr val="bg2"/>
                </a:solidFill>
                <a:latin typeface="Lucida Fax" panose="02060602050505020204" pitchFamily="18" charset="0"/>
                <a:cs typeface="Times New Roman" panose="02020603050405020304" pitchFamily="18" charset="0"/>
              </a:rPr>
              <a:t>:</a:t>
            </a:r>
            <a:br>
              <a:rPr lang="en-US" sz="2400" dirty="0">
                <a:latin typeface="Lucida Fax" panose="020606020505050202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animEffect transition="in" filter="fade">
                                      <p:cBhvr>
                                        <p:cTn id="19"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4224-2371-0AE3-4B9D-24DB9E85C41C}"/>
              </a:ext>
            </a:extLst>
          </p:cNvPr>
          <p:cNvSpPr>
            <a:spLocks noGrp="1"/>
          </p:cNvSpPr>
          <p:nvPr>
            <p:ph type="title"/>
          </p:nvPr>
        </p:nvSpPr>
        <p:spPr>
          <a:xfrm>
            <a:off x="2324100" y="1699591"/>
            <a:ext cx="6972300" cy="4761594"/>
          </a:xfrm>
        </p:spPr>
        <p:txBody>
          <a:bodyPr/>
          <a:lstStyle/>
          <a:p>
            <a:pPr marL="400050" indent="-400050" algn="l">
              <a:buFont typeface="+mj-lt"/>
              <a:buAutoNum type="romanUcPeriod"/>
            </a:pPr>
            <a:r>
              <a:rPr lang="en-US" sz="1600" dirty="0">
                <a:latin typeface="Lucida Fax" panose="02060602050505020204" pitchFamily="18" charset="0"/>
              </a:rPr>
              <a:t>my contribution of the project is I have done the </a:t>
            </a:r>
            <a:r>
              <a:rPr lang="en-US" sz="1800" cap="none" dirty="0">
                <a:latin typeface="Lucida Fax" panose="02060602050505020204" pitchFamily="18" charset="0"/>
              </a:rPr>
              <a:t>*Software developing MANTANECS</a:t>
            </a:r>
            <a:br>
              <a:rPr lang="en-US" sz="1800" cap="none" dirty="0">
                <a:latin typeface="Lucida Fax" panose="02060602050505020204" pitchFamily="18" charset="0"/>
              </a:rPr>
            </a:br>
            <a:r>
              <a:rPr lang="en-US" sz="1800" cap="none" dirty="0">
                <a:latin typeface="Lucida Fax" panose="02060602050505020204" pitchFamily="18" charset="0"/>
              </a:rPr>
              <a:t>- developing the chatbot's backend system and infrastructure.  </a:t>
            </a:r>
            <a:br>
              <a:rPr lang="en-US" sz="1800" cap="none" dirty="0">
                <a:latin typeface="Lucida Fax" panose="02060602050505020204" pitchFamily="18" charset="0"/>
              </a:rPr>
            </a:br>
            <a:r>
              <a:rPr lang="en-US" sz="1800" cap="none" dirty="0">
                <a:latin typeface="Lucida Fax" panose="02060602050505020204" pitchFamily="18" charset="0"/>
              </a:rPr>
              <a:t> - Integrating voice recognition and processing system technologies. </a:t>
            </a:r>
            <a:br>
              <a:rPr lang="en-US" sz="1800" cap="none" dirty="0">
                <a:latin typeface="Lucida Fax" panose="02060602050505020204" pitchFamily="18" charset="0"/>
              </a:rPr>
            </a:br>
            <a:r>
              <a:rPr lang="en-US" sz="1800" cap="none" dirty="0">
                <a:latin typeface="Lucida Fax" panose="02060602050505020204" pitchFamily="18" charset="0"/>
              </a:rPr>
              <a:t>  - Creating and maintaining the database or knowledge base for the chatbot.  </a:t>
            </a:r>
            <a:br>
              <a:rPr lang="en-US" sz="1800" cap="none" dirty="0">
                <a:latin typeface="Lucida Fax" panose="02060602050505020204" pitchFamily="18" charset="0"/>
              </a:rPr>
            </a:br>
            <a:r>
              <a:rPr lang="en-US" sz="1800" cap="none" dirty="0">
                <a:latin typeface="Lucida Fax" panose="02060602050505020204" pitchFamily="18" charset="0"/>
              </a:rPr>
              <a:t> - Implementing </a:t>
            </a:r>
            <a:r>
              <a:rPr lang="en-US" sz="1800" cap="none" dirty="0" err="1">
                <a:latin typeface="Lucida Fax" panose="02060602050505020204" pitchFamily="18" charset="0"/>
              </a:rPr>
              <a:t>apis</a:t>
            </a:r>
            <a:r>
              <a:rPr lang="en-US" sz="1800" cap="none" dirty="0">
                <a:latin typeface="Lucida Fax" panose="02060602050505020204" pitchFamily="18" charset="0"/>
              </a:rPr>
              <a:t> and third-party services for enhanced functionality. </a:t>
            </a:r>
            <a:br>
              <a:rPr lang="en-US" sz="1800" cap="none" dirty="0">
                <a:latin typeface="Lucida Fax" panose="02060602050505020204" pitchFamily="18" charset="0"/>
              </a:rPr>
            </a:br>
            <a:r>
              <a:rPr lang="en-US" sz="1800" cap="none" dirty="0">
                <a:latin typeface="Lucida Fax" panose="02060602050505020204" pitchFamily="18" charset="0"/>
              </a:rPr>
              <a:t>  - Ensuring the chatbot’s data and reliability. </a:t>
            </a:r>
            <a:br>
              <a:rPr lang="en-US" sz="1800" cap="none" dirty="0">
                <a:latin typeface="Lucida Fax" panose="02060602050505020204" pitchFamily="18" charset="0"/>
              </a:rPr>
            </a:br>
            <a:r>
              <a:rPr lang="en-US" sz="1800" cap="none" dirty="0">
                <a:latin typeface="Lucida Fax" panose="02060602050505020204" pitchFamily="18" charset="0"/>
              </a:rPr>
              <a:t>  - Handling user authentication and security aspects of the system.   </a:t>
            </a:r>
            <a:br>
              <a:rPr lang="en-US" sz="1800" cap="none" dirty="0">
                <a:latin typeface="Lucida Fax" panose="02060602050505020204" pitchFamily="18" charset="0"/>
              </a:rPr>
            </a:br>
            <a:r>
              <a:rPr lang="en-US" sz="1800" cap="none" dirty="0">
                <a:latin typeface="Lucida Fax" panose="02060602050505020204" pitchFamily="18" charset="0"/>
              </a:rPr>
              <a:t>- Optimizing the chatbot for performance and responsiveness.   </a:t>
            </a:r>
            <a:br>
              <a:rPr lang="en-US" sz="1800" cap="none" dirty="0">
                <a:latin typeface="Lucida Fax" panose="02060602050505020204" pitchFamily="18" charset="0"/>
              </a:rPr>
            </a:br>
            <a:r>
              <a:rPr lang="en-US" sz="1800" cap="none" dirty="0">
                <a:latin typeface="Lucida Fax" panose="02060602050505020204" pitchFamily="18" charset="0"/>
              </a:rPr>
              <a:t>- Collaborating with the designer to implement the conversational flow and user interactions</a:t>
            </a:r>
            <a:r>
              <a:rPr lang="en-US" sz="1600" dirty="0">
                <a:latin typeface="Lucida Fax" panose="02060602050505020204" pitchFamily="18" charset="0"/>
              </a:rPr>
              <a:t>.</a:t>
            </a:r>
            <a:endParaRPr lang="en-IN" sz="1600" dirty="0">
              <a:latin typeface="Lucida Fax" panose="02060602050505020204" pitchFamily="18" charset="0"/>
            </a:endParaRPr>
          </a:p>
        </p:txBody>
      </p:sp>
      <p:sp>
        <p:nvSpPr>
          <p:cNvPr id="5" name="TextBox 4">
            <a:extLst>
              <a:ext uri="{FF2B5EF4-FFF2-40B4-BE49-F238E27FC236}">
                <a16:creationId xmlns:a16="http://schemas.microsoft.com/office/drawing/2014/main" id="{1FFFC117-4B97-688F-59FE-37FED074A792}"/>
              </a:ext>
            </a:extLst>
          </p:cNvPr>
          <p:cNvSpPr txBox="1"/>
          <p:nvPr/>
        </p:nvSpPr>
        <p:spPr>
          <a:xfrm>
            <a:off x="2507412" y="733246"/>
            <a:ext cx="6605676" cy="1138773"/>
          </a:xfrm>
          <a:prstGeom prst="rect">
            <a:avLst/>
          </a:prstGeom>
          <a:noFill/>
        </p:spPr>
        <p:txBody>
          <a:bodyPr wrap="square">
            <a:spAutoFit/>
          </a:bodyPr>
          <a:lstStyle/>
          <a:p>
            <a:pPr algn="ctr"/>
            <a:r>
              <a:rPr lang="en-US" sz="3200" u="sng" dirty="0">
                <a:solidFill>
                  <a:srgbClr val="002060"/>
                </a:solidFill>
                <a:latin typeface="Algerian" panose="04020705040A02060702" pitchFamily="82" charset="0"/>
              </a:rPr>
              <a:t>Madhu</a:t>
            </a:r>
            <a:br>
              <a:rPr lang="en-US" dirty="0">
                <a:solidFill>
                  <a:srgbClr val="002060"/>
                </a:solidFill>
                <a:latin typeface="Algerian" panose="04020705040A02060702" pitchFamily="82" charset="0"/>
              </a:rPr>
            </a:br>
            <a:br>
              <a:rPr lang="en-US" dirty="0">
                <a:latin typeface="Algerian" panose="04020705040A02060702" pitchFamily="82" charset="0"/>
              </a:rPr>
            </a:br>
            <a:endParaRPr lang="en-IN" dirty="0"/>
          </a:p>
        </p:txBody>
      </p:sp>
    </p:spTree>
    <p:extLst>
      <p:ext uri="{BB962C8B-B14F-4D97-AF65-F5344CB8AC3E}">
        <p14:creationId xmlns:p14="http://schemas.microsoft.com/office/powerpoint/2010/main" val="584172896"/>
      </p:ext>
    </p:extLst>
  </p:cSld>
  <p:clrMapOvr>
    <a:masterClrMapping/>
  </p:clrMapOvr>
  <mc:AlternateContent xmlns:mc="http://schemas.openxmlformats.org/markup-compatibility/2006" xmlns:p14="http://schemas.microsoft.com/office/powerpoint/2010/main">
    <mc:Choice Requires="p14">
      <p:transition spd="slow" p14:dur="17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4224-2371-0AE3-4B9D-24DB9E85C41C}"/>
              </a:ext>
            </a:extLst>
          </p:cNvPr>
          <p:cNvSpPr>
            <a:spLocks noGrp="1"/>
          </p:cNvSpPr>
          <p:nvPr>
            <p:ph type="title"/>
          </p:nvPr>
        </p:nvSpPr>
        <p:spPr>
          <a:xfrm>
            <a:off x="2324099" y="1699591"/>
            <a:ext cx="8488279" cy="4316198"/>
          </a:xfrm>
        </p:spPr>
        <p:txBody>
          <a:bodyPr/>
          <a:lstStyle/>
          <a:p>
            <a:pPr algn="l"/>
            <a:r>
              <a:rPr lang="en-US" sz="1800" dirty="0">
                <a:latin typeface="Lucida Fax" panose="02060602050505020204" pitchFamily="18" charset="0"/>
              </a:rPr>
              <a:t>MY CONTRIBUTION IS  Interaction Designer MANTANIES </a:t>
            </a:r>
            <a:br>
              <a:rPr lang="en-US" sz="1800" dirty="0">
                <a:latin typeface="Lucida Fax" panose="02060602050505020204" pitchFamily="18" charset="0"/>
              </a:rPr>
            </a:br>
            <a:r>
              <a:rPr lang="en-US" sz="1800" dirty="0">
                <a:latin typeface="Lucida Fax" panose="02060602050505020204" pitchFamily="18" charset="0"/>
              </a:rPr>
              <a:t>- </a:t>
            </a:r>
            <a:r>
              <a:rPr lang="en-US" sz="2000" cap="none" dirty="0">
                <a:latin typeface="Times New Roman" panose="02020603050405020304" pitchFamily="18" charset="0"/>
                <a:cs typeface="Times New Roman" panose="02020603050405020304" pitchFamily="18" charset="0"/>
              </a:rPr>
              <a:t>Designing the conversational flow and user interactions for the chatbot.</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 Creating dialog scripts and defining the chatbot's personality and tone.</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 Specifying user prompts and responses to guide conversations.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Designing and structuring the chatbot's knowledge base or content repository.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 Conducting user testing and feedback sessions to refine the conversational design.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Collaborating with the development team to implement and integrate the voice interface.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 Ensuring the chatbot's responses are natural and contextually relevant.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 Continuously improving the chatbot's conversational abilities based on user feedback</a:t>
            </a:r>
            <a:r>
              <a:rPr lang="en-US" sz="1800" dirty="0">
                <a:latin typeface="Lucida Fax" panose="02060602050505020204" pitchFamily="18" charset="0"/>
              </a:rPr>
              <a:t>.</a:t>
            </a:r>
            <a:endParaRPr lang="en-IN" sz="1800" dirty="0">
              <a:latin typeface="Lucida Fax" panose="02060602050505020204" pitchFamily="18" charset="0"/>
            </a:endParaRPr>
          </a:p>
        </p:txBody>
      </p:sp>
      <p:sp>
        <p:nvSpPr>
          <p:cNvPr id="4" name="Text Placeholder 3">
            <a:extLst>
              <a:ext uri="{FF2B5EF4-FFF2-40B4-BE49-F238E27FC236}">
                <a16:creationId xmlns:a16="http://schemas.microsoft.com/office/drawing/2014/main" id="{0FC31719-A13B-3A5F-EA91-BED02DE12972}"/>
              </a:ext>
            </a:extLst>
          </p:cNvPr>
          <p:cNvSpPr txBox="1">
            <a:spLocks noGrp="1"/>
          </p:cNvSpPr>
          <p:nvPr>
            <p:ph type="body" idx="1"/>
          </p:nvPr>
        </p:nvSpPr>
        <p:spPr>
          <a:xfrm>
            <a:off x="1992703" y="691126"/>
            <a:ext cx="7093070" cy="1477328"/>
          </a:xfrm>
          <a:prstGeom prst="rect">
            <a:avLst/>
          </a:prstGeom>
          <a:noFill/>
        </p:spPr>
        <p:txBody>
          <a:bodyPr wrap="square">
            <a:spAutoFit/>
          </a:bodyPr>
          <a:lstStyle/>
          <a:p>
            <a:pPr algn="ctr"/>
            <a:br>
              <a:rPr lang="en-US" dirty="0">
                <a:solidFill>
                  <a:srgbClr val="002060"/>
                </a:solidFill>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endParaRPr lang="en-IN" dirty="0"/>
          </a:p>
        </p:txBody>
      </p:sp>
    </p:spTree>
    <p:extLst>
      <p:ext uri="{BB962C8B-B14F-4D97-AF65-F5344CB8AC3E}">
        <p14:creationId xmlns:p14="http://schemas.microsoft.com/office/powerpoint/2010/main" val="2396952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4224-2371-0AE3-4B9D-24DB9E85C41C}"/>
              </a:ext>
            </a:extLst>
          </p:cNvPr>
          <p:cNvSpPr>
            <a:spLocks noGrp="1"/>
          </p:cNvSpPr>
          <p:nvPr>
            <p:ph type="title"/>
          </p:nvPr>
        </p:nvSpPr>
        <p:spPr>
          <a:xfrm>
            <a:off x="2324100" y="1699591"/>
            <a:ext cx="6972300" cy="2899357"/>
          </a:xfrm>
        </p:spPr>
        <p:txBody>
          <a:bodyPr/>
          <a:lstStyle/>
          <a:p>
            <a:r>
              <a:rPr lang="en-US" sz="1800" dirty="0">
                <a:latin typeface="Lucida Fax" panose="02060602050505020204" pitchFamily="18" charset="0"/>
              </a:rPr>
              <a:t>We both deployed the chatbot: “drive smart: traffic regulation bot “using Amazon web services {“</a:t>
            </a:r>
            <a:r>
              <a:rPr lang="en-US" sz="1800" dirty="0" err="1">
                <a:latin typeface="Lucida Fax" panose="02060602050505020204" pitchFamily="18" charset="0"/>
              </a:rPr>
              <a:t>aws</a:t>
            </a:r>
            <a:r>
              <a:rPr lang="en-US" sz="1800" dirty="0">
                <a:latin typeface="Lucida Fax" panose="02060602050505020204" pitchFamily="18" charset="0"/>
              </a:rPr>
              <a:t>”} – learn the cloud serves utilizing analyzed the problem statements from the project to solve using by programming and developed the key functionalities ,features for more utilizing also we develop easy to use and user friendly chatbot</a:t>
            </a:r>
            <a:endParaRPr lang="en-IN" sz="1800" dirty="0">
              <a:latin typeface="Lucida Fax" panose="02060602050505020204" pitchFamily="18" charset="0"/>
            </a:endParaRPr>
          </a:p>
        </p:txBody>
      </p:sp>
      <p:sp>
        <p:nvSpPr>
          <p:cNvPr id="3" name="Text Placeholder 2">
            <a:extLst>
              <a:ext uri="{FF2B5EF4-FFF2-40B4-BE49-F238E27FC236}">
                <a16:creationId xmlns:a16="http://schemas.microsoft.com/office/drawing/2014/main" id="{16082E7C-487E-2B23-966B-C91767D5FE5F}"/>
              </a:ext>
            </a:extLst>
          </p:cNvPr>
          <p:cNvSpPr>
            <a:spLocks noGrp="1"/>
          </p:cNvSpPr>
          <p:nvPr>
            <p:ph type="body" idx="1"/>
          </p:nvPr>
        </p:nvSpPr>
        <p:spPr>
          <a:xfrm>
            <a:off x="2895600" y="1181100"/>
            <a:ext cx="6070600" cy="901700"/>
          </a:xfrm>
        </p:spPr>
        <p:txBody>
          <a:bodyPr/>
          <a:lstStyle/>
          <a:p>
            <a:r>
              <a:rPr lang="en-IN" u="sng" dirty="0">
                <a:latin typeface="Algerian" panose="04020705040A02060702" pitchFamily="82" charset="0"/>
              </a:rPr>
              <a:t>COLLABORATIVELY DONE</a:t>
            </a:r>
          </a:p>
          <a:p>
            <a:endParaRPr lang="en-IN" dirty="0"/>
          </a:p>
        </p:txBody>
      </p:sp>
    </p:spTree>
    <p:extLst>
      <p:ext uri="{BB962C8B-B14F-4D97-AF65-F5344CB8AC3E}">
        <p14:creationId xmlns:p14="http://schemas.microsoft.com/office/powerpoint/2010/main" val="24746261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41121" y="1344404"/>
            <a:ext cx="6984906" cy="2560441"/>
          </a:xfrm>
        </p:spPr>
        <p:txBody>
          <a:bodyPr/>
          <a:lstStyle/>
          <a:p>
            <a:r>
              <a:rPr lang="en-US" sz="3600" dirty="0">
                <a:latin typeface="Lucida Fax" panose="02060602050505020204" pitchFamily="18" charset="0"/>
              </a:rPr>
              <a:t>Areas of growth</a:t>
            </a:r>
            <a:br>
              <a:rPr lang="en-US" sz="3600" dirty="0"/>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14</a:t>
            </a:fld>
            <a:endParaRPr lang="en-US"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611880" y="1347664"/>
            <a:ext cx="768096" cy="1882471"/>
          </a:xfrm>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441120" y="3977196"/>
            <a:ext cx="4971237" cy="570351"/>
          </a:xfrm>
        </p:spPr>
        <p:txBody>
          <a:bodyPr/>
          <a:lstStyle/>
          <a:p>
            <a:r>
              <a:rPr lang="en-US" sz="2400" b="0" dirty="0"/>
              <a:t> </a:t>
            </a:r>
            <a:r>
              <a:rPr lang="en-US" sz="2400" b="0" dirty="0" err="1"/>
              <a:t>i</a:t>
            </a:r>
            <a:r>
              <a:rPr lang="en-US" sz="2400" b="0" dirty="0"/>
              <a:t>. problem-solving and innovation.</a:t>
            </a:r>
            <a:br>
              <a:rPr lang="en-US" sz="2400" b="0" dirty="0"/>
            </a:br>
            <a:br>
              <a:rPr lang="en-US" sz="2000" b="0" dirty="0"/>
            </a:br>
            <a:endParaRPr lang="en-US" dirty="0"/>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9500616" y="3209544"/>
            <a:ext cx="768096" cy="1627632"/>
          </a:xfrm>
        </p:spPr>
        <p:txBody>
          <a:bodyPr/>
          <a:lstStyle/>
          <a:p>
            <a:r>
              <a:rPr lang="en-US" dirty="0"/>
              <a:t>”</a:t>
            </a:r>
          </a:p>
        </p:txBody>
      </p:sp>
      <p:pic>
        <p:nvPicPr>
          <p:cNvPr id="5122" name="Picture 2" descr="Technological question mark in the electronic digital space., Motion  Graphics">
            <a:extLst>
              <a:ext uri="{FF2B5EF4-FFF2-40B4-BE49-F238E27FC236}">
                <a16:creationId xmlns:a16="http://schemas.microsoft.com/office/drawing/2014/main" id="{0622221E-E652-3C61-1229-535E4939F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8678" y="4104191"/>
            <a:ext cx="2490788" cy="2078126"/>
          </a:xfrm>
          <a:prstGeom prst="rect">
            <a:avLst/>
          </a:prstGeom>
          <a:solidFill>
            <a:schemeClr val="tx1"/>
          </a:solidFill>
          <a:ln>
            <a:noFill/>
          </a:ln>
          <a:effectLst>
            <a:glow rad="101600">
              <a:schemeClr val="accent6">
                <a:satMod val="175000"/>
                <a:alpha val="40000"/>
              </a:schemeClr>
            </a:glow>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prst="relaxedInset"/>
          </a:sp3d>
        </p:spPr>
      </p:pic>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circle(in)">
                                      <p:cBhvr>
                                        <p:cTn id="25" dur="20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122"/>
                                        </p:tgtEl>
                                        <p:attrNameLst>
                                          <p:attrName>style.visibility</p:attrName>
                                        </p:attrNameLst>
                                      </p:cBhvr>
                                      <p:to>
                                        <p:strVal val="visible"/>
                                      </p:to>
                                    </p:set>
                                    <p:animEffect transition="in" filter="barn(inVertical)">
                                      <p:cBhvr>
                                        <p:cTn id="30"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1130299" y="1485900"/>
            <a:ext cx="10295727" cy="4463688"/>
          </a:xfrm>
        </p:spPr>
        <p:txBody>
          <a:bodyPr>
            <a:normAutofit lnSpcReduction="10000"/>
          </a:bodyPr>
          <a:lstStyle/>
          <a:p>
            <a:pPr algn="l"/>
            <a:r>
              <a:rPr lang="en-US" sz="2600" b="1" u="sng" dirty="0">
                <a:latin typeface="Lucida Fax" panose="02060602050505020204" pitchFamily="18" charset="0"/>
              </a:rPr>
              <a:t>Problems and Solving</a:t>
            </a:r>
          </a:p>
          <a:p>
            <a:pPr algn="l"/>
            <a:endParaRPr lang="en-US" sz="2600" b="1" u="sng" dirty="0">
              <a:latin typeface="Lucida Fax" panose="02060602050505020204" pitchFamily="18" charset="0"/>
            </a:endParaRPr>
          </a:p>
          <a:p>
            <a:pPr marL="457200" indent="-457200"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As the population is increasing day by day the use of vehicles are more and the traffic is increased so the more accidents prone to occur so there should be a guide for the young kids to have a grasp on the traffic rules to avoid getting into accidents So we came with an solution to solve this problem by providing a chatbot that can answer your queries about traffic rules this bot is only restricted to traffic rules and other questions cannot be answered as our goal is to bring traffic awareness to children from a young age we have imbedded a voice recognition operator into the bot</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3056437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1130299" y="1485900"/>
            <a:ext cx="10295727" cy="4463688"/>
          </a:xfrm>
        </p:spPr>
        <p:txBody>
          <a:bodyPr>
            <a:normAutofit fontScale="92500" lnSpcReduction="10000"/>
          </a:bodyPr>
          <a:lstStyle/>
          <a:p>
            <a:r>
              <a:rPr lang="en-US" sz="4000" dirty="0">
                <a:latin typeface="Algerian" panose="04020705040A02060702" pitchFamily="82" charset="0"/>
              </a:rPr>
              <a:t>Innovations:</a:t>
            </a:r>
          </a:p>
          <a:p>
            <a:pPr algn="l"/>
            <a:r>
              <a:rPr lang="en-US" sz="2600" b="1" u="sng" dirty="0">
                <a:latin typeface="Lucida Fax" panose="02060602050505020204" pitchFamily="18" charset="0"/>
              </a:rPr>
              <a:t>The project’s Main key phases Features:</a:t>
            </a:r>
            <a:endParaRPr lang="en-US" sz="4000" dirty="0">
              <a:latin typeface="Algerian" panose="04020705040A02060702" pitchFamily="82" charset="0"/>
            </a:endParaRPr>
          </a:p>
          <a:p>
            <a:pPr algn="l"/>
            <a:r>
              <a:rPr lang="en-US" sz="2600" dirty="0"/>
              <a:t>Voice-First Interaction: </a:t>
            </a:r>
          </a:p>
          <a:p>
            <a:pPr algn="l"/>
            <a:r>
              <a:rPr lang="en-US" sz="2200" dirty="0">
                <a:latin typeface="Times New Roman" panose="02020603050405020304" pitchFamily="18" charset="0"/>
                <a:cs typeface="Times New Roman" panose="02020603050405020304" pitchFamily="18" charset="0"/>
              </a:rPr>
              <a:t>             The innovation lies in the emphasis on voice-first interaction, making the chatbot more accessible and user-friendly, especially for users who prefer spoken language over typing.</a:t>
            </a:r>
          </a:p>
          <a:p>
            <a:pPr algn="l"/>
            <a:r>
              <a:rPr lang="en-US" sz="2600" dirty="0"/>
              <a:t>Multi-Platform Integration: </a:t>
            </a:r>
          </a:p>
          <a:p>
            <a:pPr algn="l"/>
            <a:r>
              <a:rPr lang="en-US" sz="2200" dirty="0">
                <a:latin typeface="Times New Roman" panose="02020603050405020304" pitchFamily="18" charset="0"/>
                <a:cs typeface="Times New Roman" panose="02020603050405020304" pitchFamily="18" charset="0"/>
              </a:rPr>
              <a:t>                          The system's flexibility in integrating with various platforms and services is an innovation that ensures widespread accessibility.</a:t>
            </a:r>
          </a:p>
          <a:p>
            <a:pPr algn="l"/>
            <a:r>
              <a:rPr lang="en-US" sz="2400" dirty="0">
                <a:latin typeface="Lucida Fax" panose="02060602050505020204" pitchFamily="18" charset="0"/>
              </a:rPr>
              <a:t>Real-Time Data Integration: </a:t>
            </a:r>
          </a:p>
          <a:p>
            <a:pPr algn="l"/>
            <a:r>
              <a:rPr lang="en-US" sz="2400" dirty="0">
                <a:latin typeface="Times New Roman" panose="02020603050405020304" pitchFamily="18" charset="0"/>
                <a:cs typeface="Times New Roman" panose="02020603050405020304" pitchFamily="18" charset="0"/>
              </a:rPr>
              <a:t>                         The chatbot's capability to provide dynamic responses based on real-time data added an innovative dimension, ensuring that users receive the most current information.</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1700999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7091-B8CC-A8C7-C49D-E6B6358295A9}"/>
              </a:ext>
            </a:extLst>
          </p:cNvPr>
          <p:cNvSpPr>
            <a:spLocks noGrp="1"/>
          </p:cNvSpPr>
          <p:nvPr>
            <p:ph type="title"/>
          </p:nvPr>
        </p:nvSpPr>
        <p:spPr>
          <a:xfrm>
            <a:off x="758952" y="731520"/>
            <a:ext cx="10671048" cy="1330744"/>
          </a:xfrm>
        </p:spPr>
        <p:txBody>
          <a:bodyPr/>
          <a:lstStyle/>
          <a:p>
            <a:r>
              <a:rPr lang="en-US" dirty="0"/>
              <a:t>Plan for SERVER launch</a:t>
            </a:r>
          </a:p>
        </p:txBody>
      </p:sp>
      <p:sp>
        <p:nvSpPr>
          <p:cNvPr id="3" name="Slide Number Placeholder 2">
            <a:extLst>
              <a:ext uri="{FF2B5EF4-FFF2-40B4-BE49-F238E27FC236}">
                <a16:creationId xmlns:a16="http://schemas.microsoft.com/office/drawing/2014/main" id="{000BEF51-6E6B-EDD0-E352-FF9A0F1F6609}"/>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17</a:t>
            </a:fld>
            <a:endParaRPr lang="en-US" dirty="0"/>
          </a:p>
        </p:txBody>
      </p:sp>
      <p:graphicFrame>
        <p:nvGraphicFramePr>
          <p:cNvPr id="6" name="Content Placeholder 3" descr="Timeline Placeholder ">
            <a:extLst>
              <a:ext uri="{FF2B5EF4-FFF2-40B4-BE49-F238E27FC236}">
                <a16:creationId xmlns:a16="http://schemas.microsoft.com/office/drawing/2014/main" id="{36EDF5F9-1379-DD42-44D7-5FE74BE962B1}"/>
              </a:ext>
            </a:extLst>
          </p:cNvPr>
          <p:cNvGraphicFramePr>
            <a:graphicFrameLocks noGrp="1"/>
          </p:cNvGraphicFramePr>
          <p:nvPr>
            <p:ph sz="half" idx="1"/>
            <p:extLst>
              <p:ext uri="{D42A27DB-BD31-4B8C-83A1-F6EECF244321}">
                <p14:modId xmlns:p14="http://schemas.microsoft.com/office/powerpoint/2010/main" val="1974992368"/>
              </p:ext>
            </p:extLst>
          </p:nvPr>
        </p:nvGraphicFramePr>
        <p:xfrm>
          <a:off x="628650" y="2551430"/>
          <a:ext cx="10445750" cy="3575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57421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F35D-5F18-B375-E340-EF6070882525}"/>
              </a:ext>
            </a:extLst>
          </p:cNvPr>
          <p:cNvSpPr>
            <a:spLocks noGrp="1"/>
          </p:cNvSpPr>
          <p:nvPr>
            <p:ph type="title"/>
          </p:nvPr>
        </p:nvSpPr>
        <p:spPr>
          <a:xfrm>
            <a:off x="758952" y="731520"/>
            <a:ext cx="10671048" cy="769476"/>
          </a:xfrm>
        </p:spPr>
        <p:txBody>
          <a:bodyPr/>
          <a:lstStyle/>
          <a:p>
            <a:r>
              <a:rPr lang="en-US" sz="3600" dirty="0"/>
              <a:t> </a:t>
            </a:r>
            <a:r>
              <a:rPr lang="en-US" sz="4000" dirty="0">
                <a:latin typeface="Lucida Fax" panose="02060602050505020204" pitchFamily="18" charset="0"/>
              </a:rPr>
              <a:t>development</a:t>
            </a:r>
            <a:endParaRPr lang="en-US" dirty="0"/>
          </a:p>
        </p:txBody>
      </p:sp>
      <p:sp>
        <p:nvSpPr>
          <p:cNvPr id="3" name="Slide Number Placeholder 2">
            <a:extLst>
              <a:ext uri="{FF2B5EF4-FFF2-40B4-BE49-F238E27FC236}">
                <a16:creationId xmlns:a16="http://schemas.microsoft.com/office/drawing/2014/main" id="{7F278856-582A-EE52-6E81-89178405FF5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18</a:t>
            </a:fld>
            <a:endParaRPr lang="en-US" dirty="0"/>
          </a:p>
        </p:txBody>
      </p:sp>
      <p:sp>
        <p:nvSpPr>
          <p:cNvPr id="6" name="Content Placeholder 5">
            <a:extLst>
              <a:ext uri="{FF2B5EF4-FFF2-40B4-BE49-F238E27FC236}">
                <a16:creationId xmlns:a16="http://schemas.microsoft.com/office/drawing/2014/main" id="{3FAEDD55-447B-A831-6D3F-906AD43A5BDE}"/>
              </a:ext>
            </a:extLst>
          </p:cNvPr>
          <p:cNvSpPr>
            <a:spLocks noGrp="1"/>
          </p:cNvSpPr>
          <p:nvPr>
            <p:ph sz="half" idx="1"/>
          </p:nvPr>
        </p:nvSpPr>
        <p:spPr/>
        <p:txBody>
          <a:bodyPr/>
          <a:lstStyle/>
          <a:p>
            <a:r>
              <a:rPr lang="en-IN" dirty="0"/>
              <a:t>FILES DEVELOPMENT </a:t>
            </a:r>
          </a:p>
        </p:txBody>
      </p:sp>
      <p:pic>
        <p:nvPicPr>
          <p:cNvPr id="6146" name="Picture 2" descr="Cloud Development outline icon Design illustration. Web ...">
            <a:extLst>
              <a:ext uri="{FF2B5EF4-FFF2-40B4-BE49-F238E27FC236}">
                <a16:creationId xmlns:a16="http://schemas.microsoft.com/office/drawing/2014/main" id="{FA08D476-2A97-5E08-2359-AC837B680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682" y="1813271"/>
            <a:ext cx="3651555" cy="3440216"/>
          </a:xfrm>
          <a:prstGeom prst="rect">
            <a:avLst/>
          </a:prstGeom>
          <a:noFill/>
          <a:ln>
            <a:solidFill>
              <a:schemeClr val="tx1"/>
            </a:solidFill>
          </a:ln>
          <a:effectLst>
            <a:reflection blurRad="6350" stA="50000" endA="300" endPos="90000" dist="50800" dir="5400000" sy="-100000" algn="bl" rotWithShape="0"/>
          </a:effectLst>
          <a:scene3d>
            <a:camera prst="perspectiveLeft"/>
            <a:lightRig rig="threePt" dir="t"/>
          </a:scene3d>
          <a:sp3d>
            <a:bevelT w="139700" prst="cross"/>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472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arn(inVertical)">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anim calcmode="lin" valueType="num">
                                      <p:cBhvr additive="base">
                                        <p:cTn id="19" dur="500" fill="hold"/>
                                        <p:tgtEl>
                                          <p:spTgt spid="6146"/>
                                        </p:tgtEl>
                                        <p:attrNameLst>
                                          <p:attrName>ppt_x</p:attrName>
                                        </p:attrNameLst>
                                      </p:cBhvr>
                                      <p:tavLst>
                                        <p:tav tm="0">
                                          <p:val>
                                            <p:strVal val="#ppt_x"/>
                                          </p:val>
                                        </p:tav>
                                        <p:tav tm="100000">
                                          <p:val>
                                            <p:strVal val="#ppt_x"/>
                                          </p:val>
                                        </p:tav>
                                      </p:tavLst>
                                    </p:anim>
                                    <p:anim calcmode="lin" valueType="num">
                                      <p:cBhvr additive="base">
                                        <p:cTn id="20"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F35D-5F18-B375-E340-EF6070882525}"/>
              </a:ext>
            </a:extLst>
          </p:cNvPr>
          <p:cNvSpPr>
            <a:spLocks noGrp="1"/>
          </p:cNvSpPr>
          <p:nvPr>
            <p:ph type="title"/>
          </p:nvPr>
        </p:nvSpPr>
        <p:spPr>
          <a:xfrm>
            <a:off x="888520" y="731521"/>
            <a:ext cx="10541479" cy="588322"/>
          </a:xfrm>
        </p:spPr>
        <p:txBody>
          <a:bodyPr/>
          <a:lstStyle/>
          <a:p>
            <a:r>
              <a:rPr lang="en-US" sz="4000" u="sng" dirty="0">
                <a:latin typeface="Algerian" panose="04020705040A02060702" pitchFamily="82" charset="0"/>
              </a:rPr>
              <a:t>deployment</a:t>
            </a:r>
            <a:endParaRPr lang="en-US" u="sng" dirty="0">
              <a:latin typeface="Algerian" panose="04020705040A02060702" pitchFamily="82" charset="0"/>
            </a:endParaRPr>
          </a:p>
        </p:txBody>
      </p:sp>
      <p:sp>
        <p:nvSpPr>
          <p:cNvPr id="3" name="Slide Number Placeholder 2">
            <a:extLst>
              <a:ext uri="{FF2B5EF4-FFF2-40B4-BE49-F238E27FC236}">
                <a16:creationId xmlns:a16="http://schemas.microsoft.com/office/drawing/2014/main" id="{7F278856-582A-EE52-6E81-89178405FF5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19</a:t>
            </a:fld>
            <a:endParaRPr lang="en-US" dirty="0"/>
          </a:p>
        </p:txBody>
      </p:sp>
      <p:sp>
        <p:nvSpPr>
          <p:cNvPr id="6" name="Content Placeholder 5">
            <a:extLst>
              <a:ext uri="{FF2B5EF4-FFF2-40B4-BE49-F238E27FC236}">
                <a16:creationId xmlns:a16="http://schemas.microsoft.com/office/drawing/2014/main" id="{3FAEDD55-447B-A831-6D3F-906AD43A5BDE}"/>
              </a:ext>
            </a:extLst>
          </p:cNvPr>
          <p:cNvSpPr>
            <a:spLocks noGrp="1"/>
          </p:cNvSpPr>
          <p:nvPr>
            <p:ph sz="half" idx="1"/>
          </p:nvPr>
        </p:nvSpPr>
        <p:spPr>
          <a:xfrm>
            <a:off x="758952" y="2648310"/>
            <a:ext cx="10674096" cy="3889650"/>
          </a:xfrm>
        </p:spPr>
        <p:txBody>
          <a:bodyPr/>
          <a:lstStyle/>
          <a:p>
            <a:pPr marL="0" indent="0">
              <a:buNone/>
            </a:pPr>
            <a:endParaRPr lang="en-IN" dirty="0"/>
          </a:p>
          <a:p>
            <a:r>
              <a:rPr lang="en-IN" sz="3600" dirty="0"/>
              <a:t>https://main.d2qz7p5bg0i5eo.amplifyapp.com/</a:t>
            </a:r>
          </a:p>
        </p:txBody>
      </p:sp>
      <p:pic>
        <p:nvPicPr>
          <p:cNvPr id="7170" name="Picture 2" descr="How to deploy an application on a cloud platform?">
            <a:extLst>
              <a:ext uri="{FF2B5EF4-FFF2-40B4-BE49-F238E27FC236}">
                <a16:creationId xmlns:a16="http://schemas.microsoft.com/office/drawing/2014/main" id="{C6B90168-41E8-F680-299C-2905396BB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6186" y="3834441"/>
            <a:ext cx="5999627" cy="2631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628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wheel(1)">
                                      <p:cBhvr>
                                        <p:cTn id="17"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nsform your tech career with cloud computing">
            <a:extLst>
              <a:ext uri="{FF2B5EF4-FFF2-40B4-BE49-F238E27FC236}">
                <a16:creationId xmlns:a16="http://schemas.microsoft.com/office/drawing/2014/main" id="{C38A47C2-37FC-EA34-179D-40EF4858A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8604" y="69012"/>
            <a:ext cx="5385757" cy="3433313"/>
          </a:xfrm>
          <a:prstGeom prst="rect">
            <a:avLst/>
          </a:prstGeom>
          <a:solidFill>
            <a:schemeClr val="accent1">
              <a:lumMod val="50000"/>
            </a:schemeClr>
          </a:solidFill>
          <a:ln>
            <a:noFill/>
          </a:ln>
          <a:effectLst>
            <a:glow rad="63500">
              <a:schemeClr val="accent6">
                <a:satMod val="175000"/>
                <a:alpha val="40000"/>
              </a:schemeClr>
            </a:glow>
            <a:outerShdw blurRad="44450" dist="27940" dir="5400000" algn="ctr">
              <a:srgbClr val="000000">
                <a:alpha val="32000"/>
              </a:srgbClr>
            </a:outerShdw>
            <a:reflection blurRad="6350" stA="50000" endA="295" endPos="92000" dist="101600" dir="5400000" sy="-100000" algn="bl" rotWithShape="0"/>
            <a:softEdge rad="317500"/>
          </a:effectLst>
          <a:scene3d>
            <a:camera prst="orthographicFront">
              <a:rot lat="0" lon="0" rev="0"/>
            </a:camera>
            <a:lightRig rig="balanced" dir="t">
              <a:rot lat="0" lon="0" rev="8700000"/>
            </a:lightRig>
          </a:scene3d>
          <a:sp3d>
            <a:bevelT w="190500" h="38100" prst="relaxedInset"/>
          </a:sp3d>
        </p:spPr>
      </p:pic>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98408" y="2133600"/>
            <a:ext cx="9796492" cy="4457700"/>
          </a:xfrm>
        </p:spPr>
        <p:txBody>
          <a:bodyPr/>
          <a:lstStyle/>
          <a:p>
            <a:br>
              <a:rPr lang="en-US" dirty="0"/>
            </a:br>
            <a:br>
              <a:rPr lang="en-US" dirty="0"/>
            </a:br>
            <a:br>
              <a:rPr lang="en-US" dirty="0"/>
            </a:br>
            <a:br>
              <a:rPr lang="en-US" dirty="0"/>
            </a:br>
            <a:r>
              <a:rPr lang="en-US" sz="2400" dirty="0"/>
              <a:t>1. </a:t>
            </a:r>
            <a:r>
              <a:rPr lang="en-US" sz="2400" dirty="0">
                <a:latin typeface="Lucida Fax" panose="02060602050505020204" pitchFamily="18" charset="0"/>
              </a:rPr>
              <a:t>Introduction</a:t>
            </a:r>
            <a:r>
              <a:rPr lang="en-US" sz="2800" dirty="0"/>
              <a:t>​:</a:t>
            </a:r>
            <a:br>
              <a:rPr lang="en-US" dirty="0"/>
            </a:br>
            <a:r>
              <a:rPr lang="en-US" sz="4000" dirty="0"/>
              <a:t>                </a:t>
            </a:r>
            <a:r>
              <a:rPr lang="en-US" sz="1800" dirty="0">
                <a:latin typeface="Times New Roman" panose="02020603050405020304" pitchFamily="18" charset="0"/>
                <a:cs typeface="Times New Roman" panose="02020603050405020304" pitchFamily="18" charset="0"/>
              </a:rPr>
              <a:t>I. Content</a:t>
            </a:r>
            <a:r>
              <a:rPr lang="en-US" sz="1600" dirty="0">
                <a:latin typeface="Times New Roman" panose="02020603050405020304" pitchFamily="18" charset="0"/>
                <a:cs typeface="Times New Roman" panose="02020603050405020304" pitchFamily="18" charset="0"/>
              </a:rPr>
              <a:t> coverage.</a:t>
            </a:r>
            <a:br>
              <a:rPr lang="en-US" sz="1400" dirty="0"/>
            </a:br>
            <a:r>
              <a:rPr lang="en-US" sz="2000" dirty="0"/>
              <a:t>2. </a:t>
            </a:r>
            <a:r>
              <a:rPr lang="en-US" sz="2000" dirty="0">
                <a:latin typeface="Lucida Fax" panose="02060602050505020204" pitchFamily="18" charset="0"/>
              </a:rPr>
              <a:t>Primary goals</a:t>
            </a:r>
            <a:br>
              <a:rPr lang="en-US" sz="1400" dirty="0"/>
            </a:br>
            <a:br>
              <a:rPr lang="en-US" sz="1400" dirty="0"/>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individual contributions.</a:t>
            </a:r>
            <a:br>
              <a:rPr lang="en-US" sz="16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t>​3. </a:t>
            </a:r>
            <a:r>
              <a:rPr lang="en-US" sz="2000" dirty="0">
                <a:latin typeface="Lucida Fax" panose="02060602050505020204" pitchFamily="18" charset="0"/>
              </a:rPr>
              <a:t>Areas of growth</a:t>
            </a:r>
            <a:br>
              <a:rPr lang="en-US" sz="2000" dirty="0"/>
            </a:br>
            <a:br>
              <a:rPr lang="en-US" sz="1400" dirty="0"/>
            </a:br>
            <a:br>
              <a:rPr lang="en-US" sz="1400" dirty="0"/>
            </a:br>
            <a:r>
              <a:rPr lang="en-US" sz="1400" b="0" dirty="0"/>
              <a:t>                                     </a:t>
            </a:r>
            <a:r>
              <a:rPr lang="en-US" sz="1600" b="0" dirty="0"/>
              <a:t>   </a:t>
            </a:r>
            <a:r>
              <a:rPr lang="en-US" sz="1600" b="0" dirty="0" err="1"/>
              <a:t>i</a:t>
            </a:r>
            <a:r>
              <a:rPr lang="en-US" sz="1600" b="0" dirty="0"/>
              <a:t>. problem-solving and innovation.</a:t>
            </a:r>
            <a:br>
              <a:rPr lang="en-US" sz="1600" b="0" dirty="0"/>
            </a:br>
            <a:br>
              <a:rPr lang="en-US" sz="1400" b="0" dirty="0"/>
            </a:br>
            <a:r>
              <a:rPr lang="en-US" sz="2000" dirty="0"/>
              <a:t>4. </a:t>
            </a:r>
            <a:r>
              <a:rPr lang="en-US" sz="2400" dirty="0">
                <a:latin typeface="Lucida Fax" panose="02060602050505020204" pitchFamily="18" charset="0"/>
              </a:rPr>
              <a:t>development</a:t>
            </a:r>
            <a:br>
              <a:rPr lang="en-US" sz="2400" dirty="0">
                <a:latin typeface="Lucida Fax" panose="02060602050505020204" pitchFamily="18" charset="0"/>
              </a:rPr>
            </a:br>
            <a:br>
              <a:rPr lang="en-US" sz="2400" dirty="0">
                <a:latin typeface="Lucida Fax" panose="02060602050505020204" pitchFamily="18" charset="0"/>
              </a:rPr>
            </a:br>
            <a:r>
              <a:rPr lang="en-US" sz="2400" dirty="0">
                <a:latin typeface="Lucida Fax" panose="02060602050505020204" pitchFamily="18" charset="0"/>
              </a:rPr>
              <a:t>5. deployment     </a:t>
            </a:r>
            <a:br>
              <a:rPr lang="en-US" sz="2400" dirty="0">
                <a:latin typeface="Lucida Fax" panose="02060602050505020204" pitchFamily="18" charset="0"/>
              </a:rPr>
            </a:br>
            <a:br>
              <a:rPr lang="en-US" sz="2400" dirty="0">
                <a:latin typeface="Lucida Fax" panose="02060602050505020204" pitchFamily="18" charset="0"/>
              </a:rPr>
            </a:br>
            <a:r>
              <a:rPr lang="en-US" sz="2400" dirty="0">
                <a:latin typeface="Lucida Fax" panose="02060602050505020204" pitchFamily="18" charset="0"/>
              </a:rPr>
              <a:t>​6. Summary​</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37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up)">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F35D-5F18-B375-E340-EF6070882525}"/>
              </a:ext>
            </a:extLst>
          </p:cNvPr>
          <p:cNvSpPr>
            <a:spLocks noGrp="1"/>
          </p:cNvSpPr>
          <p:nvPr>
            <p:ph type="title"/>
          </p:nvPr>
        </p:nvSpPr>
        <p:spPr>
          <a:xfrm>
            <a:off x="854014" y="172529"/>
            <a:ext cx="10572013" cy="1035170"/>
          </a:xfrm>
        </p:spPr>
        <p:txBody>
          <a:bodyPr/>
          <a:lstStyle/>
          <a:p>
            <a:r>
              <a:rPr lang="en-US" sz="4000" u="sng" dirty="0">
                <a:latin typeface="Algerian" panose="04020705040A02060702" pitchFamily="82" charset="0"/>
              </a:rPr>
              <a:t>deployment</a:t>
            </a:r>
            <a:endParaRPr lang="en-US" u="sng" dirty="0">
              <a:latin typeface="Algerian" panose="04020705040A02060702" pitchFamily="82" charset="0"/>
            </a:endParaRPr>
          </a:p>
        </p:txBody>
      </p:sp>
      <p:sp>
        <p:nvSpPr>
          <p:cNvPr id="3" name="Slide Number Placeholder 2">
            <a:extLst>
              <a:ext uri="{FF2B5EF4-FFF2-40B4-BE49-F238E27FC236}">
                <a16:creationId xmlns:a16="http://schemas.microsoft.com/office/drawing/2014/main" id="{7F278856-582A-EE52-6E81-89178405FF5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20</a:t>
            </a:fld>
            <a:endParaRPr lang="en-US" dirty="0"/>
          </a:p>
        </p:txBody>
      </p:sp>
      <p:sp>
        <p:nvSpPr>
          <p:cNvPr id="6" name="Content Placeholder 5">
            <a:extLst>
              <a:ext uri="{FF2B5EF4-FFF2-40B4-BE49-F238E27FC236}">
                <a16:creationId xmlns:a16="http://schemas.microsoft.com/office/drawing/2014/main" id="{3FAEDD55-447B-A831-6D3F-906AD43A5BDE}"/>
              </a:ext>
            </a:extLst>
          </p:cNvPr>
          <p:cNvSpPr>
            <a:spLocks noGrp="1"/>
          </p:cNvSpPr>
          <p:nvPr>
            <p:ph sz="half" idx="1"/>
          </p:nvPr>
        </p:nvSpPr>
        <p:spPr>
          <a:xfrm>
            <a:off x="758952" y="2648310"/>
            <a:ext cx="10674096" cy="3889650"/>
          </a:xfrm>
        </p:spPr>
        <p:txBody>
          <a:bodyPr/>
          <a:lstStyle/>
          <a:p>
            <a:pPr marL="0" indent="0">
              <a:buNone/>
            </a:pPr>
            <a:endParaRPr lang="en-IN" dirty="0"/>
          </a:p>
          <a:p>
            <a:r>
              <a:rPr lang="en-IN" sz="3600" dirty="0"/>
              <a:t>https://main.d2qz7p5bg0i5eo.amplifyapp.com/</a:t>
            </a:r>
          </a:p>
        </p:txBody>
      </p:sp>
      <p:pic>
        <p:nvPicPr>
          <p:cNvPr id="4" name="Picture 3">
            <a:extLst>
              <a:ext uri="{FF2B5EF4-FFF2-40B4-BE49-F238E27FC236}">
                <a16:creationId xmlns:a16="http://schemas.microsoft.com/office/drawing/2014/main" id="{9F073C47-4043-83B3-AAF0-FB54441EF4D6}"/>
              </a:ext>
            </a:extLst>
          </p:cNvPr>
          <p:cNvPicPr>
            <a:picLocks noChangeAspect="1"/>
          </p:cNvPicPr>
          <p:nvPr/>
        </p:nvPicPr>
        <p:blipFill>
          <a:blip r:embed="rId3"/>
          <a:stretch>
            <a:fillRect/>
          </a:stretch>
        </p:blipFill>
        <p:spPr>
          <a:xfrm>
            <a:off x="1181646" y="1500995"/>
            <a:ext cx="9679523" cy="4785212"/>
          </a:xfrm>
          <a:prstGeom prst="rect">
            <a:avLst/>
          </a:prstGeom>
        </p:spPr>
      </p:pic>
    </p:spTree>
    <p:extLst>
      <p:ext uri="{BB962C8B-B14F-4D97-AF65-F5344CB8AC3E}">
        <p14:creationId xmlns:p14="http://schemas.microsoft.com/office/powerpoint/2010/main" val="1331556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p:txBody>
          <a:bodyPr/>
          <a:lstStyle/>
          <a:p>
            <a:r>
              <a:rPr lang="en-US" dirty="0"/>
              <a:t>Areas of main using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
        <p:nvSpPr>
          <p:cNvPr id="4" name="Text Placeholder 3">
            <a:extLst>
              <a:ext uri="{FF2B5EF4-FFF2-40B4-BE49-F238E27FC236}">
                <a16:creationId xmlns:a16="http://schemas.microsoft.com/office/drawing/2014/main" id="{12FEC14A-986C-0FDA-9A97-EC03E9B05BF9}"/>
              </a:ext>
            </a:extLst>
          </p:cNvPr>
          <p:cNvSpPr>
            <a:spLocks noGrp="1"/>
          </p:cNvSpPr>
          <p:nvPr>
            <p:ph type="body" idx="1"/>
          </p:nvPr>
        </p:nvSpPr>
        <p:spPr/>
        <p:txBody>
          <a:bodyPr/>
          <a:lstStyle/>
          <a:p>
            <a:r>
              <a:rPr lang="en-US" dirty="0"/>
              <a:t>Interaction of the 3 - phases</a:t>
            </a:r>
          </a:p>
        </p:txBody>
      </p:sp>
      <p:sp>
        <p:nvSpPr>
          <p:cNvPr id="5" name="Content Placeholder 4">
            <a:extLst>
              <a:ext uri="{FF2B5EF4-FFF2-40B4-BE49-F238E27FC236}">
                <a16:creationId xmlns:a16="http://schemas.microsoft.com/office/drawing/2014/main" id="{420C7B1F-03DA-FE61-B40D-87C42E3BCF6E}"/>
              </a:ext>
            </a:extLst>
          </p:cNvPr>
          <p:cNvSpPr>
            <a:spLocks noGrp="1"/>
          </p:cNvSpPr>
          <p:nvPr>
            <p:ph sz="half" idx="2"/>
          </p:nvPr>
        </p:nvSpPr>
        <p:spPr/>
        <p:txBody>
          <a:bodyPr/>
          <a:lstStyle/>
          <a:p>
            <a:r>
              <a:rPr lang="en-US" dirty="0"/>
              <a:t>Develop winning strategies to keep ahead of the competition</a:t>
            </a:r>
          </a:p>
          <a:p>
            <a:r>
              <a:rPr lang="en-US" dirty="0"/>
              <a:t>Capitalize on low-hanging  to identify a main performance interaction </a:t>
            </a:r>
          </a:p>
          <a:p>
            <a:r>
              <a:rPr lang="en-US" dirty="0"/>
              <a:t>Visualize customer-directed convergence</a:t>
            </a:r>
          </a:p>
          <a:p>
            <a:r>
              <a:rPr lang="en-US" dirty="0"/>
              <a:t>User friendly interaction of bot and user</a:t>
            </a:r>
          </a:p>
          <a:p>
            <a:endParaRPr lang="en-US" dirty="0"/>
          </a:p>
        </p:txBody>
      </p:sp>
      <p:sp>
        <p:nvSpPr>
          <p:cNvPr id="6" name="Text Placeholder 5">
            <a:extLst>
              <a:ext uri="{FF2B5EF4-FFF2-40B4-BE49-F238E27FC236}">
                <a16:creationId xmlns:a16="http://schemas.microsoft.com/office/drawing/2014/main" id="{30F9E701-A780-604A-587E-9DFD7E2FD37B}"/>
              </a:ext>
            </a:extLst>
          </p:cNvPr>
          <p:cNvSpPr>
            <a:spLocks noGrp="1"/>
          </p:cNvSpPr>
          <p:nvPr>
            <p:ph type="body" sz="quarter" idx="3"/>
          </p:nvPr>
        </p:nvSpPr>
        <p:spPr/>
        <p:txBody>
          <a:bodyPr/>
          <a:lstStyle/>
          <a:p>
            <a:r>
              <a:rPr lang="en-US" dirty="0"/>
              <a:t>CLOUD-BASED</a:t>
            </a:r>
            <a:r>
              <a:rPr lang="zh-CN" altLang="en-US" dirty="0"/>
              <a:t> </a:t>
            </a:r>
            <a:r>
              <a:rPr lang="en-US" dirty="0"/>
              <a:t>OPPORTUNITIES</a:t>
            </a:r>
          </a:p>
        </p:txBody>
      </p:sp>
      <p:sp>
        <p:nvSpPr>
          <p:cNvPr id="7" name="Content Placeholder 6">
            <a:extLst>
              <a:ext uri="{FF2B5EF4-FFF2-40B4-BE49-F238E27FC236}">
                <a16:creationId xmlns:a16="http://schemas.microsoft.com/office/drawing/2014/main" id="{736C33BA-D712-4B25-C72F-0A0B35579554}"/>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a:p>
            <a:endParaRPr lang="en-US" dirty="0"/>
          </a:p>
        </p:txBody>
      </p:sp>
    </p:spTree>
    <p:extLst>
      <p:ext uri="{BB962C8B-B14F-4D97-AF65-F5344CB8AC3E}">
        <p14:creationId xmlns:p14="http://schemas.microsoft.com/office/powerpoint/2010/main" val="15593751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1000"/>
                                        <p:tgtEl>
                                          <p:spTgt spid="5">
                                            <p:txEl>
                                              <p:pRg st="0" end="0"/>
                                            </p:txEl>
                                          </p:spTgt>
                                        </p:tgtEl>
                                      </p:cBhvr>
                                    </p:animEffect>
                                    <p:anim calcmode="lin" valueType="num">
                                      <p:cBhvr>
                                        <p:cTn id="2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1000"/>
                                        <p:tgtEl>
                                          <p:spTgt spid="5">
                                            <p:txEl>
                                              <p:pRg st="1" end="1"/>
                                            </p:txEl>
                                          </p:spTgt>
                                        </p:tgtEl>
                                      </p:cBhvr>
                                    </p:animEffect>
                                    <p:anim calcmode="lin" valueType="num">
                                      <p:cBhvr>
                                        <p:cTn id="2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fade">
                                      <p:cBhvr>
                                        <p:cTn id="34" dur="1000"/>
                                        <p:tgtEl>
                                          <p:spTgt spid="5">
                                            <p:txEl>
                                              <p:pRg st="2" end="2"/>
                                            </p:txEl>
                                          </p:spTgt>
                                        </p:tgtEl>
                                      </p:cBhvr>
                                    </p:animEffect>
                                    <p:anim calcmode="lin" valueType="num">
                                      <p:cBhvr>
                                        <p:cTn id="3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Effect transition="in" filter="fade">
                                      <p:cBhvr>
                                        <p:cTn id="41" dur="1000"/>
                                        <p:tgtEl>
                                          <p:spTgt spid="5">
                                            <p:txEl>
                                              <p:pRg st="3" end="3"/>
                                            </p:txEl>
                                          </p:spTgt>
                                        </p:tgtEl>
                                      </p:cBhvr>
                                    </p:animEffect>
                                    <p:anim calcmode="lin" valueType="num">
                                      <p:cBhvr>
                                        <p:cTn id="4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
                                            <p:txEl>
                                              <p:pRg st="0" end="0"/>
                                            </p:txEl>
                                          </p:spTgt>
                                        </p:tgtEl>
                                        <p:attrNameLst>
                                          <p:attrName>style.visibility</p:attrName>
                                        </p:attrNameLst>
                                      </p:cBhvr>
                                      <p:to>
                                        <p:strVal val="visible"/>
                                      </p:to>
                                    </p:set>
                                    <p:animEffect transition="in" filter="wipe(down)">
                                      <p:cBhvr>
                                        <p:cTn id="48" dur="500"/>
                                        <p:tgtEl>
                                          <p:spTgt spid="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animEffect transition="in" filter="fade">
                                      <p:cBhvr>
                                        <p:cTn id="53" dur="1000"/>
                                        <p:tgtEl>
                                          <p:spTgt spid="7">
                                            <p:txEl>
                                              <p:pRg st="0" end="0"/>
                                            </p:txEl>
                                          </p:spTgt>
                                        </p:tgtEl>
                                      </p:cBhvr>
                                    </p:animEffect>
                                    <p:anim calcmode="lin" valueType="num">
                                      <p:cBhvr>
                                        <p:cTn id="5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7">
                                            <p:txEl>
                                              <p:pRg st="1" end="1"/>
                                            </p:txEl>
                                          </p:spTgt>
                                        </p:tgtEl>
                                        <p:attrNameLst>
                                          <p:attrName>style.visibility</p:attrName>
                                        </p:attrNameLst>
                                      </p:cBhvr>
                                      <p:to>
                                        <p:strVal val="visible"/>
                                      </p:to>
                                    </p:set>
                                    <p:animEffect transition="in" filter="fade">
                                      <p:cBhvr>
                                        <p:cTn id="60" dur="1000"/>
                                        <p:tgtEl>
                                          <p:spTgt spid="7">
                                            <p:txEl>
                                              <p:pRg st="1" end="1"/>
                                            </p:txEl>
                                          </p:spTgt>
                                        </p:tgtEl>
                                      </p:cBhvr>
                                    </p:animEffect>
                                    <p:anim calcmode="lin" valueType="num">
                                      <p:cBhvr>
                                        <p:cTn id="6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build="p"/>
      <p:bldP spid="6" grpId="0" build="p"/>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58952" y="731520"/>
            <a:ext cx="10671048" cy="1371600"/>
          </a:xfrm>
        </p:spPr>
        <p:txBody>
          <a:bodyPr/>
          <a:lstStyle/>
          <a:p>
            <a:r>
              <a:rPr lang="en-US" u="sng" dirty="0">
                <a:latin typeface="Algerian" panose="04020705040A02060702" pitchFamily="82" charset="0"/>
              </a:rPr>
              <a:t>Summary:  </a:t>
            </a:r>
            <a:r>
              <a:rPr lang="en-US" sz="2000" dirty="0">
                <a:latin typeface="Lucida Fax" panose="02060602050505020204" pitchFamily="18" charset="0"/>
              </a:rPr>
              <a:t>performances of the three MAIN COMPONENTS</a:t>
            </a:r>
            <a:endParaRPr lang="en-US" dirty="0">
              <a:latin typeface="Lucida Fax" panose="02060602050505020204" pitchFamily="18" charset="0"/>
            </a:endParaRP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22</a:t>
            </a:fld>
            <a:endParaRPr lang="en-US" dirty="0"/>
          </a:p>
        </p:txBody>
      </p:sp>
      <p:pic>
        <p:nvPicPr>
          <p:cNvPr id="91" name="Picture Placeholder 119" descr="Abacus with solid fill">
            <a:extLst>
              <a:ext uri="{FF2B5EF4-FFF2-40B4-BE49-F238E27FC236}">
                <a16:creationId xmlns:a16="http://schemas.microsoft.com/office/drawing/2014/main" id="{9F684CBB-8C1D-2DDC-9018-12DDD00F4DD4}"/>
              </a:ext>
            </a:extLst>
          </p:cNvPr>
          <p:cNvPicPr>
            <a:picLocks noGrp="1" noChangeAspect="1"/>
          </p:cNvPicPr>
          <p:nvPr>
            <p:ph type="pic" sz="quarter" idx="26"/>
          </p:nvPr>
        </p:nvPicPr>
        <p:blipFill>
          <a:blip r:embed="rId3">
            <a:extLst>
              <a:ext uri="{96DAC541-7B7A-43D3-8B79-37D633B846F1}">
                <asvg:svgBlip xmlns:asvg="http://schemas.microsoft.com/office/drawing/2016/SVG/main" r:embed="rId4"/>
              </a:ext>
            </a:extLst>
          </a:blip>
          <a:srcRect/>
          <a:stretch/>
        </p:blipFill>
        <p:spPr>
          <a:xfrm>
            <a:off x="1997590" y="2519679"/>
            <a:ext cx="731520" cy="731520"/>
          </a:xfrm>
        </p:spPr>
      </p:pic>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2885439"/>
            <a:ext cx="3328416" cy="3563861"/>
          </a:xfrm>
        </p:spPr>
        <p:txBody>
          <a:bodyPr/>
          <a:lstStyle/>
          <a:p>
            <a:r>
              <a:rPr lang="en-US" dirty="0"/>
              <a:t>user</a:t>
            </a:r>
          </a:p>
        </p:txBody>
      </p:sp>
      <p:sp>
        <p:nvSpPr>
          <p:cNvPr id="17" name="Text Placeholder 16">
            <a:extLst>
              <a:ext uri="{FF2B5EF4-FFF2-40B4-BE49-F238E27FC236}">
                <a16:creationId xmlns:a16="http://schemas.microsoft.com/office/drawing/2014/main" id="{265E7071-50D4-15B2-15EE-4B3B9547EAC9}"/>
              </a:ext>
            </a:extLst>
          </p:cNvPr>
          <p:cNvSpPr>
            <a:spLocks noGrp="1"/>
          </p:cNvSpPr>
          <p:nvPr>
            <p:ph type="body" sz="quarter" idx="18"/>
          </p:nvPr>
        </p:nvSpPr>
        <p:spPr>
          <a:xfrm>
            <a:off x="992124" y="4572000"/>
            <a:ext cx="2770632" cy="1734044"/>
          </a:xfrm>
        </p:spPr>
        <p:txBody>
          <a:bodyPr>
            <a:normAutofit lnSpcReduction="10000"/>
          </a:bodyPr>
          <a:lstStyle/>
          <a:p>
            <a:r>
              <a:rPr lang="en-US" dirty="0"/>
              <a:t>The user asks his query about the traffic rules and regulations and solves his query by receiving the  answer from chatbot The user is instructed to ask the questions based on the traffic rules and not any other topics</a:t>
            </a:r>
          </a:p>
        </p:txBody>
      </p:sp>
      <p:pic>
        <p:nvPicPr>
          <p:cNvPr id="94" name="Picture Placeholder 123" descr="Bar graph with upward trend with solid fill">
            <a:extLst>
              <a:ext uri="{FF2B5EF4-FFF2-40B4-BE49-F238E27FC236}">
                <a16:creationId xmlns:a16="http://schemas.microsoft.com/office/drawing/2014/main" id="{22619FB2-9C79-FB81-1E87-FE9BC1F9209D}"/>
              </a:ext>
            </a:extLst>
          </p:cNvPr>
          <p:cNvPicPr>
            <a:picLocks noGrp="1" noChangeAspect="1"/>
          </p:cNvPicPr>
          <p:nvPr>
            <p:ph type="pic" sz="quarter" idx="27"/>
          </p:nvPr>
        </p:nvPicPr>
        <p:blipFill>
          <a:blip r:embed="rId5">
            <a:extLst>
              <a:ext uri="{96DAC541-7B7A-43D3-8B79-37D633B846F1}">
                <asvg:svgBlip xmlns:asvg="http://schemas.microsoft.com/office/drawing/2016/SVG/main" r:embed="rId6"/>
              </a:ext>
            </a:extLst>
          </a:blip>
          <a:srcRect t="108" b="108"/>
          <a:stretch/>
        </p:blipFill>
        <p:spPr>
          <a:xfrm>
            <a:off x="5734688" y="2518860"/>
            <a:ext cx="731520" cy="731520"/>
          </a:xfrm>
        </p:spPr>
      </p:pic>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443984" y="2890519"/>
            <a:ext cx="3328416" cy="3558781"/>
          </a:xfrm>
        </p:spPr>
        <p:txBody>
          <a:bodyPr/>
          <a:lstStyle/>
          <a:p>
            <a:r>
              <a:rPr lang="en-US" dirty="0"/>
              <a:t>microphone</a:t>
            </a:r>
          </a:p>
        </p:txBody>
      </p:sp>
      <p:sp>
        <p:nvSpPr>
          <p:cNvPr id="13" name="Text Placeholder 12">
            <a:extLst>
              <a:ext uri="{FF2B5EF4-FFF2-40B4-BE49-F238E27FC236}">
                <a16:creationId xmlns:a16="http://schemas.microsoft.com/office/drawing/2014/main" id="{BB98B239-38C5-BA29-BAAE-EE3853B478FD}"/>
              </a:ext>
            </a:extLst>
          </p:cNvPr>
          <p:cNvSpPr>
            <a:spLocks noGrp="1"/>
          </p:cNvSpPr>
          <p:nvPr>
            <p:ph type="body" sz="quarter" idx="21"/>
          </p:nvPr>
        </p:nvSpPr>
        <p:spPr>
          <a:xfrm>
            <a:off x="4722876" y="4572000"/>
            <a:ext cx="2770632" cy="1734044"/>
          </a:xfrm>
        </p:spPr>
        <p:txBody>
          <a:bodyPr>
            <a:normAutofit fontScale="92500"/>
          </a:bodyPr>
          <a:lstStyle/>
          <a:p>
            <a:r>
              <a:rPr lang="en-US" dirty="0"/>
              <a:t>The microphone captures the voice of the user and then the is processed through speech recognition technology the </a:t>
            </a:r>
            <a:r>
              <a:rPr lang="en-US" dirty="0" err="1"/>
              <a:t>the</a:t>
            </a:r>
            <a:r>
              <a:rPr lang="en-US" dirty="0"/>
              <a:t> words are converted into text to make the system understand the query and  provide a suitable answer for the given query</a:t>
            </a:r>
          </a:p>
        </p:txBody>
      </p:sp>
      <p:pic>
        <p:nvPicPr>
          <p:cNvPr id="96" name="Picture Placeholder 95" descr="Link with solid fill">
            <a:extLst>
              <a:ext uri="{FF2B5EF4-FFF2-40B4-BE49-F238E27FC236}">
                <a16:creationId xmlns:a16="http://schemas.microsoft.com/office/drawing/2014/main" id="{1602F308-A8CC-B1AE-8749-913D52C176FD}"/>
              </a:ext>
            </a:extLst>
          </p:cNvPr>
          <p:cNvPicPr>
            <a:picLocks noGrp="1" noChangeAspect="1"/>
          </p:cNvPicPr>
          <p:nvPr>
            <p:ph type="pic" sz="quarter" idx="28"/>
          </p:nvPr>
        </p:nvPicPr>
        <p:blipFill>
          <a:blip r:embed="rId7">
            <a:extLst>
              <a:ext uri="{96DAC541-7B7A-43D3-8B79-37D633B846F1}">
                <asvg:svgBlip xmlns:asvg="http://schemas.microsoft.com/office/drawing/2016/SVG/main" r:embed="rId8"/>
              </a:ext>
            </a:extLst>
          </a:blip>
          <a:srcRect t="108" b="108"/>
          <a:stretch/>
        </p:blipFill>
        <p:spPr>
          <a:xfrm>
            <a:off x="9372789" y="2518860"/>
            <a:ext cx="731520" cy="731520"/>
          </a:xfrm>
        </p:spPr>
      </p:pic>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2440" y="2891789"/>
            <a:ext cx="3328416" cy="3557511"/>
          </a:xfrm>
        </p:spPr>
        <p:txBody>
          <a:bodyPr/>
          <a:lstStyle/>
          <a:p>
            <a:r>
              <a:rPr lang="en-US" dirty="0"/>
              <a:t>chatbot</a:t>
            </a:r>
          </a:p>
        </p:txBody>
      </p:sp>
      <p:sp>
        <p:nvSpPr>
          <p:cNvPr id="15" name="Text Placeholder 14">
            <a:extLst>
              <a:ext uri="{FF2B5EF4-FFF2-40B4-BE49-F238E27FC236}">
                <a16:creationId xmlns:a16="http://schemas.microsoft.com/office/drawing/2014/main" id="{EF1789CD-BDD7-111A-0DEA-969CECBFA555}"/>
              </a:ext>
            </a:extLst>
          </p:cNvPr>
          <p:cNvSpPr>
            <a:spLocks noGrp="1"/>
          </p:cNvSpPr>
          <p:nvPr>
            <p:ph type="body" sz="quarter" idx="22"/>
          </p:nvPr>
        </p:nvSpPr>
        <p:spPr>
          <a:xfrm>
            <a:off x="8371332" y="4572000"/>
            <a:ext cx="2770632" cy="1734044"/>
          </a:xfrm>
        </p:spPr>
        <p:txBody>
          <a:bodyPr/>
          <a:lstStyle/>
          <a:p>
            <a:r>
              <a:rPr lang="en-US" dirty="0"/>
              <a:t>The bot responds to the query and provides a suitable answer for the query to get a better understanding on the query the user has asked</a:t>
            </a:r>
          </a:p>
        </p:txBody>
      </p:sp>
    </p:spTree>
    <p:extLst>
      <p:ext uri="{BB962C8B-B14F-4D97-AF65-F5344CB8AC3E}">
        <p14:creationId xmlns:p14="http://schemas.microsoft.com/office/powerpoint/2010/main" val="2499044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bg/>
                                          </p:spTgt>
                                        </p:tgtEl>
                                        <p:attrNameLst>
                                          <p:attrName>style.visibility</p:attrName>
                                        </p:attrNameLst>
                                      </p:cBhvr>
                                      <p:to>
                                        <p:strVal val="visible"/>
                                      </p:to>
                                    </p:set>
                                    <p:anim calcmode="lin" valueType="num">
                                      <p:cBhvr additive="base">
                                        <p:cTn id="12" dur="500" fill="hold"/>
                                        <p:tgtEl>
                                          <p:spTgt spid="2">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2">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 calcmode="lin" valueType="num">
                                      <p:cBhvr additive="base">
                                        <p:cTn id="1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bg/>
                                          </p:spTgt>
                                        </p:tgtEl>
                                        <p:attrNameLst>
                                          <p:attrName>style.visibility</p:attrName>
                                        </p:attrNameLst>
                                      </p:cBhvr>
                                      <p:to>
                                        <p:strVal val="visible"/>
                                      </p:to>
                                    </p:set>
                                    <p:anim calcmode="lin" valueType="num">
                                      <p:cBhvr additive="base">
                                        <p:cTn id="24" dur="500" fill="hold"/>
                                        <p:tgtEl>
                                          <p:spTgt spid="3">
                                            <p:bg/>
                                          </p:spTgt>
                                        </p:tgtEl>
                                        <p:attrNameLst>
                                          <p:attrName>ppt_x</p:attrName>
                                        </p:attrNameLst>
                                      </p:cBhvr>
                                      <p:tavLst>
                                        <p:tav tm="0">
                                          <p:val>
                                            <p:strVal val="#ppt_x"/>
                                          </p:val>
                                        </p:tav>
                                        <p:tav tm="100000">
                                          <p:val>
                                            <p:strVal val="#ppt_x"/>
                                          </p:val>
                                        </p:tav>
                                      </p:tavLst>
                                    </p:anim>
                                    <p:anim calcmode="lin" valueType="num">
                                      <p:cBhvr additive="base">
                                        <p:cTn id="25"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additive="base">
                                        <p:cTn id="3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 calcmode="lin" valueType="num">
                                      <p:cBhvr additive="base">
                                        <p:cTn id="3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Effect transition="in" filter="fade">
                                      <p:cBhvr>
                                        <p:cTn id="42" dur="500"/>
                                        <p:tgtEl>
                                          <p:spTgt spid="1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fade">
                                      <p:cBhvr>
                                        <p:cTn id="47" dur="500"/>
                                        <p:tgtEl>
                                          <p:spTgt spid="1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fade">
                                      <p:cBhvr>
                                        <p:cTn id="5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animBg="1"/>
      <p:bldP spid="17" grpId="0" build="p"/>
      <p:bldP spid="3" grpId="0" build="p" animBg="1"/>
      <p:bldP spid="13" grpId="0" build="p"/>
      <p:bldP spid="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549 Presentation Conclusion Stock Photos - Free &amp; Royalty-Free Stock  Photos from Dreamstime">
            <a:extLst>
              <a:ext uri="{FF2B5EF4-FFF2-40B4-BE49-F238E27FC236}">
                <a16:creationId xmlns:a16="http://schemas.microsoft.com/office/drawing/2014/main" id="{6A7A8961-6A49-5357-BC52-BF41BC11A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0702" y="579450"/>
            <a:ext cx="3260785" cy="5699918"/>
          </a:xfrm>
          <a:prstGeom prst="rect">
            <a:avLst/>
          </a:prstGeom>
          <a:noFill/>
          <a:effectLst>
            <a:outerShdw blurRad="50800" dist="38100" dir="16200000"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534838" y="731520"/>
            <a:ext cx="7818805" cy="976510"/>
          </a:xfrm>
        </p:spPr>
        <p:txBody>
          <a:bodyPr/>
          <a:lstStyle/>
          <a:p>
            <a:r>
              <a:rPr lang="en-US" dirty="0"/>
              <a:t>conclusion: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2"/>
          </p:nvPr>
        </p:nvSpPr>
        <p:spPr/>
        <p:txBody>
          <a:bodyPr/>
          <a:lstStyle/>
          <a:p>
            <a:fld id="{48F63A3B-78C7-47BE-AE5E-E10140E04643}" type="slidenum">
              <a:rPr lang="en-US" smtClean="0"/>
              <a:pPr/>
              <a:t>23</a:t>
            </a:fld>
            <a:endParaRPr lang="en-US" dirty="0"/>
          </a:p>
        </p:txBody>
      </p:sp>
      <p:sp>
        <p:nvSpPr>
          <p:cNvPr id="4" name="Text Placeholder 3">
            <a:extLst>
              <a:ext uri="{FF2B5EF4-FFF2-40B4-BE49-F238E27FC236}">
                <a16:creationId xmlns:a16="http://schemas.microsoft.com/office/drawing/2014/main" id="{12FEC14A-986C-0FDA-9A97-EC03E9B05BF9}"/>
              </a:ext>
            </a:extLst>
          </p:cNvPr>
          <p:cNvSpPr>
            <a:spLocks noGrp="1"/>
          </p:cNvSpPr>
          <p:nvPr>
            <p:ph type="body" idx="1"/>
          </p:nvPr>
        </p:nvSpPr>
        <p:spPr>
          <a:xfrm>
            <a:off x="707366" y="3692105"/>
            <a:ext cx="7642942" cy="136183"/>
          </a:xfrm>
        </p:spPr>
        <p:txBody>
          <a:bodyPr/>
          <a:lstStyle/>
          <a:p>
            <a:endParaRPr lang="en-US" dirty="0">
              <a:latin typeface="Lucida Fax" panose="02060602050505020204" pitchFamily="18" charset="0"/>
            </a:endParaRPr>
          </a:p>
          <a:p>
            <a:endParaRPr lang="en-US" dirty="0">
              <a:latin typeface="Lucida Fax" panose="02060602050505020204" pitchFamily="18" charset="0"/>
            </a:endParaRPr>
          </a:p>
          <a:p>
            <a:pPr marL="285750" indent="-285750">
              <a:buFont typeface="Arial" panose="020B0604020202020204" pitchFamily="34" charset="0"/>
              <a:buChar char="•"/>
            </a:pPr>
            <a:r>
              <a:rPr lang="en-US" dirty="0">
                <a:latin typeface="Lucida Fax" panose="02060602050505020204" pitchFamily="18" charset="0"/>
              </a:rPr>
              <a:t>Finally conclusion of this project is to give the necessary things of traffic rules and regulations to children at the primary level of child to decrease the so many accidents and in regular driving e.c.t cases of traffic final aim of the service is to provide easy to use and the user-friendly access any where any time any places any software website it’s will be providing traffic awareness to young age to change the society to clear</a:t>
            </a:r>
          </a:p>
          <a:p>
            <a:pPr marL="285750" indent="-285750">
              <a:buFont typeface="Arial" panose="020B0604020202020204" pitchFamily="34" charset="0"/>
              <a:buChar char="•"/>
            </a:pPr>
            <a:endParaRPr lang="en-US" dirty="0">
              <a:latin typeface="Lucida Fax" panose="02060602050505020204" pitchFamily="18" charset="0"/>
            </a:endParaRPr>
          </a:p>
          <a:p>
            <a:pPr marL="285750" indent="-285750">
              <a:buFont typeface="Arial" panose="020B0604020202020204" pitchFamily="34" charset="0"/>
              <a:buChar char="•"/>
            </a:pPr>
            <a:r>
              <a:rPr lang="en-US" dirty="0">
                <a:latin typeface="Lucida Fax" panose="02060602050505020204" pitchFamily="18" charset="0"/>
              </a:rPr>
              <a:t>Also we have increased this Application service to so many key functionalities and features e.c.t for that this software can easily be used also it helps easy-to-understand voice recognition it will be used to provider friendly interaction.</a:t>
            </a:r>
          </a:p>
        </p:txBody>
      </p:sp>
    </p:spTree>
    <p:extLst>
      <p:ext uri="{BB962C8B-B14F-4D97-AF65-F5344CB8AC3E}">
        <p14:creationId xmlns:p14="http://schemas.microsoft.com/office/powerpoint/2010/main" val="4642842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barn(inVertical)">
                                      <p:cBhvr>
                                        <p:cTn id="2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3976776" y="2113472"/>
            <a:ext cx="3521303" cy="845388"/>
          </a:xfrm>
        </p:spPr>
        <p:txBody>
          <a:bodyPr/>
          <a:lstStyle/>
          <a:p>
            <a:pPr marL="571500" indent="-571500">
              <a:buFont typeface="Wingdings" panose="05000000000000000000" pitchFamily="2" charset="2"/>
              <a:buChar char="v"/>
            </a:pPr>
            <a:r>
              <a:rPr lang="en-US" dirty="0">
                <a:latin typeface="Algerian" panose="04020705040A02060702" pitchFamily="82" charset="0"/>
              </a:rPr>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1052422" y="3804249"/>
            <a:ext cx="6445657" cy="1508471"/>
          </a:xfrm>
        </p:spPr>
        <p:txBody>
          <a:bodyPr/>
          <a:lstStyle/>
          <a:p>
            <a:pPr marL="342900" indent="-342900">
              <a:buFont typeface="Wingdings" panose="05000000000000000000" pitchFamily="2" charset="2"/>
              <a:buChar char="§"/>
            </a:pPr>
            <a:r>
              <a:rPr lang="en-US" dirty="0">
                <a:latin typeface="Lucida Fax" panose="02060602050505020204" pitchFamily="18" charset="0"/>
              </a:rPr>
              <a:t>MADHU-21MIS7022</a:t>
            </a:r>
          </a:p>
          <a:p>
            <a:pPr marL="342900" indent="-342900">
              <a:buFont typeface="Wingdings" panose="05000000000000000000" pitchFamily="2" charset="2"/>
              <a:buChar char="§"/>
            </a:pPr>
            <a:endParaRPr lang="en-US" dirty="0">
              <a:latin typeface="Lucida Fax" panose="02060602050505020204" pitchFamily="18" charset="0"/>
            </a:endParaRPr>
          </a:p>
          <a:p>
            <a:pPr marL="342900" indent="-342900">
              <a:buFont typeface="Wingdings" panose="05000000000000000000" pitchFamily="2" charset="2"/>
              <a:buChar char="§"/>
            </a:pPr>
            <a:endParaRPr lang="en-US" dirty="0">
              <a:latin typeface="Lucida Fax" panose="02060602050505020204" pitchFamily="18" charset="0"/>
            </a:endParaRPr>
          </a:p>
        </p:txBody>
      </p:sp>
      <p:pic>
        <p:nvPicPr>
          <p:cNvPr id="4" name="Picture 2" descr="VIT-AP VITopia Sports Events Winners (held on Feb 23, 2023 ...">
            <a:extLst>
              <a:ext uri="{FF2B5EF4-FFF2-40B4-BE49-F238E27FC236}">
                <a16:creationId xmlns:a16="http://schemas.microsoft.com/office/drawing/2014/main" id="{9B7332FF-940D-6C3E-D276-BD9C1C302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823411" cy="1597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1730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inHorizontal)">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224528" y="815009"/>
            <a:ext cx="6766560" cy="1026491"/>
          </a:xfrm>
        </p:spPr>
        <p:txBody>
          <a:bodyPr/>
          <a:lstStyle/>
          <a:p>
            <a:r>
              <a:rPr lang="en-US" dirty="0">
                <a:latin typeface="Lucida Fax" panose="02060602050505020204" pitchFamily="18" charset="0"/>
              </a:rPr>
              <a:t>introduction</a:t>
            </a:r>
          </a:p>
        </p:txBody>
      </p:sp>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4013200" y="2298700"/>
            <a:ext cx="6977888" cy="3833768"/>
          </a:xfrm>
        </p:spPr>
        <p:txBody>
          <a:bodyPr/>
          <a:lstStyle/>
          <a:p>
            <a:pPr marL="342900" indent="-342900">
              <a:buFont typeface="Arial" panose="020B0604020202020204" pitchFamily="34" charset="0"/>
              <a:buChar char="•"/>
            </a:pPr>
            <a:endParaRPr lang="en-US" sz="2000" b="1" dirty="0">
              <a:solidFill>
                <a:srgbClr val="202C8F"/>
              </a:solidFill>
              <a:latin typeface="Times New Roman" panose="02020603050405020304" pitchFamily="18" charset="0"/>
              <a:cs typeface="Times New Roman" panose="02020603050405020304" pitchFamily="18" charset="0"/>
            </a:endParaRPr>
          </a:p>
          <a:p>
            <a:r>
              <a:rPr lang="en-US" sz="2000" b="1" i="0" dirty="0">
                <a:solidFill>
                  <a:srgbClr val="202C8F"/>
                </a:solidFill>
                <a:effectLst/>
                <a:latin typeface="Times New Roman" panose="02020603050405020304" pitchFamily="18" charset="0"/>
                <a:cs typeface="Times New Roman" panose="02020603050405020304" pitchFamily="18" charset="0"/>
              </a:rPr>
              <a:t>"Welcome to our Voice-Based Chatbot Project! We're excited to introduce a revolutionary way of interaction. This project focuses on creating a virtual assistant that you can talk to, making information and assistance just a voice command away. The bot helps us to understand more about traffic rules and regulations “</a:t>
            </a:r>
          </a:p>
          <a:p>
            <a:endParaRPr lang="en-US" sz="2000" b="1" dirty="0">
              <a:solidFill>
                <a:srgbClr val="202C8F"/>
              </a:solidFill>
              <a:latin typeface="Times New Roman" panose="02020603050405020304" pitchFamily="18" charset="0"/>
              <a:cs typeface="Times New Roman" panose="02020603050405020304" pitchFamily="18" charset="0"/>
            </a:endParaRPr>
          </a:p>
          <a:p>
            <a:endParaRPr lang="en-US" sz="2000" b="1" dirty="0">
              <a:solidFill>
                <a:srgbClr val="202C8F"/>
              </a:solidFill>
              <a:latin typeface="Times New Roman" panose="02020603050405020304" pitchFamily="18" charset="0"/>
              <a:cs typeface="Times New Roman" panose="02020603050405020304" pitchFamily="18" charset="0"/>
            </a:endParaRPr>
          </a:p>
          <a:p>
            <a:pPr algn="ctr"/>
            <a:r>
              <a:rPr lang="en-US" sz="2000" b="1" u="sng" dirty="0">
                <a:solidFill>
                  <a:srgbClr val="202C8F"/>
                </a:solidFill>
                <a:latin typeface="Times New Roman" panose="02020603050405020304" pitchFamily="18" charset="0"/>
                <a:cs typeface="Times New Roman" panose="02020603050405020304" pitchFamily="18" charset="0"/>
              </a:rPr>
              <a:t>“THE MOST RELEVANT ASPECTS OF THE PROJECT </a:t>
            </a:r>
          </a:p>
          <a:p>
            <a:endParaRPr lang="en-US" sz="2000" b="1" dirty="0">
              <a:solidFill>
                <a:srgbClr val="202C8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3</a:t>
            </a:fld>
            <a:endParaRPr lang="en-US" dirty="0"/>
          </a:p>
        </p:txBody>
      </p:sp>
      <p:pic>
        <p:nvPicPr>
          <p:cNvPr id="3076" name="Picture 4" descr="320,900+ Cloud Computing Stock Photos, Pictures &amp; Royalty ...">
            <a:extLst>
              <a:ext uri="{FF2B5EF4-FFF2-40B4-BE49-F238E27FC236}">
                <a16:creationId xmlns:a16="http://schemas.microsoft.com/office/drawing/2014/main" id="{652F6686-C2B1-ABB2-99A8-DD857904D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46781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549937"/>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fade">
                                      <p:cBhvr>
                                        <p:cTn id="24"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683000" y="701702"/>
            <a:ext cx="7308088" cy="911197"/>
          </a:xfrm>
        </p:spPr>
        <p:txBody>
          <a:bodyPr/>
          <a:lstStyle/>
          <a:p>
            <a:r>
              <a:rPr lang="en-US" sz="4000" b="1" i="0" u="sng" dirty="0">
                <a:effectLst/>
                <a:latin typeface="Times New Roman" panose="02020603050405020304" pitchFamily="18" charset="0"/>
              </a:rPr>
              <a:t>Content Coverage:</a:t>
            </a:r>
            <a:r>
              <a:rPr lang="en-US" sz="4000" b="0" i="0" u="sng" dirty="0">
                <a:effectLst/>
                <a:latin typeface="Calibri" panose="020F0502020204030204" pitchFamily="34" charset="0"/>
              </a:rPr>
              <a:t> </a:t>
            </a:r>
            <a:endParaRPr lang="en-US" dirty="0">
              <a:latin typeface="Lucida Fax" panose="02060602050505020204" pitchFamily="18" charset="0"/>
            </a:endParaRPr>
          </a:p>
        </p:txBody>
      </p:sp>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3638550" y="2147932"/>
            <a:ext cx="7396988" cy="4710068"/>
          </a:xfrm>
        </p:spPr>
        <p:txBody>
          <a:bodyPr/>
          <a:lstStyle/>
          <a:p>
            <a:pPr algn="ctr"/>
            <a:endParaRPr lang="en-US" dirty="0">
              <a:latin typeface="Calibri" panose="020F0502020204030204" pitchFamily="34" charset="0"/>
            </a:endParaRPr>
          </a:p>
          <a:p>
            <a:pPr marL="285750" indent="-285750" algn="ctr">
              <a:buFont typeface="Wingdings" panose="05000000000000000000" pitchFamily="2" charset="2"/>
              <a:buChar char="v"/>
            </a:pPr>
            <a:endParaRPr lang="en-US" sz="2800" b="0" i="0" dirty="0">
              <a:effectLst/>
              <a:latin typeface="Calibri" panose="020F0502020204030204" pitchFamily="34" charset="0"/>
            </a:endParaRPr>
          </a:p>
          <a:p>
            <a:pPr marL="285750" indent="-285750" algn="ctr">
              <a:buFont typeface="Wingdings" panose="05000000000000000000" pitchFamily="2" charset="2"/>
              <a:buChar char="v"/>
            </a:pPr>
            <a:r>
              <a:rPr lang="en-US" sz="2800" b="0" i="0" dirty="0">
                <a:effectLst/>
                <a:latin typeface="Times New Roman" panose="02020603050405020304" pitchFamily="18" charset="0"/>
              </a:rPr>
              <a:t>Provide Comprehensive Objectives, Methodology, And Outcomes Also</a:t>
            </a:r>
            <a:br>
              <a:rPr lang="en-US" sz="2800" b="0" i="0" dirty="0">
                <a:effectLst/>
                <a:latin typeface="Times New Roman" panose="02020603050405020304" pitchFamily="18" charset="0"/>
              </a:rPr>
            </a:br>
            <a:r>
              <a:rPr lang="en-US" sz="2800" b="0" i="0" dirty="0">
                <a:effectLst/>
                <a:latin typeface="Times New Roman" panose="02020603050405020304" pitchFamily="18" charset="0"/>
              </a:rPr>
              <a:t>Highlight Key Features, Functionalities, And Innovations Including an overview Of The Project</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5315256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596349" y="457199"/>
            <a:ext cx="10829678" cy="5492389"/>
          </a:xfrm>
        </p:spPr>
        <p:txBody>
          <a:bodyPr>
            <a:normAutofit/>
          </a:bodyPr>
          <a:lstStyle/>
          <a:p>
            <a:r>
              <a:rPr lang="en-US" sz="3200" dirty="0">
                <a:latin typeface="Algerian" panose="04020705040A02060702" pitchFamily="82" charset="0"/>
              </a:rPr>
              <a:t>OBJECTIVES:</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primary objective of this project is to develop and implement a chatbot system that enables natural voice-based communication between a user and a conversational AI. The project aims to create a user-friendly and efficient system that leverages voice input and output for interactive conversations. </a:t>
            </a:r>
          </a:p>
          <a:p>
            <a:pPr algn="l"/>
            <a:endParaRPr lang="en-US" sz="2400" dirty="0">
              <a:latin typeface="Times New Roman" panose="02020603050405020304" pitchFamily="18" charset="0"/>
              <a:cs typeface="Times New Roman" panose="02020603050405020304" pitchFamily="18" charset="0"/>
            </a:endParaRPr>
          </a:p>
          <a:p>
            <a:r>
              <a:rPr lang="en-US" sz="2000" b="1" u="sng" dirty="0">
                <a:latin typeface="Lucida Fax" panose="02060602050505020204" pitchFamily="18" charset="0"/>
              </a:rPr>
              <a:t>The key objectives include:</a:t>
            </a:r>
          </a:p>
          <a:p>
            <a:endParaRPr lang="en-US" sz="2400" b="1" u="sng" dirty="0">
              <a:latin typeface="Lucida Fax" panose="02060602050505020204" pitchFamily="18" charset="0"/>
            </a:endParaRPr>
          </a:p>
          <a:p>
            <a:pPr marL="514350" indent="-514350" algn="l">
              <a:buFont typeface="+mj-lt"/>
              <a:buAutoNum type="romanUcPeriod"/>
            </a:pPr>
            <a:r>
              <a:rPr lang="en-US" sz="2400" dirty="0">
                <a:latin typeface="Times New Roman" panose="02020603050405020304" pitchFamily="18" charset="0"/>
                <a:cs typeface="Times New Roman" panose="02020603050405020304" pitchFamily="18" charset="0"/>
              </a:rPr>
              <a:t>VOICE-ACTIVATED CHATBOT: </a:t>
            </a:r>
            <a:r>
              <a:rPr lang="en-US" sz="2000" dirty="0">
                <a:latin typeface="Times New Roman" panose="02020603050405020304" pitchFamily="18" charset="0"/>
                <a:cs typeface="Times New Roman" panose="02020603050405020304" pitchFamily="18" charset="0"/>
              </a:rPr>
              <a:t>Develop a chatbot that can understand and respond to spoken language, allowing users to interact with it through a microphone.</a:t>
            </a:r>
          </a:p>
          <a:p>
            <a:pPr marL="514350" indent="-514350" algn="l">
              <a:buFont typeface="+mj-lt"/>
              <a:buAutoNum type="romanUcPeriod"/>
            </a:pPr>
            <a:r>
              <a:rPr lang="en-US" sz="2000" dirty="0">
                <a:latin typeface="Times New Roman" panose="02020603050405020304" pitchFamily="18" charset="0"/>
                <a:cs typeface="Times New Roman" panose="02020603050405020304" pitchFamily="18" charset="0"/>
              </a:rPr>
              <a:t> USER-FRIENDLY INTERACTION: Create a seamless and user-friendly experience for voice interaction, making it as intuitive as possible for users to engage in conversation with the chatbot.</a:t>
            </a:r>
          </a:p>
          <a:p>
            <a:pPr marL="514350" indent="-514350" algn="l">
              <a:buFont typeface="+mj-lt"/>
              <a:buAutoNum type="romanUcPeriod"/>
            </a:pPr>
            <a:r>
              <a:rPr lang="en-US" sz="2400" dirty="0">
                <a:latin typeface="Times New Roman" panose="02020603050405020304" pitchFamily="18" charset="0"/>
                <a:cs typeface="Times New Roman" panose="02020603050405020304" pitchFamily="18" charset="0"/>
              </a:rPr>
              <a:t>INTEGRATION: </a:t>
            </a:r>
            <a:r>
              <a:rPr lang="en-US" sz="2000" dirty="0">
                <a:latin typeface="Times New Roman" panose="02020603050405020304" pitchFamily="18" charset="0"/>
                <a:cs typeface="Times New Roman" panose="02020603050405020304" pitchFamily="18" charset="0"/>
              </a:rPr>
              <a:t>Enable integration with different platforms and services, making it accessible through various devices and communication channels.</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906491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876299" y="457199"/>
            <a:ext cx="10549727" cy="5492389"/>
          </a:xfrm>
        </p:spPr>
        <p:txBody>
          <a:bodyPr>
            <a:normAutofit fontScale="77500" lnSpcReduction="20000"/>
          </a:bodyPr>
          <a:lstStyle/>
          <a:p>
            <a:r>
              <a:rPr lang="en-US" sz="4200" dirty="0">
                <a:latin typeface="Algerian" panose="04020705040A02060702" pitchFamily="82" charset="0"/>
              </a:rPr>
              <a:t>Methodology:</a:t>
            </a:r>
          </a:p>
          <a:p>
            <a:pPr algn="l"/>
            <a:r>
              <a:rPr lang="en-US" sz="2100" b="1" u="sng" dirty="0">
                <a:latin typeface="Lucida Fax" panose="02060602050505020204" pitchFamily="18" charset="0"/>
              </a:rPr>
              <a:t>The project will involve several key phases to achieve its objectives:</a:t>
            </a:r>
          </a:p>
          <a:p>
            <a:pPr algn="l"/>
            <a:endParaRPr lang="en-US" sz="2100" u="sng" dirty="0">
              <a:latin typeface="Lucida Fax" panose="02060602050505020204" pitchFamily="18" charset="0"/>
            </a:endParaRPr>
          </a:p>
          <a:p>
            <a:pPr algn="l"/>
            <a:r>
              <a:rPr lang="en-US" sz="2400" dirty="0"/>
              <a:t>1. </a:t>
            </a:r>
            <a:r>
              <a:rPr lang="en-US" sz="2400" dirty="0">
                <a:latin typeface="Lucida Fax" panose="02060602050505020204" pitchFamily="18" charset="0"/>
              </a:rPr>
              <a:t>Research and Requirements Gathering: </a:t>
            </a:r>
            <a:r>
              <a:rPr lang="en-US" sz="2400" dirty="0"/>
              <a:t>Begin by conducting thorough research on existing voice-based chatbot systems and gathering requirements from potential users to identify their needs and expectations.</a:t>
            </a:r>
          </a:p>
          <a:p>
            <a:pPr algn="l"/>
            <a:endParaRPr lang="en-US" sz="1200" dirty="0"/>
          </a:p>
          <a:p>
            <a:pPr algn="l"/>
            <a:r>
              <a:rPr lang="en-US" sz="2400" dirty="0"/>
              <a:t>2. </a:t>
            </a:r>
            <a:r>
              <a:rPr lang="en-US" sz="2400" dirty="0">
                <a:latin typeface="Lucida Fax" panose="02060602050505020204" pitchFamily="18" charset="0"/>
              </a:rPr>
              <a:t>Development of Speech Recognition: </a:t>
            </a:r>
            <a:r>
              <a:rPr lang="en-US" sz="2400" dirty="0"/>
              <a:t>Build a robust speech recognition component that can accurately transcribe user speech into text, ensuring the system can understand spoken input.</a:t>
            </a:r>
          </a:p>
          <a:p>
            <a:pPr algn="l"/>
            <a:endParaRPr lang="en-US" sz="1200" dirty="0"/>
          </a:p>
          <a:p>
            <a:pPr algn="l"/>
            <a:r>
              <a:rPr lang="en-US" sz="2400" dirty="0"/>
              <a:t>3. </a:t>
            </a:r>
            <a:r>
              <a:rPr lang="en-US" sz="2400" dirty="0">
                <a:latin typeface="Lucida Fax" panose="02060602050505020204" pitchFamily="18" charset="0"/>
              </a:rPr>
              <a:t>User Interface Design: </a:t>
            </a:r>
            <a:r>
              <a:rPr lang="en-US" sz="2400" dirty="0"/>
              <a:t>Create an intuitive and user-friendly interface for the chatbot, ensuring that users can easily interact via voice commands.</a:t>
            </a:r>
          </a:p>
          <a:p>
            <a:pPr algn="l"/>
            <a:endParaRPr lang="en-US" sz="1200" dirty="0"/>
          </a:p>
          <a:p>
            <a:pPr algn="l"/>
            <a:r>
              <a:rPr lang="en-US" sz="2400" dirty="0"/>
              <a:t>4. </a:t>
            </a:r>
            <a:r>
              <a:rPr lang="en-US" sz="2400" dirty="0">
                <a:latin typeface="Lucida Fax" panose="02060602050505020204" pitchFamily="18" charset="0"/>
              </a:rPr>
              <a:t>Testing and Feedback: </a:t>
            </a:r>
            <a:r>
              <a:rPr lang="en-US" sz="2400" dirty="0"/>
              <a:t>Conduct extensive testing to identify and rectify issues related to speech recognition accuracy, understanding user intents, and providing relevant responses. Collect user feedback to improve the system.</a:t>
            </a:r>
          </a:p>
          <a:p>
            <a:pPr algn="l"/>
            <a:endParaRPr lang="en-US" sz="1200" dirty="0"/>
          </a:p>
          <a:p>
            <a:pPr algn="l"/>
            <a:r>
              <a:rPr lang="en-US" sz="2400" dirty="0"/>
              <a:t>5. </a:t>
            </a:r>
            <a:r>
              <a:rPr lang="en-US" sz="2400" dirty="0">
                <a:latin typeface="Lucida Fax" panose="02060602050505020204" pitchFamily="18" charset="0"/>
              </a:rPr>
              <a:t>Integration and Deployment: </a:t>
            </a:r>
            <a:r>
              <a:rPr lang="en-US" sz="2400" dirty="0"/>
              <a:t>Ensure that the chatbot system can be integrated with various platforms, devices, or services. Deploy the chatbot on chosen platforms and ensure its accessibility.</a:t>
            </a:r>
          </a:p>
          <a:p>
            <a:pPr algn="l"/>
            <a:endParaRPr lang="en-US" sz="1200" dirty="0"/>
          </a:p>
          <a:p>
            <a:pPr algn="l"/>
            <a:r>
              <a:rPr lang="en-US" sz="2400" dirty="0">
                <a:latin typeface="Lucida Fax" panose="02060602050505020204" pitchFamily="18" charset="0"/>
              </a:rPr>
              <a:t>6. Continuous Improvement: </a:t>
            </a:r>
            <a:r>
              <a:rPr lang="en-US" sz="2400" dirty="0"/>
              <a:t>Continuously monitor and enhance the system by implementing machine learning techniques to improve its understanding and responsiveness.</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400509968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1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10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down)">
                                      <p:cBhvr>
                                        <p:cTn id="37" dur="10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723899" y="863601"/>
            <a:ext cx="10702127" cy="5085988"/>
          </a:xfrm>
        </p:spPr>
        <p:txBody>
          <a:bodyPr>
            <a:normAutofit/>
          </a:bodyPr>
          <a:lstStyle/>
          <a:p>
            <a:r>
              <a:rPr lang="en-US" sz="3200" dirty="0">
                <a:latin typeface="Algerian" panose="04020705040A02060702" pitchFamily="82" charset="0"/>
              </a:rPr>
              <a:t>Outcomes:</a:t>
            </a:r>
          </a:p>
          <a:p>
            <a:pPr algn="l"/>
            <a:r>
              <a:rPr lang="en-US" sz="1600" b="1" u="sng" dirty="0">
                <a:latin typeface="Lucida Fax" panose="02060602050505020204" pitchFamily="18" charset="0"/>
              </a:rPr>
              <a:t>The project's outcomes will include:</a:t>
            </a:r>
          </a:p>
          <a:p>
            <a:endParaRPr lang="en-US" b="1" u="sng" dirty="0">
              <a:latin typeface="Lucida Fax" panose="02060602050505020204" pitchFamily="18" charset="0"/>
            </a:endParaRPr>
          </a:p>
          <a:p>
            <a:pPr algn="l"/>
            <a:r>
              <a:rPr lang="en-US" sz="1800" dirty="0">
                <a:latin typeface="Lucida Fax" panose="02060602050505020204" pitchFamily="18" charset="0"/>
                <a:cs typeface="Times New Roman" panose="02020603050405020304" pitchFamily="18" charset="0"/>
              </a:rPr>
              <a:t>1. A Voice-Activated Chatbot: </a:t>
            </a:r>
          </a:p>
          <a:p>
            <a:pPr algn="l"/>
            <a:r>
              <a:rPr lang="en-US" sz="1800" dirty="0">
                <a:latin typeface="Times New Roman" panose="02020603050405020304" pitchFamily="18" charset="0"/>
                <a:cs typeface="Times New Roman" panose="02020603050405020304" pitchFamily="18" charset="0"/>
              </a:rPr>
              <a:t>A functional chatbot that can engage in voice-based conversations with users, making it easier and more convenient for them to interact with the AI.</a:t>
            </a:r>
          </a:p>
          <a:p>
            <a:pPr algn="l"/>
            <a:r>
              <a:rPr lang="en-US" sz="1800" dirty="0">
                <a:latin typeface="Lucida Fax" panose="02060602050505020204" pitchFamily="18" charset="0"/>
                <a:cs typeface="Times New Roman" panose="02020603050405020304" pitchFamily="18" charset="0"/>
              </a:rPr>
              <a:t>2. Enhanced User Experience: </a:t>
            </a:r>
          </a:p>
          <a:p>
            <a:pPr algn="l"/>
            <a:r>
              <a:rPr lang="en-US" sz="1800" dirty="0">
                <a:latin typeface="Times New Roman" panose="02020603050405020304" pitchFamily="18" charset="0"/>
                <a:cs typeface="Times New Roman" panose="02020603050405020304" pitchFamily="18" charset="0"/>
              </a:rPr>
              <a:t>Users will benefit from a more natural and intuitive interaction with the chatbot, leading to increased user satisfaction.</a:t>
            </a:r>
          </a:p>
          <a:p>
            <a:pPr algn="l"/>
            <a:r>
              <a:rPr lang="en-US" sz="1800" dirty="0">
                <a:latin typeface="Lucida Fax" panose="02060602050505020204" pitchFamily="18" charset="0"/>
                <a:cs typeface="Times New Roman" panose="02020603050405020304" pitchFamily="18" charset="0"/>
              </a:rPr>
              <a:t>3. Integration Options</a:t>
            </a:r>
            <a:r>
              <a:rPr lang="en-US" sz="1800" dirty="0">
                <a:latin typeface="Times New Roman" panose="02020603050405020304" pitchFamily="18" charset="0"/>
                <a:cs typeface="Times New Roman" panose="02020603050405020304" pitchFamily="18" charset="0"/>
              </a:rPr>
              <a:t>: </a:t>
            </a:r>
          </a:p>
          <a:p>
            <a:pPr algn="l"/>
            <a:r>
              <a:rPr lang="en-US" sz="1800" dirty="0">
                <a:latin typeface="Times New Roman" panose="02020603050405020304" pitchFamily="18" charset="0"/>
                <a:cs typeface="Times New Roman" panose="02020603050405020304" pitchFamily="18" charset="0"/>
              </a:rPr>
              <a:t>The chatbot can be integrated with different platforms and services, making it accessible on various devices and communication channels.</a:t>
            </a:r>
          </a:p>
          <a:p>
            <a:pPr algn="l"/>
            <a:r>
              <a:rPr lang="en-US" sz="1800" dirty="0">
                <a:latin typeface="Lucida Fax" panose="02060602050505020204" pitchFamily="18" charset="0"/>
                <a:cs typeface="Times New Roman" panose="02020603050405020304" pitchFamily="18" charset="0"/>
              </a:rPr>
              <a:t>4. Ongoing Development: </a:t>
            </a:r>
          </a:p>
          <a:p>
            <a:pPr algn="l"/>
            <a:r>
              <a:rPr lang="en-US" sz="1800" dirty="0">
                <a:latin typeface="Times New Roman" panose="02020603050405020304" pitchFamily="18" charset="0"/>
                <a:cs typeface="Times New Roman" panose="02020603050405020304" pitchFamily="18" charset="0"/>
              </a:rPr>
              <a:t>The project will establish a foundation for continued improvement, ensuring that the chatbot remains up-to-date and aligned with user needs.</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91478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596349" y="1554430"/>
            <a:ext cx="10829678" cy="4438288"/>
          </a:xfrm>
        </p:spPr>
        <p:txBody>
          <a:bodyPr>
            <a:normAutofit/>
          </a:bodyPr>
          <a:lstStyle/>
          <a:p>
            <a:r>
              <a:rPr lang="en-US" sz="4400" dirty="0">
                <a:latin typeface="Algerian" panose="04020705040A02060702" pitchFamily="82" charset="0"/>
              </a:rPr>
              <a:t>Key Features:</a:t>
            </a:r>
          </a:p>
          <a:p>
            <a:pPr algn="l"/>
            <a:r>
              <a:rPr lang="en-US" sz="2000" b="1" u="sng" dirty="0">
                <a:latin typeface="Lucida Fax" panose="02060602050505020204" pitchFamily="18" charset="0"/>
              </a:rPr>
              <a:t>The project’s Main key phases Features:</a:t>
            </a:r>
            <a:endParaRPr lang="en-US" sz="2000" b="1" dirty="0">
              <a:latin typeface="Algerian" panose="04020705040A02060702" pitchFamily="82" charset="0"/>
            </a:endParaRPr>
          </a:p>
          <a:p>
            <a:pPr marL="514350" indent="-514350" algn="l">
              <a:buFont typeface="+mj-lt"/>
              <a:buAutoNum type="romanUcPeriod"/>
            </a:pPr>
            <a:r>
              <a:rPr lang="en-US" sz="2800" dirty="0">
                <a:latin typeface="Times New Roman" panose="02020603050405020304" pitchFamily="18" charset="0"/>
                <a:cs typeface="Times New Roman" panose="02020603050405020304" pitchFamily="18" charset="0"/>
              </a:rPr>
              <a:t>Voice Interaction: </a:t>
            </a:r>
          </a:p>
          <a:p>
            <a:pPr algn="l"/>
            <a:r>
              <a:rPr lang="en-US" sz="2000" dirty="0">
                <a:latin typeface="Times New Roman" panose="02020603050405020304" pitchFamily="18" charset="0"/>
                <a:cs typeface="Times New Roman" panose="02020603050405020304" pitchFamily="18" charset="0"/>
              </a:rPr>
              <a:t>The system allows users to engage in natural, voice-based conversations with the chatbot, providing a more intuitive and convenient way to interact.</a:t>
            </a:r>
          </a:p>
          <a:p>
            <a:pPr marL="514350" indent="-514350" algn="l">
              <a:buFont typeface="+mj-lt"/>
              <a:buAutoNum type="romanUcPeriod"/>
            </a:pPr>
            <a:r>
              <a:rPr lang="en-US" sz="2400" dirty="0">
                <a:latin typeface="Times New Roman" panose="02020603050405020304" pitchFamily="18" charset="0"/>
                <a:cs typeface="Times New Roman" panose="02020603050405020304" pitchFamily="18" charset="0"/>
              </a:rPr>
              <a:t>Multi-Platform Compatibility: </a:t>
            </a:r>
          </a:p>
          <a:p>
            <a:pPr algn="l"/>
            <a:r>
              <a:rPr lang="en-US" sz="2000" dirty="0">
                <a:latin typeface="Times New Roman" panose="02020603050405020304" pitchFamily="18" charset="0"/>
                <a:cs typeface="Times New Roman" panose="02020603050405020304" pitchFamily="18" charset="0"/>
              </a:rPr>
              <a:t>The chatbot can be seamlessly integrated into various platforms and services, such as websites, mobile apps, smart speakers, and more.</a:t>
            </a:r>
          </a:p>
          <a:p>
            <a:pPr marL="514350" indent="-514350" algn="l">
              <a:buFont typeface="+mj-lt"/>
              <a:buAutoNum type="romanUcPeriod"/>
            </a:pPr>
            <a:r>
              <a:rPr lang="en-US" sz="2400" dirty="0">
                <a:latin typeface="Times New Roman" panose="02020603050405020304" pitchFamily="18" charset="0"/>
                <a:cs typeface="Times New Roman" panose="02020603050405020304" pitchFamily="18" charset="0"/>
              </a:rPr>
              <a:t>User-Friendly Interface: </a:t>
            </a:r>
          </a:p>
          <a:p>
            <a:pPr algn="l"/>
            <a:r>
              <a:rPr lang="en-US" sz="2000" dirty="0">
                <a:latin typeface="Times New Roman" panose="02020603050405020304" pitchFamily="18" charset="0"/>
                <a:cs typeface="Times New Roman" panose="02020603050405020304" pitchFamily="18" charset="0"/>
              </a:rPr>
              <a:t>The user interface is designed for ease of use, with a focus on simplicity and intuitiveness in voice commands and responses.</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003392074"/>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367749" y="1422400"/>
            <a:ext cx="10829678" cy="4292600"/>
          </a:xfrm>
        </p:spPr>
        <p:txBody>
          <a:bodyPr>
            <a:normAutofit/>
          </a:bodyPr>
          <a:lstStyle/>
          <a:p>
            <a:r>
              <a:rPr lang="en-US" sz="3200" dirty="0">
                <a:latin typeface="Algerian" panose="04020705040A02060702" pitchFamily="82" charset="0"/>
              </a:rPr>
              <a:t>Key Functionalities:</a:t>
            </a:r>
          </a:p>
          <a:p>
            <a:pPr algn="l"/>
            <a:r>
              <a:rPr lang="en-US" sz="2400" b="1" u="sng" dirty="0">
                <a:latin typeface="Lucida Fax" panose="02060602050505020204" pitchFamily="18" charset="0"/>
              </a:rPr>
              <a:t>The project’s Main key Functionalities:</a:t>
            </a:r>
            <a:endParaRPr lang="en-US" sz="3200" dirty="0">
              <a:latin typeface="Algerian" panose="04020705040A02060702" pitchFamily="82" charset="0"/>
            </a:endParaRPr>
          </a:p>
          <a:p>
            <a:pPr marL="400050" indent="-400050" algn="l">
              <a:buFont typeface="+mj-lt"/>
              <a:buAutoNum type="romanUcPeriod"/>
            </a:pPr>
            <a:r>
              <a:rPr lang="en-US" sz="2000" dirty="0">
                <a:latin typeface="Lucida Fax" panose="02060602050505020204" pitchFamily="18" charset="0"/>
                <a:cs typeface="Times New Roman" panose="02020603050405020304" pitchFamily="18" charset="0"/>
              </a:rPr>
              <a:t>Speech Recognition: </a:t>
            </a:r>
            <a:r>
              <a:rPr lang="en-US" sz="1800" dirty="0">
                <a:latin typeface="Times New Roman" panose="02020603050405020304" pitchFamily="18" charset="0"/>
                <a:cs typeface="Times New Roman" panose="02020603050405020304" pitchFamily="18" charset="0"/>
              </a:rPr>
              <a:t>Accurate speech recognition technology converts user voice input into text for analysis.</a:t>
            </a:r>
          </a:p>
          <a:p>
            <a:pPr marL="400050" indent="-400050" algn="l">
              <a:buFont typeface="+mj-lt"/>
              <a:buAutoNum type="romanUcPeriod"/>
            </a:pPr>
            <a:r>
              <a:rPr lang="en-US" sz="2000" dirty="0">
                <a:latin typeface="Lucida Fax" panose="02060602050505020204" pitchFamily="18" charset="0"/>
                <a:cs typeface="Times New Roman" panose="02020603050405020304" pitchFamily="18" charset="0"/>
              </a:rPr>
              <a:t>Intent Recognition: </a:t>
            </a:r>
            <a:r>
              <a:rPr lang="en-US" sz="1800" dirty="0">
                <a:latin typeface="Times New Roman" panose="02020603050405020304" pitchFamily="18" charset="0"/>
                <a:cs typeface="Times New Roman" panose="02020603050405020304" pitchFamily="18" charset="0"/>
              </a:rPr>
              <a:t>The system identifies the user's intent and purpose behind the conversation, allowing for tailored responses.</a:t>
            </a:r>
          </a:p>
          <a:p>
            <a:pPr marL="400050" indent="-400050" algn="l">
              <a:buFont typeface="+mj-lt"/>
              <a:buAutoNum type="romanUcPeriod"/>
            </a:pPr>
            <a:r>
              <a:rPr lang="en-US" sz="2000" dirty="0">
                <a:latin typeface="Lucida Fax" panose="02060602050505020204" pitchFamily="18" charset="0"/>
                <a:cs typeface="Times New Roman" panose="02020603050405020304" pitchFamily="18" charset="0"/>
              </a:rPr>
              <a:t>Context Management: </a:t>
            </a:r>
            <a:r>
              <a:rPr lang="en-US" sz="1800" dirty="0">
                <a:latin typeface="Times New Roman" panose="02020603050405020304" pitchFamily="18" charset="0"/>
                <a:cs typeface="Times New Roman" panose="02020603050405020304" pitchFamily="18" charset="0"/>
              </a:rPr>
              <a:t>The chatbot maintains context throughout the conversation, understanding references and maintaining coherence in the discussion.</a:t>
            </a:r>
          </a:p>
          <a:p>
            <a:pPr marL="400050" indent="-400050" algn="l">
              <a:buFont typeface="+mj-lt"/>
              <a:buAutoNum type="romanUcPeriod"/>
            </a:pPr>
            <a:r>
              <a:rPr lang="en-US" sz="2000" dirty="0">
                <a:latin typeface="Lucida Fax" panose="02060602050505020204" pitchFamily="18" charset="0"/>
                <a:cs typeface="Times New Roman" panose="02020603050405020304" pitchFamily="18" charset="0"/>
              </a:rPr>
              <a:t>Dynamic Responses</a:t>
            </a:r>
            <a:r>
              <a:rPr lang="en-US" sz="1800" dirty="0">
                <a:latin typeface="Times New Roman" panose="02020603050405020304" pitchFamily="18" charset="0"/>
                <a:cs typeface="Times New Roman" panose="02020603050405020304" pitchFamily="18" charset="0"/>
              </a:rPr>
              <a:t>: The system can provide dynamic responses based on real-time data, ensuring up-to-date information.</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5374506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9" id="{07E52A9F-D25E-4E8C-B4D7-B5787788E959}" vid="{824140DD-B080-4B0A-AAFB-804D4F3A83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8FBBAE-6EB4-450B-BECB-ABD240B4B4AF}">
  <ds:schemaRefs>
    <ds:schemaRef ds:uri="http://schemas.microsoft.com/sharepoint/v3/contenttype/forms"/>
  </ds:schemaRefs>
</ds:datastoreItem>
</file>

<file path=customXml/itemProps2.xml><?xml version="1.0" encoding="utf-8"?>
<ds:datastoreItem xmlns:ds="http://schemas.openxmlformats.org/officeDocument/2006/customXml" ds:itemID="{DB1E1457-D4B3-40FD-8F3C-3C887E804B1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1F72A9A-9854-460A-B457-FD7825B588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{31D58EEE-A17E-472B-8676-3B87D4C87499}tf78438558_win32</Template>
  <TotalTime>760</TotalTime>
  <Words>1689</Words>
  <Application>Microsoft Office PowerPoint</Application>
  <PresentationFormat>Widescreen</PresentationFormat>
  <Paragraphs>144</Paragraphs>
  <Slides>24</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Algerian</vt:lpstr>
      <vt:lpstr>Arial</vt:lpstr>
      <vt:lpstr>Arial Black</vt:lpstr>
      <vt:lpstr>Calibri</vt:lpstr>
      <vt:lpstr>Lucida Fax</vt:lpstr>
      <vt:lpstr>Sabon Next LT</vt:lpstr>
      <vt:lpstr>Times New Roman</vt:lpstr>
      <vt:lpstr>Wingdings</vt:lpstr>
      <vt:lpstr>Custom</vt:lpstr>
      <vt:lpstr>  "drive smart bob: a Traffic  Regulatory guide"</vt:lpstr>
      <vt:lpstr>    1. Introduction​:                 I. Content coverage. 2. Primary goals                                                           i. individual contributions.  ​3. Areas of growth                                           i. problem-solving and innovation.  4. development  5. deployment       ​6. Summary​</vt:lpstr>
      <vt:lpstr>introduction</vt:lpstr>
      <vt:lpstr>Content Coverage: </vt:lpstr>
      <vt:lpstr>PowerPoint Presentation</vt:lpstr>
      <vt:lpstr>PowerPoint Presentation</vt:lpstr>
      <vt:lpstr>PowerPoint Presentation</vt:lpstr>
      <vt:lpstr>PowerPoint Presentation</vt:lpstr>
      <vt:lpstr>PowerPoint Presentation</vt:lpstr>
      <vt:lpstr>PRIMARY aspects   </vt:lpstr>
      <vt:lpstr>my contribution of the project is I have done the *Software developing MANTANECS - developing the chatbot's backend system and infrastructure.    - Integrating voice recognition and processing system technologies.    - Creating and maintaining the database or knowledge base for the chatbot.    - Implementing apis and third-party services for enhanced functionality.    - Ensuring the chatbot’s data and reliability.    - Handling user authentication and security aspects of the system.    - Optimizing the chatbot for performance and responsiveness.    - Collaborating with the designer to implement the conversational flow and user interactions.</vt:lpstr>
      <vt:lpstr>MY CONTRIBUTION IS  Interaction Designer MANTANIES  - Designing the conversational flow and user interactions for the chatbot.  - Creating dialog scripts and defining the chatbot's personality and tone.    - Specifying user prompts and responses to guide conversations.    - Designing and structuring the chatbot's knowledge base or content repository.    - Conducting user testing and feedback sessions to refine the conversational design.    - Collaborating with the development team to implement and integrate the voice interface.    - Ensuring the chatbot's responses are natural and contextually relevant.    - Continuously improving the chatbot's conversational abilities based on user feedback.</vt:lpstr>
      <vt:lpstr>We both deployed the chatbot: “drive smart: traffic regulation bot “using Amazon web services {“aws”} – learn the cloud serves utilizing analyzed the problem statements from the project to solve using by programming and developed the key functionalities ,features for more utilizing also we develop easy to use and user friendly chatbot</vt:lpstr>
      <vt:lpstr>Areas of growth </vt:lpstr>
      <vt:lpstr>PowerPoint Presentation</vt:lpstr>
      <vt:lpstr>PowerPoint Presentation</vt:lpstr>
      <vt:lpstr>Plan for SERVER launch</vt:lpstr>
      <vt:lpstr> development</vt:lpstr>
      <vt:lpstr>deployment</vt:lpstr>
      <vt:lpstr>deployment</vt:lpstr>
      <vt:lpstr>Areas of main using     </vt:lpstr>
      <vt:lpstr>Summary:  performances of the three MAIN COMPONENTS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"Drive Smart: Traffic Regulations Bot"</dc:title>
  <dc:subject/>
  <dc:creator>Madhu Sudhan Alapaka</dc:creator>
  <cp:lastModifiedBy>Madhu Sudhan Alapaka</cp:lastModifiedBy>
  <cp:revision>14</cp:revision>
  <dcterms:created xsi:type="dcterms:W3CDTF">2023-10-27T17:05:22Z</dcterms:created>
  <dcterms:modified xsi:type="dcterms:W3CDTF">2025-02-21T06:14:13Z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