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15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61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2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2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9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472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99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0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9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9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3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D7A429-550D-48B5-8DFE-21F4B313A75C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80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5BFB-9C25-8BE7-5905-C10F6FE3A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10525">
            <a:off x="-69265" y="915905"/>
            <a:ext cx="10723921" cy="2154927"/>
          </a:xfrm>
        </p:spPr>
        <p:txBody>
          <a:bodyPr>
            <a:normAutofit/>
          </a:bodyPr>
          <a:lstStyle/>
          <a:p>
            <a:r>
              <a:rPr lang="en-US" sz="7200" i="1" u="sng" dirty="0">
                <a:latin typeface="Algerian" panose="04020705040A02060702" pitchFamily="82" charset="0"/>
              </a:rPr>
              <a:t>“ENGINEERING  CLINICS</a:t>
            </a:r>
            <a:r>
              <a:rPr lang="en-US" sz="6600" i="1" u="sng" dirty="0">
                <a:latin typeface="Algerian" panose="04020705040A02060702" pitchFamily="82" charset="0"/>
              </a:rPr>
              <a:t>”</a:t>
            </a:r>
            <a:endParaRPr lang="en-IN" sz="6600" i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8DCF-33F3-4210-52A6-715AE0097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41478">
            <a:off x="843782" y="2920827"/>
            <a:ext cx="9866917" cy="1270046"/>
          </a:xfrm>
        </p:spPr>
        <p:txBody>
          <a:bodyPr/>
          <a:lstStyle/>
          <a:p>
            <a:pPr marL="457200" indent="-457200" algn="r">
              <a:buFont typeface="Wingdings" panose="05000000000000000000" pitchFamily="2" charset="2"/>
              <a:buChar char="v"/>
            </a:pPr>
            <a:r>
              <a:rPr lang="en-US" sz="3200" dirty="0">
                <a:latin typeface="Lucida Calligraphy" panose="03010101010101010101" pitchFamily="66" charset="0"/>
              </a:rPr>
              <a:t>FALL 2022-23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dirty="0">
                <a:latin typeface="Lucida Calligraphy" panose="03010101010101010101" pitchFamily="66" charset="0"/>
              </a:rPr>
              <a:t>TOPIC: </a:t>
            </a:r>
            <a:r>
              <a:rPr lang="en-IN" u="sng" dirty="0">
                <a:latin typeface="Lucida Calligraphy" panose="03010101010101010101" pitchFamily="66" charset="0"/>
              </a:rPr>
              <a:t>ELEVATOR USING  AURDINO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C5DF-526B-1CEF-1A01-0890E193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74090" cy="1639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AF7A1-F5D1-C18E-D55D-D09E4B3C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83" y="0"/>
            <a:ext cx="4065917" cy="12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76C6-88C3-AE01-47D2-96C91176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8023"/>
            <a:ext cx="9601196" cy="573784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b="1" i="1" u="sng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Guide Prof. Ganesh Lakshman Kumar </a:t>
            </a:r>
            <a:r>
              <a:rPr lang="en-US" sz="2800" b="1" i="1" u="sng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Moganti</a:t>
            </a:r>
            <a:br>
              <a:rPr lang="en-US" cap="none" dirty="0">
                <a:latin typeface="Lucida Calligraphy" panose="03010101010101010101" pitchFamily="66" charset="0"/>
              </a:rPr>
            </a:br>
            <a:r>
              <a:rPr lang="en-US" sz="3300" i="1" u="sng" dirty="0">
                <a:solidFill>
                  <a:srgbClr val="FF0000"/>
                </a:solidFill>
                <a:latin typeface="Algerian" panose="04020705040A02060702" pitchFamily="82" charset="0"/>
              </a:rPr>
              <a:t>TEAM:</a:t>
            </a:r>
            <a:endParaRPr lang="en-US" sz="1400" i="1" cap="none" dirty="0">
              <a:latin typeface="Lucida Calligraphy" panose="03010101010101010101" pitchFamily="66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latin typeface="Lucida Calligraphy" panose="03010101010101010101" pitchFamily="66" charset="0"/>
              </a:rPr>
              <a:t>R. </a:t>
            </a:r>
            <a:r>
              <a:rPr lang="en-US" sz="2400" cap="none" dirty="0" err="1">
                <a:latin typeface="Lucida Calligraphy" panose="03010101010101010101" pitchFamily="66" charset="0"/>
              </a:rPr>
              <a:t>Rasagna</a:t>
            </a:r>
            <a:r>
              <a:rPr lang="en-US" sz="2400" cap="none" dirty="0">
                <a:latin typeface="Lucida Calligraphy" panose="03010101010101010101" pitchFamily="66" charset="0"/>
              </a:rPr>
              <a:t>         -21mic7025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Lucida Calligraphy" panose="03010101010101010101" pitchFamily="66" charset="0"/>
              </a:rPr>
              <a:t>S.Amrutha</a:t>
            </a:r>
            <a:r>
              <a:rPr lang="en-US" sz="2400" cap="none" dirty="0">
                <a:latin typeface="Lucida Calligraphy" panose="03010101010101010101" pitchFamily="66" charset="0"/>
              </a:rPr>
              <a:t>          -21mic7048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Lucida Calligraphy" panose="03010101010101010101" pitchFamily="66" charset="0"/>
              </a:rPr>
              <a:t>K.L.Bharadwaj</a:t>
            </a:r>
            <a:r>
              <a:rPr lang="en-US" sz="2400" cap="none" dirty="0">
                <a:latin typeface="Lucida Calligraphy" panose="03010101010101010101" pitchFamily="66" charset="0"/>
              </a:rPr>
              <a:t>   -21mic7050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Lucida Calligraphy" panose="03010101010101010101" pitchFamily="66" charset="0"/>
              </a:rPr>
              <a:t>T.Sree</a:t>
            </a:r>
            <a:r>
              <a:rPr lang="en-US" sz="2400" cap="none" dirty="0">
                <a:latin typeface="Lucida Calligraphy" panose="03010101010101010101" pitchFamily="66" charset="0"/>
              </a:rPr>
              <a:t>                  -21mic7058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Lucida Calligraphy" panose="03010101010101010101" pitchFamily="66" charset="0"/>
              </a:rPr>
              <a:t>A.Madhu</a:t>
            </a:r>
            <a:r>
              <a:rPr lang="en-US" sz="2400" cap="none" dirty="0">
                <a:latin typeface="Lucida Calligraphy" panose="03010101010101010101" pitchFamily="66" charset="0"/>
              </a:rPr>
              <a:t>            -21mis7022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err="1">
                <a:latin typeface="Lucida Calligraphy" panose="03010101010101010101" pitchFamily="66" charset="0"/>
              </a:rPr>
              <a:t>P.Nikhilesh</a:t>
            </a:r>
            <a:r>
              <a:rPr lang="en-US" sz="2400" cap="none" dirty="0">
                <a:latin typeface="Lucida Calligraphy" panose="03010101010101010101" pitchFamily="66" charset="0"/>
              </a:rPr>
              <a:t>         -21mis7087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4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B691-8DE1-02C7-E7D5-D620A8A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71" y="273794"/>
            <a:ext cx="9601196" cy="511817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i="1" u="sng" dirty="0">
                <a:latin typeface="Algerian" panose="04020705040A02060702" pitchFamily="82" charset="0"/>
              </a:rPr>
              <a:t>CIRCUIT :</a:t>
            </a:r>
            <a:endParaRPr lang="en-IN" i="1" u="sng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EE48B-92F5-A631-ACEC-96330FA59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71" y="882416"/>
            <a:ext cx="4286250" cy="45953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343FC-3AB3-0C84-6B26-62FFABB04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17" y="785611"/>
            <a:ext cx="4718050" cy="4692163"/>
          </a:xfrm>
        </p:spPr>
      </p:pic>
    </p:spTree>
    <p:extLst>
      <p:ext uri="{BB962C8B-B14F-4D97-AF65-F5344CB8AC3E}">
        <p14:creationId xmlns:p14="http://schemas.microsoft.com/office/powerpoint/2010/main" val="196584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BC5E11-2130-E611-A7C2-979E1EED9AFB}"/>
              </a:ext>
            </a:extLst>
          </p:cNvPr>
          <p:cNvSpPr txBox="1"/>
          <p:nvPr/>
        </p:nvSpPr>
        <p:spPr>
          <a:xfrm>
            <a:off x="417095" y="529927"/>
            <a:ext cx="10956758" cy="4832092"/>
          </a:xfrm>
          <a:prstGeom prst="rect">
            <a:avLst/>
          </a:prstGeom>
          <a:noFill/>
        </p:spPr>
        <p:txBody>
          <a:bodyPr wrap="square" numCol="5" spcCol="36000" rtlCol="0" anchor="ctr" anchorCtr="1">
            <a:sp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CODE</a:t>
            </a:r>
            <a:r>
              <a:rPr lang="en-IN" sz="1400" u="sng" dirty="0">
                <a:latin typeface="Algerian" panose="04020705040A02060702" pitchFamily="82" charset="0"/>
              </a:rPr>
              <a:t> :</a:t>
            </a:r>
            <a:endParaRPr lang="en-IN" sz="1400" dirty="0">
              <a:latin typeface="Algerian" panose="04020705040A02060702" pitchFamily="82" charset="0"/>
            </a:endParaRPr>
          </a:p>
          <a:p>
            <a:r>
              <a:rPr lang="en-US" sz="1400" dirty="0">
                <a:latin typeface="Lucida Calligraphy" panose="03010101010101010101" pitchFamily="66" charset="0"/>
              </a:rPr>
              <a:t>const int CW =1;</a:t>
            </a:r>
          </a:p>
          <a:p>
            <a:r>
              <a:rPr lang="en-US" sz="1400" dirty="0">
                <a:latin typeface="Lucida Calligraphy" panose="03010101010101010101" pitchFamily="66" charset="0"/>
              </a:rPr>
              <a:t>const int CCW =2;</a:t>
            </a:r>
          </a:p>
          <a:p>
            <a:r>
              <a:rPr lang="en-US" sz="1400" dirty="0">
                <a:latin typeface="Lucida Calligraphy" panose="03010101010101010101" pitchFamily="66" charset="0"/>
              </a:rPr>
              <a:t>const int STOP =3;I</a:t>
            </a:r>
          </a:p>
          <a:p>
            <a:r>
              <a:rPr lang="en-US" sz="1400" dirty="0" err="1">
                <a:latin typeface="Lucida Calligraphy" panose="03010101010101010101" pitchFamily="66" charset="0"/>
              </a:rPr>
              <a:t>nt</a:t>
            </a:r>
            <a:r>
              <a:rPr lang="en-US" sz="1400" dirty="0">
                <a:latin typeface="Lucida Calligraphy" panose="03010101010101010101" pitchFamily="66" charset="0"/>
              </a:rPr>
              <a:t> Pin1 = 2;//IN1 is connected to 8 int Pin2 = 3;//IN2 is connected to 9  int Pin3 = 4;//IN3 is connected to 10 int Pin4 = 5;//IN4 is connected to 11int </a:t>
            </a:r>
            <a:r>
              <a:rPr lang="en-US" sz="1400" dirty="0" err="1">
                <a:latin typeface="Lucida Calligraphy" panose="03010101010101010101" pitchFamily="66" charset="0"/>
              </a:rPr>
              <a:t>switchSTOP</a:t>
            </a:r>
            <a:r>
              <a:rPr lang="en-US" sz="1400" dirty="0">
                <a:latin typeface="Lucida Calligraphy" panose="03010101010101010101" pitchFamily="66" charset="0"/>
              </a:rPr>
              <a:t> =2;//define input pin for STOP push </a:t>
            </a:r>
            <a:r>
              <a:rPr lang="en-US" sz="1400" dirty="0" err="1">
                <a:latin typeface="Lucida Calligraphy" panose="03010101010101010101" pitchFamily="66" charset="0"/>
              </a:rPr>
              <a:t>buttonint</a:t>
            </a:r>
            <a:r>
              <a:rPr lang="en-US" sz="1400" dirty="0">
                <a:latin typeface="Lucida Calligraphy" panose="03010101010101010101" pitchFamily="66" charset="0"/>
              </a:rPr>
              <a:t> </a:t>
            </a:r>
            <a:r>
              <a:rPr lang="en-US" sz="1400" dirty="0" err="1">
                <a:latin typeface="Lucida Calligraphy" panose="03010101010101010101" pitchFamily="66" charset="0"/>
              </a:rPr>
              <a:t>stopType</a:t>
            </a:r>
            <a:r>
              <a:rPr lang="en-US" sz="1400" dirty="0">
                <a:latin typeface="Lucida Calligraphy" panose="03010101010101010101" pitchFamily="66" charset="0"/>
              </a:rPr>
              <a:t>=1;//1=normal stop, 2=hold stop    (consumes power)int </a:t>
            </a:r>
            <a:r>
              <a:rPr lang="en-US" sz="1400" dirty="0" err="1">
                <a:latin typeface="Lucida Calligraphy" panose="03010101010101010101" pitchFamily="66" charset="0"/>
              </a:rPr>
              <a:t>speedFactor</a:t>
            </a:r>
            <a:r>
              <a:rPr lang="en-US" sz="1400" dirty="0">
                <a:latin typeface="Lucida Calligraphy" panose="03010101010101010101" pitchFamily="66" charset="0"/>
              </a:rPr>
              <a:t> =1;//1=fastest, 2=slower or 3 more slower</a:t>
            </a:r>
          </a:p>
          <a:p>
            <a:r>
              <a:rPr lang="en-IN" sz="1400" dirty="0">
                <a:latin typeface="Lucida Calligraphy" panose="03010101010101010101" pitchFamily="66" charset="0"/>
              </a:rPr>
              <a:t>long angles[] = {2880, 2880, 1000, 2790, 2790.5, 1500};//angles of each push </a:t>
            </a:r>
            <a:r>
              <a:rPr lang="en-IN" sz="1400" dirty="0" err="1">
                <a:latin typeface="Lucida Calligraphy" panose="03010101010101010101" pitchFamily="66" charset="0"/>
              </a:rPr>
              <a:t>buttonint</a:t>
            </a:r>
            <a:r>
              <a:rPr lang="en-IN" sz="1400" dirty="0">
                <a:latin typeface="Lucida Calligraphy" panose="03010101010101010101" pitchFamily="66" charset="0"/>
              </a:rPr>
              <a:t> </a:t>
            </a:r>
            <a:r>
              <a:rPr lang="en-IN" sz="1400" dirty="0" err="1">
                <a:latin typeface="Lucida Calligraphy" panose="03010101010101010101" pitchFamily="66" charset="0"/>
              </a:rPr>
              <a:t>pushButtons</a:t>
            </a:r>
            <a:r>
              <a:rPr lang="en-IN" sz="1400" dirty="0">
                <a:latin typeface="Lucida Calligraphy" panose="03010101010101010101" pitchFamily="66" charset="0"/>
              </a:rPr>
              <a:t>[] ={6, 7, 8, 9, 10, 11};//</a:t>
            </a:r>
            <a:r>
              <a:rPr lang="en-IN" sz="1400" dirty="0" err="1">
                <a:latin typeface="Lucida Calligraphy" panose="03010101010101010101" pitchFamily="66" charset="0"/>
              </a:rPr>
              <a:t>digial</a:t>
            </a:r>
            <a:r>
              <a:rPr lang="en-IN" sz="1400" dirty="0">
                <a:latin typeface="Lucida Calligraphy" panose="03010101010101010101" pitchFamily="66" charset="0"/>
              </a:rPr>
              <a:t> pin for each push </a:t>
            </a:r>
            <a:r>
              <a:rPr lang="en-IN" sz="1400" dirty="0" err="1">
                <a:latin typeface="Lucida Calligraphy" panose="03010101010101010101" pitchFamily="66" charset="0"/>
              </a:rPr>
              <a:t>buttonint</a:t>
            </a:r>
            <a:r>
              <a:rPr lang="en-IN" sz="1400" dirty="0">
                <a:latin typeface="Lucida Calligraphy" panose="03010101010101010101" pitchFamily="66" charset="0"/>
              </a:rPr>
              <a:t> directions[] ={CCW, CW, CCW, CW, CCW, CW};//direction of </a:t>
            </a:r>
            <a:r>
              <a:rPr lang="en-IN" sz="1400" dirty="0" err="1">
                <a:latin typeface="Lucida Calligraphy" panose="03010101010101010101" pitchFamily="66" charset="0"/>
              </a:rPr>
              <a:t>eacch</a:t>
            </a:r>
            <a:r>
              <a:rPr lang="en-IN" sz="1400" dirty="0">
                <a:latin typeface="Lucida Calligraphy" panose="03010101010101010101" pitchFamily="66" charset="0"/>
              </a:rPr>
              <a:t> push </a:t>
            </a:r>
            <a:r>
              <a:rPr lang="en-IN" sz="1400" dirty="0" err="1">
                <a:latin typeface="Lucida Calligraphy" panose="03010101010101010101" pitchFamily="66" charset="0"/>
              </a:rPr>
              <a:t>buttonint</a:t>
            </a:r>
            <a:r>
              <a:rPr lang="en-IN" sz="1400" dirty="0">
                <a:latin typeface="Lucida Calligraphy" panose="03010101010101010101" pitchFamily="66" charset="0"/>
              </a:rPr>
              <a:t> </a:t>
            </a:r>
            <a:r>
              <a:rPr lang="en-IN" sz="1400" dirty="0" err="1">
                <a:latin typeface="Lucida Calligraphy" panose="03010101010101010101" pitchFamily="66" charset="0"/>
              </a:rPr>
              <a:t>speedFactors</a:t>
            </a:r>
            <a:r>
              <a:rPr lang="en-IN" sz="1400" dirty="0">
                <a:latin typeface="Lucida Calligraphy" panose="03010101010101010101" pitchFamily="66" charset="0"/>
              </a:rPr>
              <a:t>[] = {1, 1, 1, 1, 1, 1};//speed for each push button</a:t>
            </a:r>
          </a:p>
          <a:p>
            <a:r>
              <a:rPr lang="en-IN" sz="1400" dirty="0">
                <a:latin typeface="Lucida Calligraphy" panose="03010101010101010101" pitchFamily="66" charset="0"/>
              </a:rPr>
              <a:t> int </a:t>
            </a:r>
            <a:r>
              <a:rPr lang="en-IN" sz="1400" dirty="0" err="1">
                <a:latin typeface="Lucida Calligraphy" panose="03010101010101010101" pitchFamily="66" charset="0"/>
              </a:rPr>
              <a:t>correction_CW</a:t>
            </a:r>
            <a:r>
              <a:rPr lang="en-IN" sz="1400" dirty="0">
                <a:latin typeface="Lucida Calligraphy" panose="03010101010101010101" pitchFamily="66" charset="0"/>
              </a:rPr>
              <a:t> = 150;int </a:t>
            </a:r>
            <a:r>
              <a:rPr lang="en-IN" sz="1400" dirty="0" err="1">
                <a:latin typeface="Lucida Calligraphy" panose="03010101010101010101" pitchFamily="66" charset="0"/>
              </a:rPr>
              <a:t>correction_CCW</a:t>
            </a:r>
            <a:r>
              <a:rPr lang="en-IN" sz="1400" dirty="0">
                <a:latin typeface="Lucida Calligraphy" panose="03010101010101010101" pitchFamily="66" charset="0"/>
              </a:rPr>
              <a:t> = 150;int </a:t>
            </a:r>
            <a:r>
              <a:rPr lang="en-IN" sz="1400" dirty="0" err="1">
                <a:latin typeface="Lucida Calligraphy" panose="03010101010101010101" pitchFamily="66" charset="0"/>
              </a:rPr>
              <a:t>poleStep</a:t>
            </a:r>
            <a:r>
              <a:rPr lang="en-IN" sz="1400" dirty="0">
                <a:latin typeface="Lucida Calligraphy" panose="03010101010101010101" pitchFamily="66" charset="0"/>
              </a:rPr>
              <a:t> = 0; long </a:t>
            </a:r>
            <a:r>
              <a:rPr lang="en-IN" sz="1400" dirty="0" err="1">
                <a:latin typeface="Lucida Calligraphy" panose="03010101010101010101" pitchFamily="66" charset="0"/>
              </a:rPr>
              <a:t>stepVale</a:t>
            </a:r>
            <a:r>
              <a:rPr lang="en-IN" sz="1400" dirty="0">
                <a:latin typeface="Lucida Calligraphy" panose="03010101010101010101" pitchFamily="66" charset="0"/>
              </a:rPr>
              <a:t> =0;const int SPR=64*64;long </a:t>
            </a:r>
            <a:r>
              <a:rPr lang="en-IN" sz="1400" dirty="0" err="1">
                <a:latin typeface="Lucida Calligraphy" panose="03010101010101010101" pitchFamily="66" charset="0"/>
              </a:rPr>
              <a:t>goToAngle</a:t>
            </a:r>
            <a:r>
              <a:rPr lang="en-IN" sz="1400" dirty="0">
                <a:latin typeface="Lucida Calligraphy" panose="03010101010101010101" pitchFamily="66" charset="0"/>
              </a:rPr>
              <a:t>=0;int </a:t>
            </a:r>
            <a:r>
              <a:rPr lang="en-IN" sz="1400" dirty="0" err="1">
                <a:latin typeface="Lucida Calligraphy" panose="03010101010101010101" pitchFamily="66" charset="0"/>
              </a:rPr>
              <a:t>activeButton</a:t>
            </a:r>
            <a:r>
              <a:rPr lang="en-IN" sz="1400" dirty="0">
                <a:latin typeface="Lucida Calligraphy" panose="03010101010101010101" pitchFamily="66" charset="0"/>
              </a:rPr>
              <a:t>=0;int pole1[] ={0,0,0,0, 0,1,1,1, 0};//pole1, 8 step </a:t>
            </a:r>
            <a:r>
              <a:rPr lang="en-IN" sz="1400" dirty="0" err="1">
                <a:latin typeface="Lucida Calligraphy" panose="03010101010101010101" pitchFamily="66" charset="0"/>
              </a:rPr>
              <a:t>valuesint</a:t>
            </a:r>
            <a:r>
              <a:rPr lang="en-IN" sz="1400" dirty="0">
                <a:latin typeface="Lucida Calligraphy" panose="03010101010101010101" pitchFamily="66" charset="0"/>
              </a:rPr>
              <a:t> pole2[] ={0,0,0,1, 1,1,0,0, 0};//pole2, 8 step </a:t>
            </a:r>
            <a:r>
              <a:rPr lang="en-IN" sz="1400" dirty="0" err="1">
                <a:latin typeface="Lucida Calligraphy" panose="03010101010101010101" pitchFamily="66" charset="0"/>
              </a:rPr>
              <a:t>valuesint</a:t>
            </a:r>
            <a:r>
              <a:rPr lang="en-IN" sz="1400" dirty="0">
                <a:latin typeface="Lucida Calligraphy" panose="03010101010101010101" pitchFamily="66" charset="0"/>
              </a:rPr>
              <a:t> pole3[] ={0,1,1,1, 0,0,0,0, 0};//pole3, 8 step </a:t>
            </a:r>
            <a:r>
              <a:rPr lang="en-IN" sz="1400" dirty="0" err="1">
                <a:latin typeface="Lucida Calligraphy" panose="03010101010101010101" pitchFamily="66" charset="0"/>
              </a:rPr>
              <a:t>valuesint</a:t>
            </a:r>
            <a:r>
              <a:rPr lang="en-IN" sz="1400" dirty="0">
                <a:latin typeface="Lucida Calligraphy" panose="03010101010101010101" pitchFamily="66" charset="0"/>
              </a:rPr>
              <a:t> pole4[] ={1,1,0,0, 0,0,0,1, 0};//pole4, 8 step values</a:t>
            </a:r>
          </a:p>
          <a:p>
            <a:r>
              <a:rPr lang="en-IN" sz="1400" dirty="0">
                <a:latin typeface="Lucida Calligraphy" panose="03010101010101010101" pitchFamily="66" charset="0"/>
              </a:rPr>
              <a:t> int count=0;int  </a:t>
            </a:r>
            <a:r>
              <a:rPr lang="en-IN" sz="1400" dirty="0" err="1">
                <a:latin typeface="Lucida Calligraphy" panose="03010101010101010101" pitchFamily="66" charset="0"/>
              </a:rPr>
              <a:t>dirStatus</a:t>
            </a:r>
            <a:r>
              <a:rPr lang="en-IN" sz="1400" dirty="0">
                <a:latin typeface="Lucida Calligraphy" panose="03010101010101010101" pitchFamily="66" charset="0"/>
              </a:rPr>
              <a:t> = STOP;// stores direction status 3= stop (do not change)void setup() {   </a:t>
            </a:r>
            <a:r>
              <a:rPr lang="en-IN" sz="1400" dirty="0" err="1">
                <a:latin typeface="Lucida Calligraphy" panose="03010101010101010101" pitchFamily="66" charset="0"/>
              </a:rPr>
              <a:t>Serial.begin</a:t>
            </a:r>
            <a:r>
              <a:rPr lang="en-IN" sz="1400" dirty="0">
                <a:latin typeface="Lucida Calligraphy" panose="03010101010101010101" pitchFamily="66" charset="0"/>
              </a:rPr>
              <a:t>(9600);  </a:t>
            </a:r>
            <a:r>
              <a:rPr lang="en-IN" sz="1400" dirty="0" err="1">
                <a:latin typeface="Lucida Calligraphy" panose="03010101010101010101" pitchFamily="66" charset="0"/>
              </a:rPr>
              <a:t>Serial.begin</a:t>
            </a:r>
            <a:r>
              <a:rPr lang="en-IN" sz="1400" dirty="0">
                <a:latin typeface="Lucida Calligraphy" panose="03010101010101010101" pitchFamily="66" charset="0"/>
              </a:rPr>
              <a:t>("elevator using </a:t>
            </a:r>
            <a:r>
              <a:rPr lang="en-IN" sz="1400" dirty="0" err="1">
                <a:latin typeface="Lucida Calligraphy" panose="03010101010101010101" pitchFamily="66" charset="0"/>
              </a:rPr>
              <a:t>arduino</a:t>
            </a:r>
            <a:r>
              <a:rPr lang="en-IN" sz="1400" dirty="0">
                <a:latin typeface="Lucida Calligraphy" panose="03010101010101010101" pitchFamily="66" charset="0"/>
              </a:rPr>
              <a:t>"); 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(Pin1, OUTPUT);//define pin for ULN2003 in1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(Pin2, OUTPUT);//define pin for ULN2003 in2  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(Pin3, OUTPUT);//define pin for ULN2003 in3  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(Pin4, OUTPUT);//define pin for ULN2003 in4  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switchSTOP,INPUT_PULLUP</a:t>
            </a:r>
            <a:r>
              <a:rPr lang="en-IN" sz="1400" dirty="0">
                <a:latin typeface="Lucida Calligraphy" panose="03010101010101010101" pitchFamily="66" charset="0"/>
              </a:rPr>
              <a:t>);</a:t>
            </a:r>
          </a:p>
          <a:p>
            <a:r>
              <a:rPr lang="en-IN" sz="1400" dirty="0" err="1">
                <a:latin typeface="Lucida Calligraphy" panose="03010101010101010101" pitchFamily="66" charset="0"/>
              </a:rPr>
              <a:t>attachInterrupt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digitalPinToInterrupt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switchSTOP</a:t>
            </a:r>
            <a:r>
              <a:rPr lang="en-IN" sz="1400" dirty="0">
                <a:latin typeface="Lucida Calligraphy" panose="03010101010101010101" pitchFamily="66" charset="0"/>
              </a:rPr>
              <a:t>), </a:t>
            </a:r>
            <a:r>
              <a:rPr lang="en-IN" sz="1400" dirty="0" err="1">
                <a:latin typeface="Lucida Calligraphy" panose="03010101010101010101" pitchFamily="66" charset="0"/>
              </a:rPr>
              <a:t>stopMotor</a:t>
            </a:r>
            <a:r>
              <a:rPr lang="en-IN" sz="1400" dirty="0">
                <a:latin typeface="Lucida Calligraphy" panose="03010101010101010101" pitchFamily="66" charset="0"/>
              </a:rPr>
              <a:t>, FALLING ); for (byte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 = 0;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 &lt; (</a:t>
            </a:r>
            <a:r>
              <a:rPr lang="en-IN" sz="1400" dirty="0" err="1">
                <a:latin typeface="Lucida Calligraphy" panose="03010101010101010101" pitchFamily="66" charset="0"/>
              </a:rPr>
              <a:t>sizeof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pushButtons</a:t>
            </a:r>
            <a:r>
              <a:rPr lang="en-IN" sz="1400" dirty="0">
                <a:latin typeface="Lucida Calligraphy" panose="03010101010101010101" pitchFamily="66" charset="0"/>
              </a:rPr>
              <a:t>) / </a:t>
            </a:r>
            <a:r>
              <a:rPr lang="en-IN" sz="1400" dirty="0" err="1">
                <a:latin typeface="Lucida Calligraphy" panose="03010101010101010101" pitchFamily="66" charset="0"/>
              </a:rPr>
              <a:t>sizeof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pushButtons</a:t>
            </a:r>
            <a:r>
              <a:rPr lang="en-IN" sz="1400" dirty="0">
                <a:latin typeface="Lucida Calligraphy" panose="03010101010101010101" pitchFamily="66" charset="0"/>
              </a:rPr>
              <a:t>[0]));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++) {   </a:t>
            </a:r>
            <a:r>
              <a:rPr lang="en-IN" sz="1400" dirty="0" err="1">
                <a:latin typeface="Lucida Calligraphy" panose="03010101010101010101" pitchFamily="66" charset="0"/>
              </a:rPr>
              <a:t>pinMode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i,INPUT_PULLUP</a:t>
            </a:r>
            <a:r>
              <a:rPr lang="en-IN" sz="1400" dirty="0">
                <a:latin typeface="Lucida Calligraphy" panose="03010101010101010101" pitchFamily="66" charset="0"/>
              </a:rPr>
              <a:t>);  } } //setup void loop() {     </a:t>
            </a:r>
            <a:r>
              <a:rPr lang="en-IN" sz="1400" dirty="0" err="1">
                <a:latin typeface="Lucida Calligraphy" panose="03010101010101010101" pitchFamily="66" charset="0"/>
              </a:rPr>
              <a:t>stepVale</a:t>
            </a:r>
            <a:r>
              <a:rPr lang="en-IN" sz="1400" dirty="0">
                <a:latin typeface="Lucida Calligraphy" panose="03010101010101010101" pitchFamily="66" charset="0"/>
              </a:rPr>
              <a:t> = (SPR * </a:t>
            </a:r>
            <a:r>
              <a:rPr lang="en-IN" sz="1400" dirty="0" err="1">
                <a:latin typeface="Lucida Calligraphy" panose="03010101010101010101" pitchFamily="66" charset="0"/>
              </a:rPr>
              <a:t>goToAngle</a:t>
            </a:r>
            <a:r>
              <a:rPr lang="en-IN" sz="1400" dirty="0">
                <a:latin typeface="Lucida Calligraphy" panose="03010101010101010101" pitchFamily="66" charset="0"/>
              </a:rPr>
              <a:t>)/360 ; for (byte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 = 0;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 &lt; (</a:t>
            </a:r>
            <a:r>
              <a:rPr lang="en-IN" sz="1400" dirty="0" err="1">
                <a:latin typeface="Lucida Calligraphy" panose="03010101010101010101" pitchFamily="66" charset="0"/>
              </a:rPr>
              <a:t>sizeof</a:t>
            </a:r>
            <a:r>
              <a:rPr lang="en-IN" sz="1400" dirty="0">
                <a:latin typeface="Lucida Calligraphy" panose="03010101010101010101" pitchFamily="66" charset="0"/>
              </a:rPr>
              <a:t>(angles) / </a:t>
            </a:r>
            <a:r>
              <a:rPr lang="en-IN" sz="1400" dirty="0" err="1">
                <a:latin typeface="Lucida Calligraphy" panose="03010101010101010101" pitchFamily="66" charset="0"/>
              </a:rPr>
              <a:t>sizeof</a:t>
            </a:r>
            <a:r>
              <a:rPr lang="en-IN" sz="1400" dirty="0">
                <a:latin typeface="Lucida Calligraphy" panose="03010101010101010101" pitchFamily="66" charset="0"/>
              </a:rPr>
              <a:t>(angles[0])); 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++) {    if(</a:t>
            </a:r>
            <a:r>
              <a:rPr lang="en-IN" sz="1400" dirty="0" err="1">
                <a:latin typeface="Lucida Calligraphy" panose="03010101010101010101" pitchFamily="66" charset="0"/>
              </a:rPr>
              <a:t>digitalRead</a:t>
            </a:r>
            <a:r>
              <a:rPr lang="en-IN" sz="1400" dirty="0">
                <a:latin typeface="Lucida Calligraphy" panose="03010101010101010101" pitchFamily="66" charset="0"/>
              </a:rPr>
              <a:t>(</a:t>
            </a:r>
            <a:r>
              <a:rPr lang="en-IN" sz="1400" dirty="0" err="1">
                <a:latin typeface="Lucida Calligraphy" panose="03010101010101010101" pitchFamily="66" charset="0"/>
              </a:rPr>
              <a:t>pushButtons</a:t>
            </a:r>
            <a:r>
              <a:rPr lang="en-IN" sz="1400" dirty="0">
                <a:latin typeface="Lucida Calligraphy" panose="03010101010101010101" pitchFamily="66" charset="0"/>
              </a:rPr>
              <a:t>[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]) == LOW)     {      </a:t>
            </a:r>
            <a:r>
              <a:rPr lang="en-IN" sz="1400" dirty="0" err="1">
                <a:latin typeface="Lucida Calligraphy" panose="03010101010101010101" pitchFamily="66" charset="0"/>
              </a:rPr>
              <a:t>goToAngle</a:t>
            </a:r>
            <a:r>
              <a:rPr lang="en-IN" sz="1400" dirty="0">
                <a:latin typeface="Lucida Calligraphy" panose="03010101010101010101" pitchFamily="66" charset="0"/>
              </a:rPr>
              <a:t> =angles[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];      </a:t>
            </a:r>
            <a:r>
              <a:rPr lang="en-IN" sz="1400" dirty="0" err="1">
                <a:latin typeface="Lucida Calligraphy" panose="03010101010101010101" pitchFamily="66" charset="0"/>
              </a:rPr>
              <a:t>dirStatus</a:t>
            </a:r>
            <a:r>
              <a:rPr lang="en-IN" sz="1400" dirty="0">
                <a:latin typeface="Lucida Calligraphy" panose="03010101010101010101" pitchFamily="66" charset="0"/>
              </a:rPr>
              <a:t> =directions[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];      count =0;      </a:t>
            </a:r>
            <a:r>
              <a:rPr lang="en-IN" sz="1400" dirty="0" err="1">
                <a:latin typeface="Lucida Calligraphy" panose="03010101010101010101" pitchFamily="66" charset="0"/>
              </a:rPr>
              <a:t>activeButton</a:t>
            </a:r>
            <a:r>
              <a:rPr lang="en-IN" sz="1400" dirty="0">
                <a:latin typeface="Lucida Calligraphy" panose="03010101010101010101" pitchFamily="66" charset="0"/>
              </a:rPr>
              <a:t> =</a:t>
            </a:r>
            <a:r>
              <a:rPr lang="en-IN" sz="1400" dirty="0" err="1">
                <a:latin typeface="Lucida Calligraphy" panose="03010101010101010101" pitchFamily="66" charset="0"/>
              </a:rPr>
              <a:t>i</a:t>
            </a:r>
            <a:r>
              <a:rPr lang="en-IN" sz="1400" dirty="0">
                <a:latin typeface="Lucida Calligraphy" panose="03010101010101010101" pitchFamily="66" charset="0"/>
              </a:rPr>
              <a:t>;    }// if ends }//for loop ends</a:t>
            </a:r>
          </a:p>
        </p:txBody>
      </p:sp>
    </p:spTree>
    <p:extLst>
      <p:ext uri="{BB962C8B-B14F-4D97-AF65-F5344CB8AC3E}">
        <p14:creationId xmlns:p14="http://schemas.microsoft.com/office/powerpoint/2010/main" val="7060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2BF4AD-C5EC-CAA3-0459-2454363B7E86}"/>
              </a:ext>
            </a:extLst>
          </p:cNvPr>
          <p:cNvSpPr txBox="1"/>
          <p:nvPr/>
        </p:nvSpPr>
        <p:spPr>
          <a:xfrm>
            <a:off x="841077" y="724619"/>
            <a:ext cx="8734244" cy="3785652"/>
          </a:xfrm>
          <a:prstGeom prst="rect">
            <a:avLst/>
          </a:prstGeom>
          <a:noFill/>
        </p:spPr>
        <p:txBody>
          <a:bodyPr wrap="square" numCol="5" spcCol="360000">
            <a:spAutoFit/>
          </a:bodyPr>
          <a:lstStyle/>
          <a:p>
            <a:r>
              <a:rPr lang="en-IN" sz="1200" dirty="0">
                <a:latin typeface="Lucida Calligraphy" panose="03010101010101010101" pitchFamily="66" charset="0"/>
              </a:rPr>
              <a:t> if(</a:t>
            </a:r>
            <a:r>
              <a:rPr lang="en-IN" sz="1200" dirty="0" err="1">
                <a:latin typeface="Lucida Calligraphy" panose="03010101010101010101" pitchFamily="66" charset="0"/>
              </a:rPr>
              <a:t>dirStatus</a:t>
            </a:r>
            <a:r>
              <a:rPr lang="en-IN" sz="1200" dirty="0">
                <a:latin typeface="Lucida Calligraphy" panose="03010101010101010101" pitchFamily="66" charset="0"/>
              </a:rPr>
              <a:t> ==CCW){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++;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count++;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if(</a:t>
            </a:r>
            <a:r>
              <a:rPr lang="en-IN" sz="1200" dirty="0" err="1">
                <a:latin typeface="Lucida Calligraphy" panose="03010101010101010101" pitchFamily="66" charset="0"/>
              </a:rPr>
              <a:t>count+correction_CCW</a:t>
            </a:r>
            <a:r>
              <a:rPr lang="en-IN" sz="1200" dirty="0">
                <a:latin typeface="Lucida Calligraphy" panose="03010101010101010101" pitchFamily="66" charset="0"/>
              </a:rPr>
              <a:t> &lt;= </a:t>
            </a:r>
            <a:r>
              <a:rPr lang="en-IN" sz="1200" dirty="0" err="1">
                <a:latin typeface="Lucida Calligraphy" panose="03010101010101010101" pitchFamily="66" charset="0"/>
              </a:rPr>
              <a:t>stepVale</a:t>
            </a:r>
            <a:r>
              <a:rPr lang="en-IN" sz="1200" dirty="0">
                <a:latin typeface="Lucida Calligraphy" panose="03010101010101010101" pitchFamily="66" charset="0"/>
              </a:rPr>
              <a:t>)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</a:t>
            </a:r>
            <a:r>
              <a:rPr lang="en-IN" sz="1200" dirty="0" err="1">
                <a:latin typeface="Lucida Calligraphy" panose="03010101010101010101" pitchFamily="66" charset="0"/>
              </a:rPr>
              <a:t>driveStepper</a:t>
            </a:r>
            <a:r>
              <a:rPr lang="en-IN" sz="1200" dirty="0">
                <a:latin typeface="Lucida Calligraphy" panose="03010101010101010101" pitchFamily="66" charset="0"/>
              </a:rPr>
              <a:t>(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);   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}else{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 </a:t>
            </a:r>
            <a:r>
              <a:rPr lang="en-IN" sz="1200" dirty="0" err="1">
                <a:latin typeface="Lucida Calligraphy" panose="03010101010101010101" pitchFamily="66" charset="0"/>
              </a:rPr>
              <a:t>stopMotor</a:t>
            </a:r>
            <a:r>
              <a:rPr lang="en-IN" sz="1200" dirty="0">
                <a:latin typeface="Lucida Calligraphy" panose="03010101010101010101" pitchFamily="66" charset="0"/>
              </a:rPr>
              <a:t>();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}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//full </a:t>
            </a:r>
            <a:r>
              <a:rPr lang="en-IN" sz="1200" dirty="0" err="1">
                <a:latin typeface="Lucida Calligraphy" panose="03010101010101010101" pitchFamily="66" charset="0"/>
              </a:rPr>
              <a:t>explannation</a:t>
            </a:r>
            <a:r>
              <a:rPr lang="en-IN" sz="1200" dirty="0">
                <a:latin typeface="Lucida Calligraphy" panose="03010101010101010101" pitchFamily="66" charset="0"/>
              </a:rPr>
              <a:t> at Arduino Course on Udemy.com see link above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}else if(</a:t>
            </a:r>
            <a:r>
              <a:rPr lang="en-IN" sz="1200" dirty="0" err="1">
                <a:latin typeface="Lucida Calligraphy" panose="03010101010101010101" pitchFamily="66" charset="0"/>
              </a:rPr>
              <a:t>dirStatus</a:t>
            </a:r>
            <a:r>
              <a:rPr lang="en-IN" sz="1200" dirty="0">
                <a:latin typeface="Lucida Calligraphy" panose="03010101010101010101" pitchFamily="66" charset="0"/>
              </a:rPr>
              <a:t> ==CW){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--;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count++;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if(</a:t>
            </a:r>
            <a:r>
              <a:rPr lang="en-IN" sz="1200" dirty="0" err="1">
                <a:latin typeface="Lucida Calligraphy" panose="03010101010101010101" pitchFamily="66" charset="0"/>
              </a:rPr>
              <a:t>count+correction_CW</a:t>
            </a:r>
            <a:r>
              <a:rPr lang="en-IN" sz="1200" dirty="0">
                <a:latin typeface="Lucida Calligraphy" panose="03010101010101010101" pitchFamily="66" charset="0"/>
              </a:rPr>
              <a:t> &lt;=</a:t>
            </a:r>
            <a:r>
              <a:rPr lang="en-IN" sz="1200" dirty="0" err="1">
                <a:latin typeface="Lucida Calligraphy" panose="03010101010101010101" pitchFamily="66" charset="0"/>
              </a:rPr>
              <a:t>stepVale</a:t>
            </a:r>
            <a:r>
              <a:rPr lang="en-IN" sz="1200" dirty="0">
                <a:latin typeface="Lucida Calligraphy" panose="03010101010101010101" pitchFamily="66" charset="0"/>
              </a:rPr>
              <a:t>)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</a:t>
            </a:r>
            <a:r>
              <a:rPr lang="en-IN" sz="1200" dirty="0" err="1">
                <a:latin typeface="Lucida Calligraphy" panose="03010101010101010101" pitchFamily="66" charset="0"/>
              </a:rPr>
              <a:t>driveStepper</a:t>
            </a:r>
            <a:r>
              <a:rPr lang="en-IN" sz="1200" dirty="0">
                <a:latin typeface="Lucida Calligraphy" panose="03010101010101010101" pitchFamily="66" charset="0"/>
              </a:rPr>
              <a:t>(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);   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}else{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 </a:t>
            </a:r>
            <a:r>
              <a:rPr lang="en-IN" sz="1200" dirty="0" err="1">
                <a:latin typeface="Lucida Calligraphy" panose="03010101010101010101" pitchFamily="66" charset="0"/>
              </a:rPr>
              <a:t>stopMotor</a:t>
            </a:r>
            <a:r>
              <a:rPr lang="en-IN" sz="1200" dirty="0">
                <a:latin typeface="Lucida Calligraphy" panose="03010101010101010101" pitchFamily="66" charset="0"/>
              </a:rPr>
              <a:t>();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}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}else{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</a:t>
            </a:r>
            <a:r>
              <a:rPr lang="en-IN" sz="1200" dirty="0" err="1">
                <a:latin typeface="Lucida Calligraphy" panose="03010101010101010101" pitchFamily="66" charset="0"/>
              </a:rPr>
              <a:t>stopMotor</a:t>
            </a:r>
            <a:r>
              <a:rPr lang="en-IN" sz="1200" dirty="0">
                <a:latin typeface="Lucida Calligraphy" panose="03010101010101010101" pitchFamily="66" charset="0"/>
              </a:rPr>
              <a:t>(); 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}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if(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&gt;7){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</a:t>
            </a:r>
            <a:r>
              <a:rPr lang="en-IN" sz="1200" dirty="0" err="1">
                <a:latin typeface="Lucida Calligraphy" panose="03010101010101010101" pitchFamily="66" charset="0"/>
              </a:rPr>
              <a:t>poleStep</a:t>
            </a:r>
            <a:r>
              <a:rPr lang="en-IN" sz="1200" dirty="0">
                <a:latin typeface="Lucida Calligraphy" panose="03010101010101010101" pitchFamily="66" charset="0"/>
              </a:rPr>
              <a:t>=0;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}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delay(</a:t>
            </a:r>
            <a:r>
              <a:rPr lang="en-IN" sz="1200" dirty="0" err="1">
                <a:latin typeface="Lucida Calligraphy" panose="03010101010101010101" pitchFamily="66" charset="0"/>
              </a:rPr>
              <a:t>speedFactors</a:t>
            </a:r>
            <a:r>
              <a:rPr lang="en-IN" sz="1200" dirty="0">
                <a:latin typeface="Lucida Calligraphy" panose="03010101010101010101" pitchFamily="66" charset="0"/>
              </a:rPr>
              <a:t>[</a:t>
            </a:r>
            <a:r>
              <a:rPr lang="en-IN" sz="1200" dirty="0" err="1">
                <a:latin typeface="Lucida Calligraphy" panose="03010101010101010101" pitchFamily="66" charset="0"/>
              </a:rPr>
              <a:t>activeButton</a:t>
            </a:r>
            <a:r>
              <a:rPr lang="en-IN" sz="1200" dirty="0">
                <a:latin typeface="Lucida Calligraphy" panose="03010101010101010101" pitchFamily="66" charset="0"/>
              </a:rPr>
              <a:t>]);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//Robojax.com Stepper Push button Any Angle STPB-5</a:t>
            </a:r>
          </a:p>
          <a:p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IN" sz="1200" dirty="0">
                <a:latin typeface="Lucida Calligraphy" panose="03010101010101010101" pitchFamily="66" charset="0"/>
              </a:rPr>
              <a:t>}// loop</a:t>
            </a:r>
          </a:p>
          <a:p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IN" sz="1200" dirty="0">
                <a:latin typeface="Lucida Calligraphy" panose="03010101010101010101" pitchFamily="66" charset="0"/>
              </a:rPr>
              <a:t>void </a:t>
            </a:r>
            <a:r>
              <a:rPr lang="en-IN" sz="1200" dirty="0" err="1">
                <a:latin typeface="Lucida Calligraphy" panose="03010101010101010101" pitchFamily="66" charset="0"/>
              </a:rPr>
              <a:t>driveStepper</a:t>
            </a:r>
            <a:r>
              <a:rPr lang="en-IN" sz="1200" dirty="0">
                <a:latin typeface="Lucida Calligraphy" panose="03010101010101010101" pitchFamily="66" charset="0"/>
              </a:rPr>
              <a:t>(int c)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//Robojax.com Stepper Push button Any Angle STPB-5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</a:t>
            </a:r>
            <a:r>
              <a:rPr lang="en-IN" sz="1200" dirty="0" err="1">
                <a:latin typeface="Lucida Calligraphy" panose="03010101010101010101" pitchFamily="66" charset="0"/>
              </a:rPr>
              <a:t>digitalWrite</a:t>
            </a:r>
            <a:r>
              <a:rPr lang="en-IN" sz="1200" dirty="0">
                <a:latin typeface="Lucida Calligraphy" panose="03010101010101010101" pitchFamily="66" charset="0"/>
              </a:rPr>
              <a:t>(Pin1, pole1[c]); 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</a:t>
            </a:r>
            <a:r>
              <a:rPr lang="en-IN" sz="1200" dirty="0" err="1">
                <a:latin typeface="Lucida Calligraphy" panose="03010101010101010101" pitchFamily="66" charset="0"/>
              </a:rPr>
              <a:t>digitalWrite</a:t>
            </a:r>
            <a:r>
              <a:rPr lang="en-IN" sz="1200" dirty="0">
                <a:latin typeface="Lucida Calligraphy" panose="03010101010101010101" pitchFamily="66" charset="0"/>
              </a:rPr>
              <a:t>(Pin2, pole2[c]);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</a:t>
            </a:r>
            <a:r>
              <a:rPr lang="en-IN" sz="1200" dirty="0" err="1">
                <a:latin typeface="Lucida Calligraphy" panose="03010101010101010101" pitchFamily="66" charset="0"/>
              </a:rPr>
              <a:t>digitalWrite</a:t>
            </a:r>
            <a:r>
              <a:rPr lang="en-IN" sz="1200" dirty="0">
                <a:latin typeface="Lucida Calligraphy" panose="03010101010101010101" pitchFamily="66" charset="0"/>
              </a:rPr>
              <a:t>(Pin3, pole3[c]);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 </a:t>
            </a:r>
            <a:r>
              <a:rPr lang="en-IN" sz="1200" dirty="0" err="1">
                <a:latin typeface="Lucida Calligraphy" panose="03010101010101010101" pitchFamily="66" charset="0"/>
              </a:rPr>
              <a:t>digitalWrite</a:t>
            </a:r>
            <a:r>
              <a:rPr lang="en-IN" sz="1200" dirty="0">
                <a:latin typeface="Lucida Calligraphy" panose="03010101010101010101" pitchFamily="66" charset="0"/>
              </a:rPr>
              <a:t>(Pin4, pole4[c]);</a:t>
            </a:r>
          </a:p>
          <a:p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IN" sz="1200" dirty="0">
                <a:latin typeface="Lucida Calligraphy" panose="03010101010101010101" pitchFamily="66" charset="0"/>
              </a:rPr>
              <a:t>}//</a:t>
            </a:r>
            <a:r>
              <a:rPr lang="en-IN" sz="1200" dirty="0" err="1">
                <a:latin typeface="Lucida Calligraphy" panose="03010101010101010101" pitchFamily="66" charset="0"/>
              </a:rPr>
              <a:t>driveStepper</a:t>
            </a:r>
            <a:r>
              <a:rPr lang="en-IN" sz="1200" dirty="0">
                <a:latin typeface="Lucida Calligraphy" panose="03010101010101010101" pitchFamily="66" charset="0"/>
              </a:rPr>
              <a:t> ends here</a:t>
            </a:r>
          </a:p>
          <a:p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IN" sz="1200" dirty="0">
                <a:latin typeface="Lucida Calligraphy" panose="03010101010101010101" pitchFamily="66" charset="0"/>
              </a:rPr>
              <a:t>void </a:t>
            </a:r>
            <a:r>
              <a:rPr lang="en-IN" sz="1200" dirty="0" err="1">
                <a:latin typeface="Lucida Calligraphy" panose="03010101010101010101" pitchFamily="66" charset="0"/>
              </a:rPr>
              <a:t>stopMotor</a:t>
            </a:r>
            <a:r>
              <a:rPr lang="en-IN" sz="1200" dirty="0">
                <a:latin typeface="Lucida Calligraphy" panose="03010101010101010101" pitchFamily="66" charset="0"/>
              </a:rPr>
              <a:t>()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for (byte </a:t>
            </a:r>
            <a:r>
              <a:rPr lang="en-IN" sz="1200" dirty="0" err="1">
                <a:latin typeface="Lucida Calligraphy" panose="03010101010101010101" pitchFamily="66" charset="0"/>
              </a:rPr>
              <a:t>i</a:t>
            </a:r>
            <a:r>
              <a:rPr lang="en-IN" sz="1200" dirty="0">
                <a:latin typeface="Lucida Calligraphy" panose="03010101010101010101" pitchFamily="66" charset="0"/>
              </a:rPr>
              <a:t> = 0; </a:t>
            </a:r>
            <a:r>
              <a:rPr lang="en-IN" sz="1200" dirty="0" err="1">
                <a:latin typeface="Lucida Calligraphy" panose="03010101010101010101" pitchFamily="66" charset="0"/>
              </a:rPr>
              <a:t>i</a:t>
            </a:r>
            <a:r>
              <a:rPr lang="en-IN" sz="1200" dirty="0">
                <a:latin typeface="Lucida Calligraphy" panose="03010101010101010101" pitchFamily="66" charset="0"/>
              </a:rPr>
              <a:t> &lt; (</a:t>
            </a:r>
            <a:r>
              <a:rPr lang="en-IN" sz="1200" dirty="0" err="1">
                <a:latin typeface="Lucida Calligraphy" panose="03010101010101010101" pitchFamily="66" charset="0"/>
              </a:rPr>
              <a:t>sizeof</a:t>
            </a:r>
            <a:r>
              <a:rPr lang="en-IN" sz="1200" dirty="0">
                <a:latin typeface="Lucida Calligraphy" panose="03010101010101010101" pitchFamily="66" charset="0"/>
              </a:rPr>
              <a:t>(angles) / </a:t>
            </a:r>
            <a:r>
              <a:rPr lang="en-IN" sz="1200" dirty="0" err="1">
                <a:latin typeface="Lucida Calligraphy" panose="03010101010101010101" pitchFamily="66" charset="0"/>
              </a:rPr>
              <a:t>sizeof</a:t>
            </a:r>
            <a:r>
              <a:rPr lang="en-IN" sz="1200" dirty="0">
                <a:latin typeface="Lucida Calligraphy" panose="03010101010101010101" pitchFamily="66" charset="0"/>
              </a:rPr>
              <a:t>(angles[0])); </a:t>
            </a:r>
            <a:r>
              <a:rPr lang="en-IN" sz="1200" dirty="0" err="1">
                <a:latin typeface="Lucida Calligraphy" panose="03010101010101010101" pitchFamily="66" charset="0"/>
              </a:rPr>
              <a:t>i</a:t>
            </a:r>
            <a:r>
              <a:rPr lang="en-IN" sz="1200" dirty="0">
                <a:latin typeface="Lucida Calligraphy" panose="03010101010101010101" pitchFamily="66" charset="0"/>
              </a:rPr>
              <a:t>++) 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  </a:t>
            </a:r>
            <a:r>
              <a:rPr lang="en-IN" sz="1200" dirty="0" err="1">
                <a:latin typeface="Lucida Calligraphy" panose="03010101010101010101" pitchFamily="66" charset="0"/>
              </a:rPr>
              <a:t>digitalWrite</a:t>
            </a:r>
            <a:r>
              <a:rPr lang="en-IN" sz="1200" dirty="0">
                <a:latin typeface="Lucida Calligraphy" panose="03010101010101010101" pitchFamily="66" charset="0"/>
              </a:rPr>
              <a:t>(</a:t>
            </a:r>
            <a:r>
              <a:rPr lang="en-IN" sz="1200" dirty="0" err="1">
                <a:latin typeface="Lucida Calligraphy" panose="03010101010101010101" pitchFamily="66" charset="0"/>
              </a:rPr>
              <a:t>pushButtons</a:t>
            </a:r>
            <a:r>
              <a:rPr lang="en-IN" sz="1200" dirty="0">
                <a:latin typeface="Lucida Calligraphy" panose="03010101010101010101" pitchFamily="66" charset="0"/>
              </a:rPr>
              <a:t>[</a:t>
            </a:r>
            <a:r>
              <a:rPr lang="en-IN" sz="1200" dirty="0" err="1">
                <a:latin typeface="Lucida Calligraphy" panose="03010101010101010101" pitchFamily="66" charset="0"/>
              </a:rPr>
              <a:t>i</a:t>
            </a:r>
            <a:r>
              <a:rPr lang="en-IN" sz="1200" dirty="0">
                <a:latin typeface="Lucida Calligraphy" panose="03010101010101010101" pitchFamily="66" charset="0"/>
              </a:rPr>
              <a:t>], HIGH); </a:t>
            </a:r>
          </a:p>
          <a:p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IN" sz="1200" dirty="0">
                <a:latin typeface="Lucida Calligraphy" panose="03010101010101010101" pitchFamily="66" charset="0"/>
              </a:rPr>
              <a:t> }//for loop ends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</a:t>
            </a:r>
            <a:r>
              <a:rPr lang="en-IN" sz="1200" dirty="0" err="1">
                <a:latin typeface="Lucida Calligraphy" panose="03010101010101010101" pitchFamily="66" charset="0"/>
              </a:rPr>
              <a:t>dirStatus</a:t>
            </a:r>
            <a:r>
              <a:rPr lang="en-IN" sz="1200" dirty="0">
                <a:latin typeface="Lucida Calligraphy" panose="03010101010101010101" pitchFamily="66" charset="0"/>
              </a:rPr>
              <a:t> = STOP;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if( </a:t>
            </a:r>
            <a:r>
              <a:rPr lang="en-IN" sz="1200" dirty="0" err="1">
                <a:latin typeface="Lucida Calligraphy" panose="03010101010101010101" pitchFamily="66" charset="0"/>
              </a:rPr>
              <a:t>stopType</a:t>
            </a:r>
            <a:r>
              <a:rPr lang="en-IN" sz="1200" dirty="0">
                <a:latin typeface="Lucida Calligraphy" panose="03010101010101010101" pitchFamily="66" charset="0"/>
              </a:rPr>
              <a:t> ==2)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{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 </a:t>
            </a:r>
            <a:r>
              <a:rPr lang="en-IN" sz="1200" dirty="0" err="1">
                <a:latin typeface="Lucida Calligraphy" panose="03010101010101010101" pitchFamily="66" charset="0"/>
              </a:rPr>
              <a:t>driveStepper</a:t>
            </a:r>
            <a:r>
              <a:rPr lang="en-IN" sz="1200" dirty="0">
                <a:latin typeface="Lucida Calligraphy" panose="03010101010101010101" pitchFamily="66" charset="0"/>
              </a:rPr>
              <a:t>(8);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 }</a:t>
            </a:r>
          </a:p>
          <a:p>
            <a:r>
              <a:rPr lang="en-IN" sz="1200" dirty="0">
                <a:latin typeface="Lucida Calligraphy" panose="03010101010101010101" pitchFamily="66" charset="0"/>
              </a:rPr>
              <a:t>}//</a:t>
            </a:r>
            <a:r>
              <a:rPr lang="en-IN" sz="1200" dirty="0" err="1">
                <a:latin typeface="Lucida Calligraphy" panose="03010101010101010101" pitchFamily="66" charset="0"/>
              </a:rPr>
              <a:t>stopMotor</a:t>
            </a:r>
            <a:r>
              <a:rPr lang="en-IN" sz="1200" dirty="0">
                <a:latin typeface="Lucida Calligraphy" panose="03010101010101010101" pitchFamily="66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435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575A-6653-5497-9A2C-98D1ACD9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55178"/>
          </a:xfrm>
        </p:spPr>
        <p:txBody>
          <a:bodyPr>
            <a:normAutofit fontScale="90000"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u="sng" dirty="0">
                <a:latin typeface="Algerian" panose="04020705040A02060702" pitchFamily="82" charset="0"/>
              </a:rPr>
              <a:t>ALGORITHM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648-EC4B-4D8B-FBD9-BF294E5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89" y="1112808"/>
            <a:ext cx="10051208" cy="447710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Here, The Pins Of The Uln2008 Driver Are Connected To The Digital Pins As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Follwed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Int 1-digital Pin 2 Int 2-digital Pin 3 Int3-digital Pin 4 Int4-digital Pin 5 Int5-digital Pin 6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Here, The Pins Of The Buttons Are Connected To The Digital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Pins&amp;gnd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Follwed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1-digital Pin 6(ground Floor)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Btn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2-digital Pin 7(3rd Floor-up) Btn3-digital Pin 8(1st Floor-up) Btn4-digital Pin 9(1st Floor-down) Btn5-digital Pin 10(2nd Floor-up) Btn6-digital Pin11(2nd Floor-down)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For Each Button There Are 2 Pins In Which One Pin Is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Conected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Gnd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And Another To The Digital 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Pinhere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 The Angles Of The Push Button Are {2880,2880,2250,2430,2880,1400}here  The Direction Of The Each Push Button Is {</a:t>
            </a:r>
            <a:r>
              <a:rPr lang="en-US" cap="none" dirty="0" err="1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Ccw,cw,ccw,cw,ccw,cw</a:t>
            </a:r>
            <a:r>
              <a:rPr lang="en-US" cap="none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cap="none" dirty="0">
              <a:latin typeface="Lucida Calligraphy" panose="03010101010101010101" pitchFamily="66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3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037C0-877D-67E6-8CDE-9DF79F41A8AA}"/>
              </a:ext>
            </a:extLst>
          </p:cNvPr>
          <p:cNvSpPr txBox="1"/>
          <p:nvPr/>
        </p:nvSpPr>
        <p:spPr>
          <a:xfrm>
            <a:off x="1" y="559589"/>
            <a:ext cx="53915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1" u="sng" dirty="0">
                <a:latin typeface="Lucida Calligraphy" panose="03010101010101010101" pitchFamily="66" charset="0"/>
                <a:ea typeface="Calibri" panose="020F0502020204030204" pitchFamily="34" charset="0"/>
                <a:cs typeface="Calibri" panose="020F0502020204030204" pitchFamily="34" charset="0"/>
              </a:rPr>
              <a:t>ELEVATOR</a:t>
            </a:r>
            <a:endParaRPr lang="en-IN" b="1" i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617C9-D40A-8513-3DA1-3258199DD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09" y="438820"/>
            <a:ext cx="4167697" cy="505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555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9AB-1ED3-A144-EC37-60B2C3D0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34281"/>
            <a:ext cx="9601196" cy="137160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u="sng" dirty="0">
                <a:latin typeface="Algerian" panose="04020705040A02060702" pitchFamily="82" charset="0"/>
              </a:rPr>
              <a:t>THANK YOU </a:t>
            </a: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0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386</TotalTime>
  <Words>964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Impact</vt:lpstr>
      <vt:lpstr>Lucida Calligraphy</vt:lpstr>
      <vt:lpstr>Wingdings</vt:lpstr>
      <vt:lpstr>Main Event</vt:lpstr>
      <vt:lpstr>“ENGINEERING  CLINICS”</vt:lpstr>
      <vt:lpstr>PowerPoint Presentation</vt:lpstr>
      <vt:lpstr>CIRCUIT :</vt:lpstr>
      <vt:lpstr>PowerPoint Presentation</vt:lpstr>
      <vt:lpstr>PowerPoint Presentation</vt:lpstr>
      <vt:lpstr>ALGORITHM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CLINICS</dc:title>
  <dc:creator>Bharadwaj Kota</dc:creator>
  <cp:lastModifiedBy>Madhu Sudhan Alapaka</cp:lastModifiedBy>
  <cp:revision>8</cp:revision>
  <dcterms:created xsi:type="dcterms:W3CDTF">2022-11-18T15:21:43Z</dcterms:created>
  <dcterms:modified xsi:type="dcterms:W3CDTF">2022-11-29T18:01:46Z</dcterms:modified>
</cp:coreProperties>
</file>