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338372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241EF-5C80-4565-B094-8B0E7603D44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264658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39118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999883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2405844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1530296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1359789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1324735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153417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77432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41EF-5C80-4565-B094-8B0E7603D44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145747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241EF-5C80-4565-B094-8B0E7603D44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138836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241EF-5C80-4565-B094-8B0E7603D445}"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166473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241EF-5C80-4565-B094-8B0E7603D44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52115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241EF-5C80-4565-B094-8B0E7603D445}"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389763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241EF-5C80-4565-B094-8B0E7603D44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190671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241EF-5C80-4565-B094-8B0E7603D44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3B86CF-06DA-4C24-AB0C-62F356C3AD9A}" type="slidenum">
              <a:rPr lang="en-IN" smtClean="0"/>
              <a:t>‹#›</a:t>
            </a:fld>
            <a:endParaRPr lang="en-IN"/>
          </a:p>
        </p:txBody>
      </p:sp>
    </p:spTree>
    <p:extLst>
      <p:ext uri="{BB962C8B-B14F-4D97-AF65-F5344CB8AC3E}">
        <p14:creationId xmlns:p14="http://schemas.microsoft.com/office/powerpoint/2010/main" val="128073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4241EF-5C80-4565-B094-8B0E7603D445}" type="datetimeFigureOut">
              <a:rPr lang="en-IN" smtClean="0"/>
              <a:t>30-09-2024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3B86CF-06DA-4C24-AB0C-62F356C3AD9A}" type="slidenum">
              <a:rPr lang="en-IN" smtClean="0"/>
              <a:t>‹#›</a:t>
            </a:fld>
            <a:endParaRPr lang="en-IN"/>
          </a:p>
        </p:txBody>
      </p:sp>
    </p:spTree>
    <p:extLst>
      <p:ext uri="{BB962C8B-B14F-4D97-AF65-F5344CB8AC3E}">
        <p14:creationId xmlns:p14="http://schemas.microsoft.com/office/powerpoint/2010/main" val="42839237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2B47-ACCA-AD22-D3E8-7C669129F22D}"/>
              </a:ext>
            </a:extLst>
          </p:cNvPr>
          <p:cNvSpPr>
            <a:spLocks noGrp="1"/>
          </p:cNvSpPr>
          <p:nvPr>
            <p:ph type="ctrTitle"/>
          </p:nvPr>
        </p:nvSpPr>
        <p:spPr/>
        <p:txBody>
          <a:bodyPr>
            <a:normAutofit/>
          </a:bodyPr>
          <a:lstStyle/>
          <a:p>
            <a:pPr algn="l"/>
            <a:r>
              <a:rPr lang="en-IN" sz="3200" dirty="0">
                <a:latin typeface="Times New Roman" panose="02020603050405020304" pitchFamily="18" charset="0"/>
                <a:cs typeface="Times New Roman" panose="02020603050405020304" pitchFamily="18" charset="0"/>
              </a:rPr>
              <a:t>TECH GESTURE SPEAK </a:t>
            </a:r>
            <a:br>
              <a:rPr lang="en-IN" sz="3200" dirty="0"/>
            </a:br>
            <a:r>
              <a:rPr lang="en-IN" sz="3200" dirty="0"/>
              <a:t>                                                 </a:t>
            </a:r>
            <a:r>
              <a:rPr lang="en-IN" sz="3200" dirty="0">
                <a:latin typeface="Times New Roman" panose="02020603050405020304" pitchFamily="18" charset="0"/>
                <a:cs typeface="Times New Roman" panose="02020603050405020304" pitchFamily="18" charset="0"/>
              </a:rPr>
              <a:t>- using Arduino</a:t>
            </a:r>
          </a:p>
        </p:txBody>
      </p:sp>
    </p:spTree>
    <p:extLst>
      <p:ext uri="{BB962C8B-B14F-4D97-AF65-F5344CB8AC3E}">
        <p14:creationId xmlns:p14="http://schemas.microsoft.com/office/powerpoint/2010/main" val="41232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151E-5B05-DB49-1EC8-D0C16B16FC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Circuit diagram</a:t>
            </a:r>
          </a:p>
        </p:txBody>
      </p:sp>
      <p:pic>
        <p:nvPicPr>
          <p:cNvPr id="1026" name="Picture 2" descr="Flex Sensor ">
            <a:extLst>
              <a:ext uri="{FF2B5EF4-FFF2-40B4-BE49-F238E27FC236}">
                <a16:creationId xmlns:a16="http://schemas.microsoft.com/office/drawing/2014/main" id="{7409DBB0-A597-A15B-D3C6-9A50E1C93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051" y="2004583"/>
            <a:ext cx="7541232" cy="416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19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50AB-9A06-26DD-4259-0F3FC29A8750}"/>
              </a:ext>
            </a:extLst>
          </p:cNvPr>
          <p:cNvSpPr>
            <a:spLocks noGrp="1"/>
          </p:cNvSpPr>
          <p:nvPr>
            <p:ph type="title"/>
          </p:nvPr>
        </p:nvSpPr>
        <p:spPr>
          <a:xfrm>
            <a:off x="1941816" y="685801"/>
            <a:ext cx="8599469" cy="1122451"/>
          </a:xfrm>
        </p:spPr>
        <p:txBody>
          <a:bodyPr/>
          <a:lstStyle/>
          <a:p>
            <a:r>
              <a:rPr lang="en-IN" dirty="0"/>
              <a:t>Process </a:t>
            </a:r>
          </a:p>
        </p:txBody>
      </p:sp>
      <p:sp>
        <p:nvSpPr>
          <p:cNvPr id="3" name="Content Placeholder 2">
            <a:extLst>
              <a:ext uri="{FF2B5EF4-FFF2-40B4-BE49-F238E27FC236}">
                <a16:creationId xmlns:a16="http://schemas.microsoft.com/office/drawing/2014/main" id="{CFEBEBAB-9699-EF19-4F7D-CDD9C81721F8}"/>
              </a:ext>
            </a:extLst>
          </p:cNvPr>
          <p:cNvSpPr>
            <a:spLocks noGrp="1"/>
          </p:cNvSpPr>
          <p:nvPr>
            <p:ph idx="1"/>
          </p:nvPr>
        </p:nvSpPr>
        <p:spPr>
          <a:xfrm>
            <a:off x="1592494" y="2311685"/>
            <a:ext cx="9910529" cy="3708971"/>
          </a:xfrm>
        </p:spPr>
        <p:txBody>
          <a:bodyPr>
            <a:normAutofit/>
          </a:bodyPr>
          <a:lstStyle/>
          <a:p>
            <a:pPr marL="457200" indent="-457200">
              <a:buClr>
                <a:schemeClr val="tx2"/>
              </a:buClr>
              <a:buSzPct val="100000"/>
              <a:buFont typeface="+mj-lt"/>
              <a:buAutoNum type="arabicPeriod"/>
            </a:pPr>
            <a:r>
              <a:rPr lang="en-US" dirty="0">
                <a:latin typeface="Times New Roman" panose="02020603050405020304" pitchFamily="18" charset="0"/>
                <a:cs typeface="Times New Roman" panose="02020603050405020304" pitchFamily="18" charset="0"/>
              </a:rPr>
              <a:t> Flex Sensors:</a:t>
            </a:r>
          </a:p>
          <a:p>
            <a:pPr lvl="1">
              <a:buClr>
                <a:schemeClr val="tx1"/>
              </a:buClr>
              <a:buSzPct val="100000"/>
            </a:pPr>
            <a:r>
              <a:rPr lang="en-US" dirty="0">
                <a:latin typeface="Times New Roman" panose="02020603050405020304" pitchFamily="18" charset="0"/>
                <a:cs typeface="Times New Roman" panose="02020603050405020304" pitchFamily="18" charset="0"/>
              </a:rPr>
              <a:t>Connection to Arduino Analog Pins:</a:t>
            </a:r>
          </a:p>
          <a:p>
            <a:pPr lvl="2">
              <a:buClr>
                <a:schemeClr val="tx1"/>
              </a:buClr>
              <a:buSzPct val="100000"/>
            </a:pPr>
            <a:r>
              <a:rPr lang="en-US" dirty="0">
                <a:latin typeface="Times New Roman" panose="02020603050405020304" pitchFamily="18" charset="0"/>
                <a:cs typeface="Times New Roman" panose="02020603050405020304" pitchFamily="18" charset="0"/>
              </a:rPr>
              <a:t>Each flex sensor has two leads, one to a resistor and the other to the Arduino's analogue input pin (A0, A1, A2, A3, and A4). These analogue pins measure the fluctuating resistance of the flex sensors as they bend.</a:t>
            </a:r>
          </a:p>
          <a:p>
            <a:pPr lvl="2">
              <a:buClr>
                <a:schemeClr val="tx1"/>
              </a:buClr>
              <a:buSzPct val="100000"/>
            </a:pPr>
            <a:r>
              <a:rPr lang="en-US" dirty="0">
                <a:latin typeface="Times New Roman" panose="02020603050405020304" pitchFamily="18" charset="0"/>
                <a:cs typeface="Times New Roman" panose="02020603050405020304" pitchFamily="18" charset="0"/>
              </a:rPr>
              <a:t>Resistors: Resistors are connected in series with each sensor to limit current and stabilize readings.</a:t>
            </a:r>
          </a:p>
          <a:p>
            <a:pPr lvl="1">
              <a:buClr>
                <a:schemeClr val="tx1"/>
              </a:buClr>
              <a:buSzPct val="100000"/>
            </a:pPr>
            <a:r>
              <a:rPr lang="en-US" dirty="0">
                <a:latin typeface="Times New Roman" panose="02020603050405020304" pitchFamily="18" charset="0"/>
                <a:cs typeface="Times New Roman" panose="02020603050405020304" pitchFamily="18" charset="0"/>
              </a:rPr>
              <a:t>Ground Connection: The other side of the resistors is connected to common ground (GND).</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21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B0624D-BE2C-49C2-EA11-D727A5DEA9BC}"/>
              </a:ext>
            </a:extLst>
          </p:cNvPr>
          <p:cNvSpPr>
            <a:spLocks noGrp="1"/>
          </p:cNvSpPr>
          <p:nvPr>
            <p:ph idx="1"/>
          </p:nvPr>
        </p:nvSpPr>
        <p:spPr>
          <a:xfrm>
            <a:off x="1813083" y="959777"/>
            <a:ext cx="10018713" cy="4938445"/>
          </a:xfrm>
        </p:spPr>
        <p:txBody>
          <a:bodyPr/>
          <a:lstStyle/>
          <a:p>
            <a:pPr marL="457200" indent="-457200">
              <a:buClr>
                <a:schemeClr val="tx1">
                  <a:lumMod val="95000"/>
                  <a:lumOff val="5000"/>
                </a:schemeClr>
              </a:buClr>
              <a:buSzPct val="110000"/>
              <a:buFont typeface="+mj-lt"/>
              <a:buAutoNum type="arabicPeriod" startAt="2"/>
            </a:pPr>
            <a:r>
              <a:rPr lang="en-IN" dirty="0">
                <a:latin typeface="Times New Roman" panose="02020603050405020304" pitchFamily="18" charset="0"/>
                <a:cs typeface="Times New Roman" panose="02020603050405020304" pitchFamily="18" charset="0"/>
              </a:rPr>
              <a:t> Arduino Nano:</a:t>
            </a:r>
          </a:p>
          <a:p>
            <a:pPr lvl="1">
              <a:buClr>
                <a:schemeClr val="tx1">
                  <a:lumMod val="95000"/>
                  <a:lumOff val="5000"/>
                </a:schemeClr>
              </a:buClr>
            </a:pPr>
            <a:r>
              <a:rPr lang="en-US" dirty="0">
                <a:latin typeface="Times New Roman" panose="02020603050405020304" pitchFamily="18" charset="0"/>
                <a:cs typeface="Times New Roman" panose="02020603050405020304" pitchFamily="18" charset="0"/>
              </a:rPr>
              <a:t>Power Supply (VCC &amp; GND): The Arduino Nano's VCC pin is connected to a 5V power source, while the GND pin is connected to ground. This powers the entire circuit.</a:t>
            </a:r>
          </a:p>
          <a:p>
            <a:pPr lvl="1">
              <a:buClr>
                <a:schemeClr val="tx1">
                  <a:lumMod val="95000"/>
                  <a:lumOff val="5000"/>
                </a:schemeClr>
              </a:buClr>
            </a:pPr>
            <a:r>
              <a:rPr lang="en-US" dirty="0">
                <a:latin typeface="Times New Roman" panose="02020603050405020304" pitchFamily="18" charset="0"/>
                <a:cs typeface="Times New Roman" panose="02020603050405020304" pitchFamily="18" charset="0"/>
              </a:rPr>
              <a:t>Analogue Inputs (A0-A4): The flex sensors are linked to the Arduino's analogue input pins A0 through A4. The Arduino will read voltage fluctuations caused by the flex sensor's bending and transform them into digital signals for processing.</a:t>
            </a:r>
            <a:endParaRPr lang="en-IN" dirty="0">
              <a:latin typeface="Times New Roman" panose="02020603050405020304" pitchFamily="18" charset="0"/>
              <a:cs typeface="Times New Roman" panose="02020603050405020304" pitchFamily="18" charset="0"/>
            </a:endParaRPr>
          </a:p>
          <a:p>
            <a:pPr marL="457200" indent="-457200">
              <a:buClr>
                <a:schemeClr val="tx1">
                  <a:lumMod val="95000"/>
                  <a:lumOff val="5000"/>
                </a:schemeClr>
              </a:buClr>
              <a:buSzPct val="100000"/>
              <a:buFont typeface="+mj-lt"/>
              <a:buAutoNum type="arabicPeriod" startAt="2"/>
            </a:pP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Mini:</a:t>
            </a:r>
          </a:p>
          <a:p>
            <a:pPr lvl="1">
              <a:buClr>
                <a:schemeClr val="tx1">
                  <a:lumMod val="95000"/>
                  <a:lumOff val="5000"/>
                </a:schemeClr>
              </a:buClr>
              <a:buSzPct val="100000"/>
            </a:pPr>
            <a:r>
              <a:rPr lang="en-US" dirty="0">
                <a:latin typeface="Times New Roman" panose="02020603050405020304" pitchFamily="18" charset="0"/>
                <a:cs typeface="Times New Roman" panose="02020603050405020304" pitchFamily="18" charset="0"/>
              </a:rPr>
              <a:t>Power Supply:</a:t>
            </a:r>
          </a:p>
          <a:p>
            <a:pPr lvl="2">
              <a:buClr>
                <a:schemeClr val="tx1">
                  <a:lumMod val="95000"/>
                  <a:lumOff val="5000"/>
                </a:schemeClr>
              </a:buClr>
              <a:buSzPct val="100000"/>
            </a:pPr>
            <a:r>
              <a:rPr lang="en-US" dirty="0">
                <a:latin typeface="Times New Roman" panose="02020603050405020304" pitchFamily="18" charset="0"/>
                <a:cs typeface="Times New Roman" panose="02020603050405020304" pitchFamily="18" charset="0"/>
              </a:rPr>
              <a:t>The VCC pin of the </a:t>
            </a: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Mini is connected to the Arduino’s 5V pin to power the module.</a:t>
            </a:r>
          </a:p>
          <a:p>
            <a:pPr lvl="2">
              <a:buClr>
                <a:schemeClr val="tx1">
                  <a:lumMod val="95000"/>
                  <a:lumOff val="5000"/>
                </a:schemeClr>
              </a:buClr>
              <a:buSzPct val="100000"/>
            </a:pPr>
            <a:r>
              <a:rPr lang="en-US" dirty="0">
                <a:latin typeface="Times New Roman" panose="02020603050405020304" pitchFamily="18" charset="0"/>
                <a:cs typeface="Times New Roman" panose="02020603050405020304" pitchFamily="18" charset="0"/>
              </a:rPr>
              <a:t>The GND pin is connected to the Arduino’s ground (GND).</a:t>
            </a:r>
          </a:p>
        </p:txBody>
      </p:sp>
    </p:spTree>
    <p:extLst>
      <p:ext uri="{BB962C8B-B14F-4D97-AF65-F5344CB8AC3E}">
        <p14:creationId xmlns:p14="http://schemas.microsoft.com/office/powerpoint/2010/main" val="3933296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7C7C6-39FA-284E-43AC-E7C1E618AD61}"/>
              </a:ext>
            </a:extLst>
          </p:cNvPr>
          <p:cNvSpPr>
            <a:spLocks noGrp="1"/>
          </p:cNvSpPr>
          <p:nvPr>
            <p:ph idx="1"/>
          </p:nvPr>
        </p:nvSpPr>
        <p:spPr>
          <a:xfrm>
            <a:off x="1484310" y="842481"/>
            <a:ext cx="10018713" cy="4948719"/>
          </a:xfrm>
        </p:spPr>
        <p:txBody>
          <a:bodyPr/>
          <a:lstStyle/>
          <a:p>
            <a:pPr lvl="1">
              <a:buClr>
                <a:schemeClr val="tx2"/>
              </a:buClr>
            </a:pPr>
            <a:r>
              <a:rPr lang="en-IN" dirty="0">
                <a:latin typeface="Times New Roman" panose="02020603050405020304" pitchFamily="18" charset="0"/>
                <a:cs typeface="Times New Roman" panose="02020603050405020304" pitchFamily="18" charset="0"/>
              </a:rPr>
              <a:t>Serial Communication:</a:t>
            </a:r>
          </a:p>
          <a:p>
            <a:pPr lvl="2">
              <a:buClr>
                <a:schemeClr val="tx2"/>
              </a:buCl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Mini's Rx (receive) pin is connected to digital pin D10 of the Arduino, while the Tx (transmit) pin is connected to digital pin D9 of the Arduino. These connections enable serial communication between the Arduino and the </a:t>
            </a: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allowing the Arduino to send orders to control audio file playback.</a:t>
            </a:r>
          </a:p>
          <a:p>
            <a:pPr lvl="1">
              <a:buClr>
                <a:schemeClr val="tx2"/>
              </a:buClr>
            </a:pPr>
            <a:r>
              <a:rPr lang="en-IN" dirty="0"/>
              <a:t>MicroSD Card:</a:t>
            </a:r>
            <a:endParaRPr lang="en-IN" dirty="0">
              <a:latin typeface="Times New Roman" panose="02020603050405020304" pitchFamily="18" charset="0"/>
              <a:cs typeface="Times New Roman" panose="02020603050405020304" pitchFamily="18" charset="0"/>
            </a:endParaRPr>
          </a:p>
          <a:p>
            <a:pPr lvl="2">
              <a:buClr>
                <a:schemeClr val="tx2"/>
              </a:buCl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Mini has a microSD card slot where audio files (MP3/WAV) are stored. In the Arduino code, the audio files can be referenced using their names or index numbers.</a:t>
            </a:r>
          </a:p>
          <a:p>
            <a:pPr marL="457200" indent="-457200">
              <a:buClr>
                <a:schemeClr val="tx2"/>
              </a:buClr>
              <a:buSzPct val="100000"/>
              <a:buFont typeface="+mj-lt"/>
              <a:buAutoNum type="arabicPeriod" startAt="4"/>
            </a:pPr>
            <a:r>
              <a:rPr lang="en-US" dirty="0">
                <a:latin typeface="Times New Roman" panose="02020603050405020304" pitchFamily="18" charset="0"/>
                <a:cs typeface="Times New Roman" panose="02020603050405020304" pitchFamily="18" charset="0"/>
              </a:rPr>
              <a:t>Speaker:</a:t>
            </a:r>
          </a:p>
          <a:p>
            <a:pPr lvl="1">
              <a:buClr>
                <a:schemeClr val="tx2"/>
              </a:buClr>
              <a:buSzPct val="100000"/>
            </a:pPr>
            <a:r>
              <a:rPr lang="en-US" dirty="0">
                <a:latin typeface="Times New Roman" panose="02020603050405020304" pitchFamily="18" charset="0"/>
                <a:cs typeface="Times New Roman" panose="02020603050405020304" pitchFamily="18" charset="0"/>
              </a:rPr>
              <a:t>Connection to </a:t>
            </a: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Mini: The </a:t>
            </a: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Mini includes an amplifier and audio output pins. The speaker is connected to these output pins so that when the corresponding gesture is </a:t>
            </a:r>
            <a:r>
              <a:rPr lang="en-US" dirty="0" err="1">
                <a:latin typeface="Times New Roman" panose="02020603050405020304" pitchFamily="18" charset="0"/>
                <a:cs typeface="Times New Roman" panose="02020603050405020304" pitchFamily="18" charset="0"/>
              </a:rPr>
              <a:t>recognised</a:t>
            </a:r>
            <a:r>
              <a:rPr lang="en-US" dirty="0">
                <a:latin typeface="Times New Roman" panose="02020603050405020304" pitchFamily="18" charset="0"/>
                <a:cs typeface="Times New Roman" panose="02020603050405020304" pitchFamily="18" charset="0"/>
              </a:rPr>
              <a:t>, the Arduino sends the order to play the audio file.</a:t>
            </a:r>
          </a:p>
          <a:p>
            <a:pPr marL="457200" lvl="1" indent="0">
              <a:buClr>
                <a:schemeClr val="tx2"/>
              </a:buClr>
              <a:buSzPct val="100000"/>
              <a:buNone/>
            </a:pPr>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AEC5DCE-B84D-DF73-067B-F43894CCD55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904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BC5F-76D8-6F9D-D37F-A4203BBC0AD1}"/>
              </a:ext>
            </a:extLst>
          </p:cNvPr>
          <p:cNvSpPr>
            <a:spLocks noGrp="1"/>
          </p:cNvSpPr>
          <p:nvPr>
            <p:ph type="title"/>
          </p:nvPr>
        </p:nvSpPr>
        <p:spPr>
          <a:xfrm>
            <a:off x="2054832" y="685800"/>
            <a:ext cx="8856324" cy="1184097"/>
          </a:xfrm>
        </p:spPr>
        <p:txBody>
          <a:bodyPr/>
          <a:lstStyle/>
          <a:p>
            <a:r>
              <a:rPr lang="en-IN" dirty="0">
                <a:latin typeface="Times New Roman" panose="02020603050405020304" pitchFamily="18" charset="0"/>
                <a:cs typeface="Times New Roman" panose="02020603050405020304" pitchFamily="18" charset="0"/>
              </a:rPr>
              <a:t>System Functions</a:t>
            </a:r>
          </a:p>
        </p:txBody>
      </p:sp>
      <p:sp>
        <p:nvSpPr>
          <p:cNvPr id="3" name="Content Placeholder 2">
            <a:extLst>
              <a:ext uri="{FF2B5EF4-FFF2-40B4-BE49-F238E27FC236}">
                <a16:creationId xmlns:a16="http://schemas.microsoft.com/office/drawing/2014/main" id="{D8842F3B-F016-5105-36B9-AC025117D0DA}"/>
              </a:ext>
            </a:extLst>
          </p:cNvPr>
          <p:cNvSpPr>
            <a:spLocks noGrp="1"/>
          </p:cNvSpPr>
          <p:nvPr>
            <p:ph idx="1"/>
          </p:nvPr>
        </p:nvSpPr>
        <p:spPr>
          <a:xfrm>
            <a:off x="1484310" y="1869897"/>
            <a:ext cx="10018713" cy="3921303"/>
          </a:xfrm>
        </p:spPr>
        <p:txBody>
          <a:bodyPr>
            <a:normAutofit fontScale="92500" lnSpcReduction="10000"/>
          </a:bodyPr>
          <a:lstStyle/>
          <a:p>
            <a:pPr marL="457200" indent="-457200">
              <a:buClr>
                <a:schemeClr val="tx1"/>
              </a:buClr>
              <a:buSzPct val="100000"/>
              <a:buFont typeface="+mj-lt"/>
              <a:buAutoNum type="arabicPeriod"/>
            </a:pPr>
            <a:r>
              <a:rPr lang="en-US" dirty="0">
                <a:latin typeface="Times New Roman" panose="02020603050405020304" pitchFamily="18" charset="0"/>
                <a:cs typeface="Times New Roman" panose="02020603050405020304" pitchFamily="18" charset="0"/>
              </a:rPr>
              <a:t>The flex sensors detect the bending of each finger and relay resistance readings to the Arduino.</a:t>
            </a:r>
          </a:p>
          <a:p>
            <a:pPr marL="457200" indent="-457200">
              <a:buClr>
                <a:schemeClr val="tx1"/>
              </a:buClr>
              <a:buSzPct val="100000"/>
              <a:buFont typeface="+mj-lt"/>
              <a:buAutoNum type="arabicPeriod"/>
            </a:pPr>
            <a:r>
              <a:rPr lang="en-US" dirty="0">
                <a:latin typeface="Times New Roman" panose="02020603050405020304" pitchFamily="18" charset="0"/>
                <a:cs typeface="Times New Roman" panose="02020603050405020304" pitchFamily="18" charset="0"/>
              </a:rPr>
              <a:t>The Arduino processes these values and identifies the gesture.</a:t>
            </a:r>
          </a:p>
          <a:p>
            <a:pPr marL="457200" indent="-457200">
              <a:buClr>
                <a:schemeClr val="tx1"/>
              </a:buClr>
              <a:buSzPct val="100000"/>
              <a:buFont typeface="+mj-lt"/>
              <a:buAutoNum type="arabicPeriod"/>
            </a:pPr>
            <a:r>
              <a:rPr lang="en-US" dirty="0">
                <a:latin typeface="Times New Roman" panose="02020603050405020304" pitchFamily="18" charset="0"/>
                <a:cs typeface="Times New Roman" panose="02020603050405020304" pitchFamily="18" charset="0"/>
              </a:rPr>
              <a:t>Once the gesture is identified, the Arduino sends a command to the </a:t>
            </a: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Mini via UART (serial communication) to play a specific audio file stored on the microSD card.</a:t>
            </a:r>
          </a:p>
          <a:p>
            <a:pPr marL="457200" indent="-457200">
              <a:buClr>
                <a:schemeClr val="tx1"/>
              </a:buClr>
              <a:buSzPct val="100000"/>
              <a:buFont typeface="+mj-lt"/>
              <a:buAutoNum type="arabicPeriod"/>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Mini then outputs the audio to the speaker, which plays the corresponding sound or speech.</a:t>
            </a:r>
          </a:p>
          <a:p>
            <a:pPr marL="0" indent="0">
              <a:buClr>
                <a:schemeClr val="tx1"/>
              </a:buClr>
              <a:buSzPct val="100000"/>
              <a:buNone/>
            </a:pPr>
            <a:r>
              <a:rPr lang="en-US" dirty="0">
                <a:latin typeface="Times New Roman" panose="02020603050405020304" pitchFamily="18" charset="0"/>
                <a:cs typeface="Times New Roman" panose="02020603050405020304" pitchFamily="18" charset="0"/>
              </a:rPr>
              <a:t>This configuration enables the system to transform finger motions into audio, making it suitable for applications such as sign language to voice translation.</a:t>
            </a:r>
          </a:p>
          <a:p>
            <a:pPr marL="0" indent="0">
              <a:buClr>
                <a:schemeClr val="tx1"/>
              </a:buClr>
              <a:buSzPct val="10000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96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476B-310E-B949-4408-D7F8C379081D}"/>
              </a:ext>
            </a:extLst>
          </p:cNvPr>
          <p:cNvSpPr>
            <a:spLocks noGrp="1"/>
          </p:cNvSpPr>
          <p:nvPr>
            <p:ph type="title"/>
          </p:nvPr>
        </p:nvSpPr>
        <p:spPr>
          <a:xfrm>
            <a:off x="1497013" y="2442800"/>
            <a:ext cx="10018709" cy="1468800"/>
          </a:xfrm>
        </p:spPr>
        <p:txBody>
          <a:bodyPr>
            <a:normAutofit/>
          </a:bodyPr>
          <a:lstStyle/>
          <a:p>
            <a:pPr algn="ctr"/>
            <a:r>
              <a:rPr lang="en-IN" sz="5400" dirty="0">
                <a:latin typeface="Times New Roman" panose="02020603050405020304" pitchFamily="18" charset="0"/>
                <a:cs typeface="Times New Roman" panose="02020603050405020304" pitchFamily="18" charset="0"/>
              </a:rPr>
              <a:t>THANK YOU MADAM</a:t>
            </a:r>
          </a:p>
        </p:txBody>
      </p:sp>
    </p:spTree>
    <p:extLst>
      <p:ext uri="{BB962C8B-B14F-4D97-AF65-F5344CB8AC3E}">
        <p14:creationId xmlns:p14="http://schemas.microsoft.com/office/powerpoint/2010/main" val="379588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2534-F7F7-A1DD-C4DA-992D0EE20665}"/>
              </a:ext>
            </a:extLst>
          </p:cNvPr>
          <p:cNvSpPr>
            <a:spLocks noGrp="1"/>
          </p:cNvSpPr>
          <p:nvPr>
            <p:ph type="title"/>
          </p:nvPr>
        </p:nvSpPr>
        <p:spPr>
          <a:xfrm>
            <a:off x="1484311" y="685800"/>
            <a:ext cx="10018713" cy="1175657"/>
          </a:xfrm>
        </p:spPr>
        <p:txBody>
          <a:bodyPr>
            <a:normAutofit/>
          </a:bodyPr>
          <a:lstStyle/>
          <a:p>
            <a:r>
              <a:rPr lang="en-IN" sz="2800" dirty="0"/>
              <a:t>	Prof. Divya Meena Sundaram</a:t>
            </a:r>
          </a:p>
        </p:txBody>
      </p:sp>
      <p:sp>
        <p:nvSpPr>
          <p:cNvPr id="3" name="Content Placeholder 2">
            <a:extLst>
              <a:ext uri="{FF2B5EF4-FFF2-40B4-BE49-F238E27FC236}">
                <a16:creationId xmlns:a16="http://schemas.microsoft.com/office/drawing/2014/main" id="{FBC92DA7-998E-CD18-6046-754C62980A4A}"/>
              </a:ext>
            </a:extLst>
          </p:cNvPr>
          <p:cNvSpPr>
            <a:spLocks noGrp="1"/>
          </p:cNvSpPr>
          <p:nvPr>
            <p:ph idx="1"/>
          </p:nvPr>
        </p:nvSpPr>
        <p:spPr>
          <a:xfrm>
            <a:off x="1484310" y="1992087"/>
            <a:ext cx="10018713" cy="3799114"/>
          </a:xfrm>
        </p:spPr>
        <p:txBody>
          <a:bodyPr>
            <a:normAutofit lnSpcReduction="10000"/>
          </a:bodyPr>
          <a:lstStyle/>
          <a:p>
            <a:pPr marL="0" indent="0">
              <a:buNone/>
            </a:pPr>
            <a:r>
              <a:rPr lang="en-IN" dirty="0"/>
              <a:t>ECS ID : </a:t>
            </a:r>
            <a:r>
              <a:rPr lang="en-IN" dirty="0">
                <a:latin typeface="Times New Roman" panose="02020603050405020304" pitchFamily="18" charset="0"/>
                <a:cs typeface="Times New Roman" panose="02020603050405020304" pitchFamily="18" charset="0"/>
              </a:rPr>
              <a:t>240620</a:t>
            </a:r>
          </a:p>
          <a:p>
            <a:pPr marL="0" indent="0">
              <a:buNone/>
            </a:pPr>
            <a:r>
              <a:rPr lang="en-IN" dirty="0"/>
              <a:t>Team Members : </a:t>
            </a:r>
          </a:p>
          <a:p>
            <a:pPr marL="2228850" lvl="5" indent="0">
              <a:buNone/>
            </a:pPr>
            <a:r>
              <a:rPr lang="en-IN" sz="2400" dirty="0">
                <a:latin typeface="Times New Roman" panose="02020603050405020304" pitchFamily="18" charset="0"/>
                <a:cs typeface="Times New Roman" panose="02020603050405020304" pitchFamily="18" charset="0"/>
              </a:rPr>
              <a:t>21MIS7005 – Krishna Mohan</a:t>
            </a:r>
          </a:p>
          <a:p>
            <a:pPr marL="2228850" lvl="5" indent="0">
              <a:buNone/>
            </a:pPr>
            <a:r>
              <a:rPr lang="en-IN" sz="2400" dirty="0">
                <a:latin typeface="Times New Roman" panose="02020603050405020304" pitchFamily="18" charset="0"/>
                <a:cs typeface="Times New Roman" panose="02020603050405020304" pitchFamily="18" charset="0"/>
              </a:rPr>
              <a:t>21MIS7012 – Lakshman Rohit</a:t>
            </a:r>
          </a:p>
          <a:p>
            <a:pPr marL="2228850" lvl="5" indent="0">
              <a:buNone/>
            </a:pPr>
            <a:r>
              <a:rPr lang="en-IN" sz="2400" dirty="0">
                <a:latin typeface="Times New Roman" panose="02020603050405020304" pitchFamily="18" charset="0"/>
                <a:cs typeface="Times New Roman" panose="02020603050405020304" pitchFamily="18" charset="0"/>
              </a:rPr>
              <a:t>21MIS7015 – Praneetha</a:t>
            </a:r>
          </a:p>
          <a:p>
            <a:pPr marL="2228850" lvl="5" indent="0">
              <a:buNone/>
            </a:pPr>
            <a:r>
              <a:rPr lang="en-IN" sz="2400" dirty="0">
                <a:latin typeface="Times New Roman" panose="02020603050405020304" pitchFamily="18" charset="0"/>
                <a:cs typeface="Times New Roman" panose="02020603050405020304" pitchFamily="18" charset="0"/>
              </a:rPr>
              <a:t>21MIS7022 – Madhu Sudhan</a:t>
            </a:r>
          </a:p>
          <a:p>
            <a:pPr marL="2228850" lvl="5" indent="0">
              <a:buNone/>
            </a:pPr>
            <a:r>
              <a:rPr lang="en-IN" sz="2400" dirty="0">
                <a:latin typeface="Times New Roman" panose="02020603050405020304" pitchFamily="18" charset="0"/>
                <a:cs typeface="Times New Roman" panose="02020603050405020304" pitchFamily="18" charset="0"/>
              </a:rPr>
              <a:t>21MIS7039 – Kaarthikeya</a:t>
            </a:r>
          </a:p>
          <a:p>
            <a:pPr marL="2228850" lvl="5" indent="0">
              <a:buNone/>
            </a:pPr>
            <a:r>
              <a:rPr lang="en-IN" sz="2400" dirty="0">
                <a:latin typeface="Times New Roman" panose="02020603050405020304" pitchFamily="18" charset="0"/>
                <a:cs typeface="Times New Roman" panose="02020603050405020304" pitchFamily="18" charset="0"/>
              </a:rPr>
              <a:t>21MIS7087 – Nikhilesh</a:t>
            </a:r>
          </a:p>
        </p:txBody>
      </p:sp>
    </p:spTree>
    <p:extLst>
      <p:ext uri="{BB962C8B-B14F-4D97-AF65-F5344CB8AC3E}">
        <p14:creationId xmlns:p14="http://schemas.microsoft.com/office/powerpoint/2010/main" val="88911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EACC-618D-195E-2515-F060B6465535}"/>
              </a:ext>
            </a:extLst>
          </p:cNvPr>
          <p:cNvSpPr>
            <a:spLocks noGrp="1"/>
          </p:cNvSpPr>
          <p:nvPr>
            <p:ph type="title"/>
          </p:nvPr>
        </p:nvSpPr>
        <p:spPr>
          <a:xfrm>
            <a:off x="1484311" y="685801"/>
            <a:ext cx="10018713" cy="1143000"/>
          </a:xfrm>
        </p:spPr>
        <p:txBody>
          <a:bodyPr/>
          <a:lstStyle/>
          <a:p>
            <a:r>
              <a:rPr lang="en-IN" dirty="0">
                <a:latin typeface="Times New Roman" panose="02020603050405020304" pitchFamily="18" charset="0"/>
                <a:cs typeface="Times New Roman" panose="02020603050405020304" pitchFamily="18" charset="0"/>
              </a:rPr>
              <a:t>Tech Gesture Speak</a:t>
            </a:r>
          </a:p>
        </p:txBody>
      </p:sp>
      <p:sp>
        <p:nvSpPr>
          <p:cNvPr id="3" name="Content Placeholder 2">
            <a:extLst>
              <a:ext uri="{FF2B5EF4-FFF2-40B4-BE49-F238E27FC236}">
                <a16:creationId xmlns:a16="http://schemas.microsoft.com/office/drawing/2014/main" id="{C5FC4604-8B31-02C6-EDFE-4130BBFC1FC2}"/>
              </a:ext>
            </a:extLst>
          </p:cNvPr>
          <p:cNvSpPr>
            <a:spLocks noGrp="1"/>
          </p:cNvSpPr>
          <p:nvPr>
            <p:ph idx="1"/>
          </p:nvPr>
        </p:nvSpPr>
        <p:spPr>
          <a:xfrm>
            <a:off x="1484310" y="1992087"/>
            <a:ext cx="10018713" cy="3799114"/>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 "Sign Language Glove" aims to provide an innovative solution for individuals with hearing or speech impairments. This project focuses on creating a wearable glove that interprets hand gestures used in sign language and translates them into text displayed on an LCD screen. The technology is simple, cost-effective, and could dramatically improve communication for users in real-time without relying on an interpreter. </a:t>
            </a:r>
          </a:p>
          <a:p>
            <a:pPr marL="0" indent="0" algn="just">
              <a:buNone/>
            </a:pPr>
            <a:r>
              <a:rPr lang="en-US" dirty="0">
                <a:latin typeface="Times New Roman" panose="02020603050405020304" pitchFamily="18" charset="0"/>
                <a:cs typeface="Times New Roman" panose="02020603050405020304" pitchFamily="18" charset="0"/>
              </a:rPr>
              <a:t>The glove aims to overcome communication barriers, making it easier for people who cannot hear or speak to communicate with others who don't understand sign language. This solution is particularly useful in environments like hospitals, schools, or public spaces where accessibility is often limited.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65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0BA6-12C2-6B00-287F-26C049D74F4D}"/>
              </a:ext>
            </a:extLst>
          </p:cNvPr>
          <p:cNvSpPr>
            <a:spLocks noGrp="1"/>
          </p:cNvSpPr>
          <p:nvPr>
            <p:ph type="title"/>
          </p:nvPr>
        </p:nvSpPr>
        <p:spPr>
          <a:xfrm>
            <a:off x="1484312" y="685800"/>
            <a:ext cx="9437118" cy="1369031"/>
          </a:xfrm>
        </p:spPr>
        <p:txBody>
          <a:bodyPr/>
          <a:lstStyle/>
          <a:p>
            <a:r>
              <a:rPr lang="en-IN" dirty="0"/>
              <a:t>Components</a:t>
            </a:r>
          </a:p>
        </p:txBody>
      </p:sp>
      <p:sp>
        <p:nvSpPr>
          <p:cNvPr id="5" name="Rectangle 2">
            <a:extLst>
              <a:ext uri="{FF2B5EF4-FFF2-40B4-BE49-F238E27FC236}">
                <a16:creationId xmlns:a16="http://schemas.microsoft.com/office/drawing/2014/main" id="{3B181D52-0858-35E1-4C24-B81354362D1D}"/>
              </a:ext>
            </a:extLst>
          </p:cNvPr>
          <p:cNvSpPr>
            <a:spLocks noGrp="1" noChangeArrowheads="1"/>
          </p:cNvSpPr>
          <p:nvPr>
            <p:ph idx="1"/>
          </p:nvPr>
        </p:nvSpPr>
        <p:spPr bwMode="auto">
          <a:xfrm>
            <a:off x="1864453" y="2724014"/>
            <a:ext cx="4495251"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5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- 1</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 sensors - 5</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 Player - 1</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Speaker – 1</a:t>
            </a:r>
          </a:p>
          <a:p>
            <a:pPr marL="0" indent="0" defTabSz="914400" eaLnBrk="0" fontAlgn="base" hangingPunct="0">
              <a:lnSpc>
                <a:spcPct val="15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Zero PCB - 1</a:t>
            </a:r>
          </a:p>
        </p:txBody>
      </p:sp>
    </p:spTree>
    <p:extLst>
      <p:ext uri="{BB962C8B-B14F-4D97-AF65-F5344CB8AC3E}">
        <p14:creationId xmlns:p14="http://schemas.microsoft.com/office/powerpoint/2010/main" val="84211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79B5-E668-7193-4D27-4983D5A7E8F1}"/>
              </a:ext>
            </a:extLst>
          </p:cNvPr>
          <p:cNvSpPr>
            <a:spLocks noGrp="1"/>
          </p:cNvSpPr>
          <p:nvPr>
            <p:ph type="title"/>
          </p:nvPr>
        </p:nvSpPr>
        <p:spPr>
          <a:xfrm>
            <a:off x="1587052" y="323166"/>
            <a:ext cx="10018713" cy="1101903"/>
          </a:xfrm>
        </p:spPr>
        <p:txBody>
          <a:bodyPr/>
          <a:lstStyle/>
          <a:p>
            <a:r>
              <a:rPr lang="en-IN" dirty="0">
                <a:latin typeface="Times New Roman" panose="02020603050405020304" pitchFamily="18" charset="0"/>
                <a:cs typeface="Times New Roman" panose="02020603050405020304" pitchFamily="18" charset="0"/>
              </a:rPr>
              <a:t>Arduino Nano</a:t>
            </a:r>
          </a:p>
        </p:txBody>
      </p:sp>
      <p:sp>
        <p:nvSpPr>
          <p:cNvPr id="3" name="Content Placeholder 2">
            <a:extLst>
              <a:ext uri="{FF2B5EF4-FFF2-40B4-BE49-F238E27FC236}">
                <a16:creationId xmlns:a16="http://schemas.microsoft.com/office/drawing/2014/main" id="{21C48B6E-9FE4-634E-C7E2-45405F275B2C}"/>
              </a:ext>
            </a:extLst>
          </p:cNvPr>
          <p:cNvSpPr>
            <a:spLocks noGrp="1"/>
          </p:cNvSpPr>
          <p:nvPr>
            <p:ph idx="1"/>
          </p:nvPr>
        </p:nvSpPr>
        <p:spPr>
          <a:xfrm>
            <a:off x="4582273" y="1674688"/>
            <a:ext cx="6920749" cy="4407613"/>
          </a:xfrm>
        </p:spPr>
        <p:txBody>
          <a:bodyPr>
            <a:normAutofit fontScale="92500"/>
          </a:bodyPr>
          <a:lstStyle/>
          <a:p>
            <a:pPr algn="just"/>
            <a:r>
              <a:rPr lang="en-US" b="0" i="0" dirty="0">
                <a:solidFill>
                  <a:srgbClr val="2C2F34"/>
                </a:solidFill>
                <a:effectLst/>
                <a:latin typeface="Times New Roman" panose="02020603050405020304" pitchFamily="18" charset="0"/>
                <a:cs typeface="Times New Roman" panose="02020603050405020304" pitchFamily="18" charset="0"/>
              </a:rPr>
              <a:t>We utilized the Arduino Nano microcontroller for this project due to its compact size. The Arduino Nano's operating voltage is 5v, and the Flex Sensor also operates at 5v, which is why we chose this microcontroller. The Arduino Nano microcontroller features Pin Conviction. We used 5 flex sensors, and all sensors received Analogue output from the Arduino Nano via the built-in 8 Analogue pins (A0-A8). </a:t>
            </a:r>
          </a:p>
          <a:p>
            <a:pPr algn="just"/>
            <a:r>
              <a:rPr lang="en-US" b="0" i="0" dirty="0">
                <a:solidFill>
                  <a:srgbClr val="2C2F34"/>
                </a:solidFill>
                <a:effectLst/>
                <a:latin typeface="Times New Roman" panose="02020603050405020304" pitchFamily="18" charset="0"/>
                <a:cs typeface="Times New Roman" panose="02020603050405020304" pitchFamily="18" charset="0"/>
              </a:rPr>
              <a:t>Alternatives: Other microcontrollers, such as the Arduino Uno and ESP32, were investigated. However, the Arduino Nano's smaller size and enough performance made it the favored option.</a:t>
            </a:r>
          </a:p>
        </p:txBody>
      </p:sp>
      <p:pic>
        <p:nvPicPr>
          <p:cNvPr id="2054" name="Picture 6" descr="Components2 1">
            <a:extLst>
              <a:ext uri="{FF2B5EF4-FFF2-40B4-BE49-F238E27FC236}">
                <a16:creationId xmlns:a16="http://schemas.microsoft.com/office/drawing/2014/main" id="{B5FC6285-201A-1FBC-3E12-C3D02D1077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 t="12416"/>
          <a:stretch/>
        </p:blipFill>
        <p:spPr bwMode="auto">
          <a:xfrm>
            <a:off x="1345251" y="2667855"/>
            <a:ext cx="3211323" cy="19512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5A2D8A7B-40B7-3DB1-AFBD-15C028F08173}"/>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258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C63E-31BD-08D5-9ABD-8183C68DC524}"/>
              </a:ext>
            </a:extLst>
          </p:cNvPr>
          <p:cNvSpPr>
            <a:spLocks noGrp="1"/>
          </p:cNvSpPr>
          <p:nvPr>
            <p:ph type="title"/>
          </p:nvPr>
        </p:nvSpPr>
        <p:spPr>
          <a:xfrm>
            <a:off x="1785991" y="283826"/>
            <a:ext cx="8620018" cy="1132725"/>
          </a:xfrm>
        </p:spPr>
        <p:txBody>
          <a:bodyPr/>
          <a:lstStyle/>
          <a:p>
            <a:r>
              <a:rPr lang="en-IN" dirty="0">
                <a:latin typeface="Times New Roman" panose="02020603050405020304" pitchFamily="18" charset="0"/>
                <a:cs typeface="Times New Roman" panose="02020603050405020304" pitchFamily="18" charset="0"/>
              </a:rPr>
              <a:t>Flex Sensor</a:t>
            </a:r>
          </a:p>
        </p:txBody>
      </p:sp>
      <p:sp>
        <p:nvSpPr>
          <p:cNvPr id="3" name="Content Placeholder 2">
            <a:extLst>
              <a:ext uri="{FF2B5EF4-FFF2-40B4-BE49-F238E27FC236}">
                <a16:creationId xmlns:a16="http://schemas.microsoft.com/office/drawing/2014/main" id="{133EB9CC-28D0-3B8F-F43D-2DC9B92C355C}"/>
              </a:ext>
            </a:extLst>
          </p:cNvPr>
          <p:cNvSpPr>
            <a:spLocks noGrp="1"/>
          </p:cNvSpPr>
          <p:nvPr>
            <p:ph idx="1"/>
          </p:nvPr>
        </p:nvSpPr>
        <p:spPr>
          <a:xfrm>
            <a:off x="4428162" y="1564242"/>
            <a:ext cx="7089168" cy="4826284"/>
          </a:xfrm>
        </p:spPr>
        <p:txBody>
          <a:bodyPr>
            <a:normAutofit/>
          </a:bodyPr>
          <a:lstStyle/>
          <a:p>
            <a:pPr algn="just"/>
            <a:r>
              <a:rPr lang="en-US" dirty="0">
                <a:latin typeface="Times New Roman" panose="02020603050405020304" pitchFamily="18" charset="0"/>
                <a:cs typeface="Times New Roman" panose="02020603050405020304" pitchFamily="18" charset="0"/>
              </a:rPr>
              <a:t>A flex sensor is a resistive device whose resistance changes depending on how far it is bent. It is made of a flexible polymer with conductive components that change resistance as the sensor bends, much like a variable resistor. The sensor contains two leads, and the resistance changes as the voltage across them varies. It runs at 0-5V and has a flat resistance of around 25K ohms.</a:t>
            </a:r>
          </a:p>
          <a:p>
            <a:pPr algn="just"/>
            <a:r>
              <a:rPr lang="en-US" dirty="0">
                <a:latin typeface="Times New Roman" panose="02020603050405020304" pitchFamily="18" charset="0"/>
                <a:cs typeface="Times New Roman" panose="02020603050405020304" pitchFamily="18" charset="0"/>
              </a:rPr>
              <a:t>Alternatives Considered: While strain gauges and potentiometers may also detect bending or rotation, flex sensors provide a more compact and versatile option that meets the project's criteria.</a:t>
            </a:r>
          </a:p>
          <a:p>
            <a:pPr algn="just"/>
            <a:endParaRPr lang="en-US" dirty="0">
              <a:latin typeface="Times New Roman" panose="02020603050405020304" pitchFamily="18" charset="0"/>
              <a:cs typeface="Times New Roman" panose="02020603050405020304" pitchFamily="18" charset="0"/>
            </a:endParaRPr>
          </a:p>
        </p:txBody>
      </p:sp>
      <p:pic>
        <p:nvPicPr>
          <p:cNvPr id="3074" name="Picture 2" descr="Flex Sensor 1">
            <a:extLst>
              <a:ext uri="{FF2B5EF4-FFF2-40B4-BE49-F238E27FC236}">
                <a16:creationId xmlns:a16="http://schemas.microsoft.com/office/drawing/2014/main" id="{CF1A85D8-EA94-150F-EABC-9662FC1756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79" t="11122"/>
          <a:stretch/>
        </p:blipFill>
        <p:spPr bwMode="auto">
          <a:xfrm>
            <a:off x="1105452" y="2992349"/>
            <a:ext cx="3406189" cy="234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2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F139-E018-8657-71E6-3693754C734C}"/>
              </a:ext>
            </a:extLst>
          </p:cNvPr>
          <p:cNvSpPr>
            <a:spLocks noGrp="1"/>
          </p:cNvSpPr>
          <p:nvPr>
            <p:ph type="title"/>
          </p:nvPr>
        </p:nvSpPr>
        <p:spPr>
          <a:xfrm>
            <a:off x="1715785" y="457059"/>
            <a:ext cx="9441950" cy="968338"/>
          </a:xfrm>
        </p:spPr>
        <p:txBody>
          <a:bodyPr/>
          <a:lstStyle/>
          <a:p>
            <a:r>
              <a:rPr lang="en-IN" dirty="0">
                <a:latin typeface="Times New Roman" panose="02020603050405020304" pitchFamily="18" charset="0"/>
                <a:cs typeface="Times New Roman" panose="02020603050405020304" pitchFamily="18" charset="0"/>
              </a:rPr>
              <a:t>Df Mini Player</a:t>
            </a:r>
          </a:p>
        </p:txBody>
      </p:sp>
      <p:sp>
        <p:nvSpPr>
          <p:cNvPr id="3" name="Content Placeholder 2">
            <a:extLst>
              <a:ext uri="{FF2B5EF4-FFF2-40B4-BE49-F238E27FC236}">
                <a16:creationId xmlns:a16="http://schemas.microsoft.com/office/drawing/2014/main" id="{4561E570-3597-F589-3B9E-4CC51C7E661B}"/>
              </a:ext>
            </a:extLst>
          </p:cNvPr>
          <p:cNvSpPr>
            <a:spLocks noGrp="1"/>
          </p:cNvSpPr>
          <p:nvPr>
            <p:ph idx="1"/>
          </p:nvPr>
        </p:nvSpPr>
        <p:spPr>
          <a:xfrm>
            <a:off x="4161034" y="1253448"/>
            <a:ext cx="7787811" cy="5075434"/>
          </a:xfrm>
        </p:spPr>
        <p:txBody>
          <a:bodyPr>
            <a:noAutofit/>
          </a:bodyPr>
          <a:lstStyle/>
          <a:p>
            <a:pPr algn="just"/>
            <a:r>
              <a:rPr lang="en-US" dirty="0">
                <a:latin typeface="Times New Roman" panose="02020603050405020304" pitchFamily="18" charset="0"/>
                <a:cs typeface="Times New Roman" panose="02020603050405020304" pitchFamily="18" charset="0"/>
              </a:rPr>
              <a:t>The DF Mini Player is an audio module that plays MP3, WAV, and WMA files from a microSD card, with an internal amplifier and a 3.5mm audio jack for speakers. Controlled via a serial interface, it's compatible with Arduino and other microcontrollers. It supports UART connection, operates at 3.5V-5V, and connects VCC to Arduino's 5V, GND to GND, Rx to D10, and Tx to D9.</a:t>
            </a:r>
          </a:p>
          <a:p>
            <a:pPr algn="just"/>
            <a:r>
              <a:rPr lang="en-US" dirty="0">
                <a:latin typeface="Times New Roman" panose="02020603050405020304" pitchFamily="18" charset="0"/>
                <a:cs typeface="Times New Roman" panose="02020603050405020304" pitchFamily="18" charset="0"/>
              </a:rPr>
              <a:t>Alternatives: Other audio playback devices or digital audio converters were examined. However, the </a:t>
            </a:r>
            <a:r>
              <a:rPr lang="en-US" dirty="0" err="1">
                <a:latin typeface="Times New Roman" panose="02020603050405020304" pitchFamily="18" charset="0"/>
                <a:cs typeface="Times New Roman" panose="02020603050405020304" pitchFamily="18" charset="0"/>
              </a:rPr>
              <a:t>DFPlayer</a:t>
            </a:r>
            <a:r>
              <a:rPr lang="en-US" dirty="0">
                <a:latin typeface="Times New Roman" panose="02020603050405020304" pitchFamily="18" charset="0"/>
                <a:cs typeface="Times New Roman" panose="02020603050405020304" pitchFamily="18" charset="0"/>
              </a:rPr>
              <a:t> Mini's ease of use and compatibility with Arduino made it the </a:t>
            </a:r>
            <a:r>
              <a:rPr lang="en-US" dirty="0" err="1">
                <a:latin typeface="Times New Roman" panose="02020603050405020304" pitchFamily="18" charset="0"/>
                <a:cs typeface="Times New Roman" panose="02020603050405020304" pitchFamily="18" charset="0"/>
              </a:rPr>
              <a:t>favoured</a:t>
            </a:r>
            <a:r>
              <a:rPr lang="en-US" dirty="0">
                <a:latin typeface="Times New Roman" panose="02020603050405020304" pitchFamily="18" charset="0"/>
                <a:cs typeface="Times New Roman" panose="02020603050405020304" pitchFamily="18" charset="0"/>
              </a:rPr>
              <a:t> option.</a:t>
            </a:r>
          </a:p>
        </p:txBody>
      </p:sp>
      <p:pic>
        <p:nvPicPr>
          <p:cNvPr id="4099" name="Picture 3" descr="DF Mini Player">
            <a:extLst>
              <a:ext uri="{FF2B5EF4-FFF2-40B4-BE49-F238E27FC236}">
                <a16:creationId xmlns:a16="http://schemas.microsoft.com/office/drawing/2014/main" id="{ED144B25-A457-4F69-A7A9-4E71B209A1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r="7346" b="3043"/>
          <a:stretch/>
        </p:blipFill>
        <p:spPr bwMode="auto">
          <a:xfrm>
            <a:off x="1132349" y="3102468"/>
            <a:ext cx="3028685" cy="239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3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10C9-9CF5-EB2A-BDA2-90DBA4BF8FC4}"/>
              </a:ext>
            </a:extLst>
          </p:cNvPr>
          <p:cNvSpPr>
            <a:spLocks noGrp="1"/>
          </p:cNvSpPr>
          <p:nvPr>
            <p:ph type="title"/>
          </p:nvPr>
        </p:nvSpPr>
        <p:spPr>
          <a:xfrm>
            <a:off x="1841500" y="685801"/>
            <a:ext cx="9359900" cy="1112177"/>
          </a:xfrm>
        </p:spPr>
        <p:txBody>
          <a:bodyPr/>
          <a:lstStyle/>
          <a:p>
            <a:r>
              <a:rPr lang="en-IN" dirty="0">
                <a:latin typeface="Times New Roman" panose="02020603050405020304" pitchFamily="18" charset="0"/>
                <a:cs typeface="Times New Roman" panose="02020603050405020304" pitchFamily="18" charset="0"/>
              </a:rPr>
              <a:t>Speaker</a:t>
            </a:r>
          </a:p>
        </p:txBody>
      </p:sp>
      <p:sp>
        <p:nvSpPr>
          <p:cNvPr id="3" name="Content Placeholder 2">
            <a:extLst>
              <a:ext uri="{FF2B5EF4-FFF2-40B4-BE49-F238E27FC236}">
                <a16:creationId xmlns:a16="http://schemas.microsoft.com/office/drawing/2014/main" id="{15717E0D-50F3-EE46-BFFA-5FE2AFC33255}"/>
              </a:ext>
            </a:extLst>
          </p:cNvPr>
          <p:cNvSpPr>
            <a:spLocks noGrp="1"/>
          </p:cNvSpPr>
          <p:nvPr>
            <p:ph idx="1"/>
          </p:nvPr>
        </p:nvSpPr>
        <p:spPr>
          <a:xfrm>
            <a:off x="4889500" y="2032001"/>
            <a:ext cx="6854823" cy="2316164"/>
          </a:xfrm>
        </p:spPr>
        <p:txBody>
          <a:bodyPr/>
          <a:lstStyle/>
          <a:p>
            <a:pPr algn="just"/>
            <a:r>
              <a:rPr lang="en-US" b="0" i="0" dirty="0">
                <a:solidFill>
                  <a:srgbClr val="2C2F34"/>
                </a:solidFill>
                <a:effectLst/>
                <a:latin typeface="Times New Roman" panose="02020603050405020304" pitchFamily="18" charset="0"/>
                <a:cs typeface="Times New Roman" panose="02020603050405020304" pitchFamily="18" charset="0"/>
              </a:rPr>
              <a:t>In this Project, we used the 8 Ohm / 0.25 watt Speaker and the sound of the speaker is relay clear and proper way sound.</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5122" name="Picture 2" descr="Speaker">
            <a:extLst>
              <a:ext uri="{FF2B5EF4-FFF2-40B4-BE49-F238E27FC236}">
                <a16:creationId xmlns:a16="http://schemas.microsoft.com/office/drawing/2014/main" id="{A4684803-7DE5-C9ED-36F6-26B1C398A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136" y="2636836"/>
            <a:ext cx="3503252" cy="231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77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5E90-99BF-F53E-F11A-65DBC21B5BF2}"/>
              </a:ext>
            </a:extLst>
          </p:cNvPr>
          <p:cNvSpPr>
            <a:spLocks noGrp="1"/>
          </p:cNvSpPr>
          <p:nvPr>
            <p:ph type="title"/>
          </p:nvPr>
        </p:nvSpPr>
        <p:spPr>
          <a:xfrm>
            <a:off x="2108200" y="685801"/>
            <a:ext cx="8978900" cy="1422399"/>
          </a:xfrm>
        </p:spPr>
        <p:txBody>
          <a:bodyPr/>
          <a:lstStyle/>
          <a:p>
            <a:r>
              <a:rPr lang="en-IN" dirty="0">
                <a:latin typeface="Times New Roman" panose="02020603050405020304" pitchFamily="18" charset="0"/>
                <a:cs typeface="Times New Roman" panose="02020603050405020304" pitchFamily="18" charset="0"/>
              </a:rPr>
              <a:t>Zero PCB</a:t>
            </a:r>
          </a:p>
        </p:txBody>
      </p:sp>
      <p:sp>
        <p:nvSpPr>
          <p:cNvPr id="3" name="Content Placeholder 2">
            <a:extLst>
              <a:ext uri="{FF2B5EF4-FFF2-40B4-BE49-F238E27FC236}">
                <a16:creationId xmlns:a16="http://schemas.microsoft.com/office/drawing/2014/main" id="{0A539BC8-7EA9-E930-414E-1F1C6125E6F1}"/>
              </a:ext>
            </a:extLst>
          </p:cNvPr>
          <p:cNvSpPr>
            <a:spLocks noGrp="1"/>
          </p:cNvSpPr>
          <p:nvPr>
            <p:ph idx="1"/>
          </p:nvPr>
        </p:nvSpPr>
        <p:spPr>
          <a:xfrm>
            <a:off x="4800600" y="2222501"/>
            <a:ext cx="6702423" cy="2654299"/>
          </a:xfrm>
        </p:spPr>
        <p:txBody>
          <a:bodyPr/>
          <a:lstStyle/>
          <a:p>
            <a:pPr algn="just">
              <a:buFont typeface="Arial" panose="020B0604020202020204" pitchFamily="34" charset="0"/>
              <a:buChar char="•"/>
            </a:pPr>
            <a:r>
              <a:rPr lang="en-US" b="0" i="0" dirty="0">
                <a:solidFill>
                  <a:srgbClr val="2C2F34"/>
                </a:solidFill>
                <a:effectLst/>
                <a:latin typeface="Times New Roman" panose="02020603050405020304" pitchFamily="18" charset="0"/>
                <a:cs typeface="Times New Roman" panose="02020603050405020304" pitchFamily="18" charset="0"/>
              </a:rPr>
              <a:t>In this Project we used the 4×4 zero PCB is Used to Build The Prototypes or Testing Of Any Project.</a:t>
            </a:r>
          </a:p>
          <a:p>
            <a:pPr algn="just">
              <a:buFont typeface="Arial" panose="020B0604020202020204" pitchFamily="34" charset="0"/>
              <a:buChar char="•"/>
            </a:pPr>
            <a:r>
              <a:rPr lang="en-US" b="0" i="0" dirty="0">
                <a:solidFill>
                  <a:srgbClr val="2C2F34"/>
                </a:solidFill>
                <a:effectLst/>
                <a:latin typeface="Times New Roman" panose="02020603050405020304" pitchFamily="18" charset="0"/>
                <a:cs typeface="Times New Roman" panose="02020603050405020304" pitchFamily="18" charset="0"/>
              </a:rPr>
              <a:t>On the Back Side Of the Zero PCB, You Sold all the components.</a:t>
            </a:r>
          </a:p>
        </p:txBody>
      </p:sp>
      <p:pic>
        <p:nvPicPr>
          <p:cNvPr id="6146" name="Picture 2" descr="Components0">
            <a:extLst>
              <a:ext uri="{FF2B5EF4-FFF2-40B4-BE49-F238E27FC236}">
                <a16:creationId xmlns:a16="http://schemas.microsoft.com/office/drawing/2014/main" id="{85BD207D-651E-2FAC-2BCE-AF47119038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02" t="6923"/>
          <a:stretch/>
        </p:blipFill>
        <p:spPr bwMode="auto">
          <a:xfrm>
            <a:off x="1244600" y="2679700"/>
            <a:ext cx="3556000" cy="280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576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283</TotalTime>
  <Words>1041</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Times New Roman</vt:lpstr>
      <vt:lpstr>Parallax</vt:lpstr>
      <vt:lpstr>TECH GESTURE SPEAK                                                   - using Arduino</vt:lpstr>
      <vt:lpstr> Prof. Divya Meena Sundaram</vt:lpstr>
      <vt:lpstr>Tech Gesture Speak</vt:lpstr>
      <vt:lpstr>Components</vt:lpstr>
      <vt:lpstr>Arduino Nano</vt:lpstr>
      <vt:lpstr>Flex Sensor</vt:lpstr>
      <vt:lpstr>Df Mini Player</vt:lpstr>
      <vt:lpstr>Speaker</vt:lpstr>
      <vt:lpstr>Zero PCB</vt:lpstr>
      <vt:lpstr>Circuit diagram</vt:lpstr>
      <vt:lpstr>Process </vt:lpstr>
      <vt:lpstr>PowerPoint Presentation</vt:lpstr>
      <vt:lpstr>PowerPoint Presentation</vt:lpstr>
      <vt:lpstr>System Functions</vt:lpstr>
      <vt:lpstr>THANK YOU MADAM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PULLURU UDAYA KUMAR</dc:creator>
  <cp:lastModifiedBy>PULLURU UDAYA KUMAR</cp:lastModifiedBy>
  <cp:revision>4</cp:revision>
  <dcterms:created xsi:type="dcterms:W3CDTF">2024-09-29T16:08:39Z</dcterms:created>
  <dcterms:modified xsi:type="dcterms:W3CDTF">2024-09-30T13:47:49Z</dcterms:modified>
</cp:coreProperties>
</file>