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1"/>
    </p:embeddedFont>
    <p:embeddedFont>
      <p:font typeface="Open Sans" panose="020B0606030504020204" pitchFamily="34" charset="0"/>
      <p:regular r:id="rId12"/>
    </p:embeddedFont>
    <p:embeddedFont>
      <p:font typeface="Open Sans Bold" panose="020B0806030504020204" pitchFamily="34" charset="0"/>
      <p:regular r:id="rId13"/>
      <p:bold r:id="rId14"/>
    </p:embeddedFont>
    <p:embeddedFont>
      <p:font typeface="Poppins" panose="00000500000000000000" pitchFamily="2" charset="0"/>
      <p:regular r:id="rId15"/>
      <p:bold r:id="rId16"/>
      <p:italic r:id="rId17"/>
      <p:boldItalic r:id="rId18"/>
    </p:embeddedFont>
    <p:embeddedFont>
      <p:font typeface="TT Octosquares Compressed" panose="020B0604020202020204" charset="0"/>
      <p:regular r:id="rId19"/>
    </p:embeddedFont>
    <p:embeddedFont>
      <p:font typeface="TT Octosquares Compressed Bold Italic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500"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80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80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80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80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80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5"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46"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47" name="Date Placeholder 3"/>
          <p:cNvSpPr>
            <a:spLocks noGrp="1"/>
          </p:cNvSpPr>
          <p:nvPr>
            <p:ph type="dt" sz="half" idx="10"/>
          </p:nvPr>
        </p:nvSpPr>
        <p:spPr/>
        <p:txBody>
          <a:bodyPr/>
          <a:lstStyle/>
          <a:p>
            <a:fld id="{1D8BD707-D9CF-40AE-B4C6-C98DA3205C09}" type="datetimeFigureOut">
              <a:rPr lang="en-US" smtClean="0"/>
              <a:t>11/8/2024</a:t>
            </a:fld>
            <a:endParaRPr lang="en-US"/>
          </a:p>
        </p:txBody>
      </p:sp>
      <p:sp>
        <p:nvSpPr>
          <p:cNvPr id="1048748" name="Footer Placeholder 4"/>
          <p:cNvSpPr>
            <a:spLocks noGrp="1"/>
          </p:cNvSpPr>
          <p:nvPr>
            <p:ph type="ftr" sz="quarter" idx="11"/>
          </p:nvPr>
        </p:nvSpPr>
        <p:spPr/>
        <p:txBody>
          <a:bodyPr/>
          <a:lstStyle/>
          <a:p>
            <a:endParaRPr lang="en-US"/>
          </a:p>
        </p:txBody>
      </p:sp>
      <p:sp>
        <p:nvSpPr>
          <p:cNvPr id="104874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r>
              <a:rPr lang="en-US"/>
              <a:t>Click to edit Master title style</a:t>
            </a:r>
          </a:p>
        </p:txBody>
      </p:sp>
      <p:sp>
        <p:nvSpPr>
          <p:cNvPr id="104877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2" name="Date Placeholder 3"/>
          <p:cNvSpPr>
            <a:spLocks noGrp="1"/>
          </p:cNvSpPr>
          <p:nvPr>
            <p:ph type="dt" sz="half" idx="10"/>
          </p:nvPr>
        </p:nvSpPr>
        <p:spPr/>
        <p:txBody>
          <a:bodyPr/>
          <a:lstStyle/>
          <a:p>
            <a:fld id="{1D8BD707-D9CF-40AE-B4C6-C98DA3205C09}" type="datetimeFigureOut">
              <a:rPr lang="en-US" smtClean="0"/>
              <a:t>11/8/2024</a:t>
            </a:fld>
            <a:endParaRPr lang="en-US"/>
          </a:p>
        </p:txBody>
      </p:sp>
      <p:sp>
        <p:nvSpPr>
          <p:cNvPr id="1048773" name="Footer Placeholder 4"/>
          <p:cNvSpPr>
            <a:spLocks noGrp="1"/>
          </p:cNvSpPr>
          <p:nvPr>
            <p:ph type="ftr" sz="quarter" idx="11"/>
          </p:nvPr>
        </p:nvSpPr>
        <p:spPr/>
        <p:txBody>
          <a:bodyPr/>
          <a:lstStyle/>
          <a:p>
            <a:endParaRPr lang="en-US"/>
          </a:p>
        </p:txBody>
      </p:sp>
      <p:sp>
        <p:nvSpPr>
          <p:cNvPr id="104877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54"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55"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56" name="Date Placeholder 3"/>
          <p:cNvSpPr>
            <a:spLocks noGrp="1"/>
          </p:cNvSpPr>
          <p:nvPr>
            <p:ph type="dt" sz="half" idx="10"/>
          </p:nvPr>
        </p:nvSpPr>
        <p:spPr/>
        <p:txBody>
          <a:bodyPr/>
          <a:lstStyle/>
          <a:p>
            <a:fld id="{1D8BD707-D9CF-40AE-B4C6-C98DA3205C09}" type="datetimeFigureOut">
              <a:rPr lang="en-US" smtClean="0"/>
              <a:t>11/8/2024</a:t>
            </a:fld>
            <a:endParaRPr lang="en-US"/>
          </a:p>
        </p:txBody>
      </p:sp>
      <p:sp>
        <p:nvSpPr>
          <p:cNvPr id="1048757" name="Footer Placeholder 4"/>
          <p:cNvSpPr>
            <a:spLocks noGrp="1"/>
          </p:cNvSpPr>
          <p:nvPr>
            <p:ph type="ftr" sz="quarter" idx="11"/>
          </p:nvPr>
        </p:nvSpPr>
        <p:spPr/>
        <p:txBody>
          <a:bodyPr/>
          <a:lstStyle/>
          <a:p>
            <a:endParaRPr lang="en-US"/>
          </a:p>
        </p:txBody>
      </p:sp>
      <p:sp>
        <p:nvSpPr>
          <p:cNvPr id="104875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59" name="Title 1"/>
          <p:cNvSpPr>
            <a:spLocks noGrp="1"/>
          </p:cNvSpPr>
          <p:nvPr>
            <p:ph type="title"/>
          </p:nvPr>
        </p:nvSpPr>
        <p:spPr/>
        <p:txBody>
          <a:bodyPr/>
          <a:lstStyle/>
          <a:p>
            <a:r>
              <a:rPr lang="en-US"/>
              <a:t>Click to edit Master title style</a:t>
            </a:r>
          </a:p>
        </p:txBody>
      </p:sp>
      <p:sp>
        <p:nvSpPr>
          <p:cNvPr id="104876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1" name="Date Placeholder 3"/>
          <p:cNvSpPr>
            <a:spLocks noGrp="1"/>
          </p:cNvSpPr>
          <p:nvPr>
            <p:ph type="dt" sz="half" idx="10"/>
          </p:nvPr>
        </p:nvSpPr>
        <p:spPr/>
        <p:txBody>
          <a:bodyPr/>
          <a:lstStyle/>
          <a:p>
            <a:fld id="{1D8BD707-D9CF-40AE-B4C6-C98DA3205C09}" type="datetimeFigureOut">
              <a:rPr lang="en-US" smtClean="0"/>
              <a:t>11/8/2024</a:t>
            </a:fld>
            <a:endParaRPr lang="en-US"/>
          </a:p>
        </p:txBody>
      </p:sp>
      <p:sp>
        <p:nvSpPr>
          <p:cNvPr id="1048762" name="Footer Placeholder 4"/>
          <p:cNvSpPr>
            <a:spLocks noGrp="1"/>
          </p:cNvSpPr>
          <p:nvPr>
            <p:ph type="ftr" sz="quarter" idx="11"/>
          </p:nvPr>
        </p:nvSpPr>
        <p:spPr/>
        <p:txBody>
          <a:bodyPr/>
          <a:lstStyle/>
          <a:p>
            <a:endParaRPr lang="en-US"/>
          </a:p>
        </p:txBody>
      </p:sp>
      <p:sp>
        <p:nvSpPr>
          <p:cNvPr id="104876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75"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76"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77" name="Date Placeholder 3"/>
          <p:cNvSpPr>
            <a:spLocks noGrp="1"/>
          </p:cNvSpPr>
          <p:nvPr>
            <p:ph type="dt" sz="half" idx="10"/>
          </p:nvPr>
        </p:nvSpPr>
        <p:spPr/>
        <p:txBody>
          <a:bodyPr/>
          <a:lstStyle/>
          <a:p>
            <a:fld id="{1D8BD707-D9CF-40AE-B4C6-C98DA3205C09}" type="datetimeFigureOut">
              <a:rPr lang="en-US" smtClean="0"/>
              <a:t>11/8/2024</a:t>
            </a:fld>
            <a:endParaRPr lang="en-US"/>
          </a:p>
        </p:txBody>
      </p:sp>
      <p:sp>
        <p:nvSpPr>
          <p:cNvPr id="1048778" name="Footer Placeholder 4"/>
          <p:cNvSpPr>
            <a:spLocks noGrp="1"/>
          </p:cNvSpPr>
          <p:nvPr>
            <p:ph type="ftr" sz="quarter" idx="11"/>
          </p:nvPr>
        </p:nvSpPr>
        <p:spPr/>
        <p:txBody>
          <a:bodyPr/>
          <a:lstStyle/>
          <a:p>
            <a:endParaRPr lang="en-US"/>
          </a:p>
        </p:txBody>
      </p:sp>
      <p:sp>
        <p:nvSpPr>
          <p:cNvPr id="104877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p>
            <a:r>
              <a:rPr lang="en-US"/>
              <a:t>Click to edit Master title style</a:t>
            </a:r>
          </a:p>
        </p:txBody>
      </p:sp>
      <p:sp>
        <p:nvSpPr>
          <p:cNvPr id="1048781"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2"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3" name="Date Placeholder 4"/>
          <p:cNvSpPr>
            <a:spLocks noGrp="1"/>
          </p:cNvSpPr>
          <p:nvPr>
            <p:ph type="dt" sz="half" idx="10"/>
          </p:nvPr>
        </p:nvSpPr>
        <p:spPr/>
        <p:txBody>
          <a:bodyPr/>
          <a:lstStyle/>
          <a:p>
            <a:fld id="{1D8BD707-D9CF-40AE-B4C6-C98DA3205C09}" type="datetimeFigureOut">
              <a:rPr lang="en-US" smtClean="0"/>
              <a:t>11/8/2024</a:t>
            </a:fld>
            <a:endParaRPr lang="en-US"/>
          </a:p>
        </p:txBody>
      </p:sp>
      <p:sp>
        <p:nvSpPr>
          <p:cNvPr id="1048784" name="Footer Placeholder 5"/>
          <p:cNvSpPr>
            <a:spLocks noGrp="1"/>
          </p:cNvSpPr>
          <p:nvPr>
            <p:ph type="ftr" sz="quarter" idx="11"/>
          </p:nvPr>
        </p:nvSpPr>
        <p:spPr/>
        <p:txBody>
          <a:bodyPr/>
          <a:lstStyle/>
          <a:p>
            <a:endParaRPr lang="en-US"/>
          </a:p>
        </p:txBody>
      </p:sp>
      <p:sp>
        <p:nvSpPr>
          <p:cNvPr id="1048785"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a:t>Click to edit Master title style</a:t>
            </a:r>
          </a:p>
        </p:txBody>
      </p:sp>
      <p:sp>
        <p:nvSpPr>
          <p:cNvPr id="1048787"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88"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9"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90"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1" name="Date Placeholder 6"/>
          <p:cNvSpPr>
            <a:spLocks noGrp="1"/>
          </p:cNvSpPr>
          <p:nvPr>
            <p:ph type="dt" sz="half" idx="10"/>
          </p:nvPr>
        </p:nvSpPr>
        <p:spPr/>
        <p:txBody>
          <a:bodyPr/>
          <a:lstStyle/>
          <a:p>
            <a:fld id="{1D8BD707-D9CF-40AE-B4C6-C98DA3205C09}" type="datetimeFigureOut">
              <a:rPr lang="en-US" smtClean="0"/>
              <a:t>11/8/2024</a:t>
            </a:fld>
            <a:endParaRPr lang="en-US"/>
          </a:p>
        </p:txBody>
      </p:sp>
      <p:sp>
        <p:nvSpPr>
          <p:cNvPr id="1048792" name="Footer Placeholder 7"/>
          <p:cNvSpPr>
            <a:spLocks noGrp="1"/>
          </p:cNvSpPr>
          <p:nvPr>
            <p:ph type="ftr" sz="quarter" idx="11"/>
          </p:nvPr>
        </p:nvSpPr>
        <p:spPr/>
        <p:txBody>
          <a:bodyPr/>
          <a:lstStyle/>
          <a:p>
            <a:endParaRPr lang="en-US"/>
          </a:p>
        </p:txBody>
      </p:sp>
      <p:sp>
        <p:nvSpPr>
          <p:cNvPr id="1048793"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a:t>Click to edit Master title style</a:t>
            </a:r>
          </a:p>
        </p:txBody>
      </p:sp>
      <p:sp>
        <p:nvSpPr>
          <p:cNvPr id="1048751" name="Date Placeholder 2"/>
          <p:cNvSpPr>
            <a:spLocks noGrp="1"/>
          </p:cNvSpPr>
          <p:nvPr>
            <p:ph type="dt" sz="half" idx="10"/>
          </p:nvPr>
        </p:nvSpPr>
        <p:spPr/>
        <p:txBody>
          <a:bodyPr/>
          <a:lstStyle/>
          <a:p>
            <a:fld id="{1D8BD707-D9CF-40AE-B4C6-C98DA3205C09}" type="datetimeFigureOut">
              <a:rPr lang="en-US" smtClean="0"/>
              <a:t>11/8/2024</a:t>
            </a:fld>
            <a:endParaRPr lang="en-US"/>
          </a:p>
        </p:txBody>
      </p:sp>
      <p:sp>
        <p:nvSpPr>
          <p:cNvPr id="1048752" name="Footer Placeholder 3"/>
          <p:cNvSpPr>
            <a:spLocks noGrp="1"/>
          </p:cNvSpPr>
          <p:nvPr>
            <p:ph type="ftr" sz="quarter" idx="11"/>
          </p:nvPr>
        </p:nvSpPr>
        <p:spPr/>
        <p:txBody>
          <a:bodyPr/>
          <a:lstStyle/>
          <a:p>
            <a:endParaRPr lang="en-US"/>
          </a:p>
        </p:txBody>
      </p:sp>
      <p:sp>
        <p:nvSpPr>
          <p:cNvPr id="1048753"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t>11/8/2024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94"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9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6"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97" name="Date Placeholder 4"/>
          <p:cNvSpPr>
            <a:spLocks noGrp="1"/>
          </p:cNvSpPr>
          <p:nvPr>
            <p:ph type="dt" sz="half" idx="10"/>
          </p:nvPr>
        </p:nvSpPr>
        <p:spPr/>
        <p:txBody>
          <a:bodyPr/>
          <a:lstStyle/>
          <a:p>
            <a:fld id="{1D8BD707-D9CF-40AE-B4C6-C98DA3205C09}" type="datetimeFigureOut">
              <a:rPr lang="en-US" smtClean="0"/>
              <a:t>11/8/2024</a:t>
            </a:fld>
            <a:endParaRPr lang="en-US"/>
          </a:p>
        </p:txBody>
      </p:sp>
      <p:sp>
        <p:nvSpPr>
          <p:cNvPr id="1048798" name="Footer Placeholder 5"/>
          <p:cNvSpPr>
            <a:spLocks noGrp="1"/>
          </p:cNvSpPr>
          <p:nvPr>
            <p:ph type="ftr" sz="quarter" idx="11"/>
          </p:nvPr>
        </p:nvSpPr>
        <p:spPr/>
        <p:txBody>
          <a:bodyPr/>
          <a:lstStyle/>
          <a:p>
            <a:endParaRPr lang="en-US"/>
          </a:p>
        </p:txBody>
      </p:sp>
      <p:sp>
        <p:nvSpPr>
          <p:cNvPr id="104879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64"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65"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66"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67" name="Date Placeholder 4"/>
          <p:cNvSpPr>
            <a:spLocks noGrp="1"/>
          </p:cNvSpPr>
          <p:nvPr>
            <p:ph type="dt" sz="half" idx="10"/>
          </p:nvPr>
        </p:nvSpPr>
        <p:spPr/>
        <p:txBody>
          <a:bodyPr/>
          <a:lstStyle/>
          <a:p>
            <a:fld id="{1D8BD707-D9CF-40AE-B4C6-C98DA3205C09}" type="datetimeFigureOut">
              <a:rPr lang="en-US" smtClean="0"/>
              <a:t>11/8/2024</a:t>
            </a:fld>
            <a:endParaRPr lang="en-US"/>
          </a:p>
        </p:txBody>
      </p:sp>
      <p:sp>
        <p:nvSpPr>
          <p:cNvPr id="1048768" name="Footer Placeholder 5"/>
          <p:cNvSpPr>
            <a:spLocks noGrp="1"/>
          </p:cNvSpPr>
          <p:nvPr>
            <p:ph type="ftr" sz="quarter" idx="11"/>
          </p:nvPr>
        </p:nvSpPr>
        <p:spPr/>
        <p:txBody>
          <a:bodyPr/>
          <a:lstStyle/>
          <a:p>
            <a:endParaRPr lang="en-US"/>
          </a:p>
        </p:txBody>
      </p:sp>
      <p:sp>
        <p:nvSpPr>
          <p:cNvPr id="104876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11/8/2024</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6.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3.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585"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586"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23" name="Group 5"/>
          <p:cNvGrpSpPr/>
          <p:nvPr/>
        </p:nvGrpSpPr>
        <p:grpSpPr>
          <a:xfrm rot="-5400000">
            <a:off x="17631481" y="8597471"/>
            <a:ext cx="924223" cy="397435"/>
            <a:chOff x="0" y="0"/>
            <a:chExt cx="1347239" cy="579341"/>
          </a:xfrm>
        </p:grpSpPr>
        <p:sp>
          <p:nvSpPr>
            <p:cNvPr id="1048587"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588"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048589" name="Freeform 8"/>
          <p:cNvSpPr/>
          <p:nvPr/>
        </p:nvSpPr>
        <p:spPr>
          <a:xfrm>
            <a:off x="2843386"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5"/>
            <a:stretch>
              <a:fillRect/>
            </a:stretch>
          </a:blipFill>
        </p:spPr>
      </p:sp>
      <p:sp>
        <p:nvSpPr>
          <p:cNvPr id="1048590" name="TextBox 9"/>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591" name="TextBox 10"/>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592" name="TextBox 11"/>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593" name="TextBox 12"/>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594" name="TextBox 13"/>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595" name="TextBox 14"/>
          <p:cNvSpPr txBox="1"/>
          <p:nvPr/>
        </p:nvSpPr>
        <p:spPr>
          <a:xfrm>
            <a:off x="4061681" y="3646495"/>
            <a:ext cx="10164638" cy="5930899"/>
          </a:xfrm>
          <a:prstGeom prst="rect">
            <a:avLst/>
          </a:prstGeom>
        </p:spPr>
        <p:txBody>
          <a:bodyPr lIns="0" tIns="0" rIns="0" bIns="0" rtlCol="0" anchor="t">
            <a:spAutoFit/>
          </a:bodyPr>
          <a:lstStyle/>
          <a:p>
            <a:pPr algn="ctr">
              <a:lnSpc>
                <a:spcPts val="9340"/>
              </a:lnSpc>
              <a:spcBef>
                <a:spcPct val="0"/>
              </a:spcBef>
            </a:pPr>
            <a:r>
              <a:rPr lang="en-US" sz="6671" b="1" i="1">
                <a:solidFill>
                  <a:srgbClr val="FFFFFF"/>
                </a:solidFill>
                <a:latin typeface="TT Octosquares Compressed Bold Italics"/>
                <a:ea typeface="TT Octosquares Compressed Bold Italics"/>
                <a:cs typeface="TT Octosquares Compressed Bold Italics"/>
                <a:sym typeface="TT Octosquares Compressed Bold Italics"/>
              </a:rPr>
              <a:t>TECHGESTURESPEAK: ARDUINO-BASED GLOVE FOR TRANSLATING SIGN LANGUAGE INTO WORDSNOLOGY</a:t>
            </a:r>
          </a:p>
        </p:txBody>
      </p:sp>
      <p:sp>
        <p:nvSpPr>
          <p:cNvPr id="1048596" name="Freeform 15"/>
          <p:cNvSpPr/>
          <p:nvPr/>
        </p:nvSpPr>
        <p:spPr>
          <a:xfrm>
            <a:off x="2105520"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5"/>
            <a:stretch>
              <a:fillRect/>
            </a:stretch>
          </a:blipFill>
        </p:spPr>
      </p:sp>
      <p:sp>
        <p:nvSpPr>
          <p:cNvPr id="1048597" name="Freeform 16"/>
          <p:cNvSpPr/>
          <p:nvPr/>
        </p:nvSpPr>
        <p:spPr>
          <a:xfrm>
            <a:off x="1390081"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5"/>
            <a:stretch>
              <a:fillRect/>
            </a:stretch>
          </a:blipFill>
        </p:spPr>
      </p:sp>
      <p:sp>
        <p:nvSpPr>
          <p:cNvPr id="1048598" name="Freeform 17"/>
          <p:cNvSpPr/>
          <p:nvPr/>
        </p:nvSpPr>
        <p:spPr>
          <a:xfrm rot="-10800000">
            <a:off x="14226319"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5"/>
            <a:stretch>
              <a:fillRect/>
            </a:stretch>
          </a:blipFill>
        </p:spPr>
      </p:sp>
      <p:sp>
        <p:nvSpPr>
          <p:cNvPr id="1048599" name="Freeform 18"/>
          <p:cNvSpPr/>
          <p:nvPr/>
        </p:nvSpPr>
        <p:spPr>
          <a:xfrm rot="-10800000">
            <a:off x="15323726"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5"/>
            <a:stretch>
              <a:fillRect/>
            </a:stretch>
          </a:blipFill>
        </p:spPr>
      </p:sp>
      <p:sp>
        <p:nvSpPr>
          <p:cNvPr id="1048600" name="Freeform 19"/>
          <p:cNvSpPr/>
          <p:nvPr/>
        </p:nvSpPr>
        <p:spPr>
          <a:xfrm rot="-10800000">
            <a:off x="16268205"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5"/>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602"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603"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25" name="Group 5"/>
          <p:cNvGrpSpPr/>
          <p:nvPr/>
        </p:nvGrpSpPr>
        <p:grpSpPr>
          <a:xfrm rot="-5400000">
            <a:off x="17631481" y="8597471"/>
            <a:ext cx="924223" cy="397435"/>
            <a:chOff x="0" y="0"/>
            <a:chExt cx="1347239" cy="579341"/>
          </a:xfrm>
        </p:grpSpPr>
        <p:sp>
          <p:nvSpPr>
            <p:cNvPr id="1048604"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605"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grpSp>
        <p:nvGrpSpPr>
          <p:cNvPr id="26" name="Group 8"/>
          <p:cNvGrpSpPr/>
          <p:nvPr/>
        </p:nvGrpSpPr>
        <p:grpSpPr>
          <a:xfrm rot="296358">
            <a:off x="1064114" y="5875511"/>
            <a:ext cx="1987486" cy="4917132"/>
            <a:chOff x="0" y="0"/>
            <a:chExt cx="2566646" cy="6350000"/>
          </a:xfrm>
        </p:grpSpPr>
        <p:sp>
          <p:nvSpPr>
            <p:cNvPr id="1048606" name="Freeform 9"/>
            <p:cNvSpPr/>
            <p:nvPr/>
          </p:nvSpPr>
          <p:spPr>
            <a:xfrm>
              <a:off x="0" y="0"/>
              <a:ext cx="2566646" cy="6350000"/>
            </a:xfrm>
            <a:custGeom>
              <a:avLst/>
              <a:gdLst/>
              <a:ahLst/>
              <a:cxnLst/>
              <a:rect l="l" t="t" r="r" b="b"/>
              <a:pathLst>
                <a:path w="2566646" h="6350000">
                  <a:moveTo>
                    <a:pt x="2566646" y="0"/>
                  </a:moveTo>
                  <a:lnTo>
                    <a:pt x="1643059" y="6350000"/>
                  </a:lnTo>
                  <a:lnTo>
                    <a:pt x="0" y="6350000"/>
                  </a:lnTo>
                  <a:lnTo>
                    <a:pt x="912836" y="0"/>
                  </a:lnTo>
                  <a:lnTo>
                    <a:pt x="2566646" y="0"/>
                  </a:lnTo>
                  <a:close/>
                </a:path>
              </a:pathLst>
            </a:custGeom>
            <a:solidFill>
              <a:srgbClr val="12F1FF"/>
            </a:solidFill>
            <a:ln w="12700">
              <a:solidFill>
                <a:srgbClr val="000000"/>
              </a:solidFill>
            </a:ln>
          </p:spPr>
        </p:sp>
      </p:grpSp>
      <p:grpSp>
        <p:nvGrpSpPr>
          <p:cNvPr id="27" name="Group 10"/>
          <p:cNvGrpSpPr/>
          <p:nvPr/>
        </p:nvGrpSpPr>
        <p:grpSpPr>
          <a:xfrm>
            <a:off x="6331094" y="0"/>
            <a:ext cx="2635057" cy="4917132"/>
            <a:chOff x="0" y="0"/>
            <a:chExt cx="3402921" cy="6350000"/>
          </a:xfrm>
        </p:grpSpPr>
        <p:sp>
          <p:nvSpPr>
            <p:cNvPr id="1048607" name="Freeform 11"/>
            <p:cNvSpPr/>
            <p:nvPr/>
          </p:nvSpPr>
          <p:spPr>
            <a:xfrm>
              <a:off x="0" y="0"/>
              <a:ext cx="3402921" cy="6350000"/>
            </a:xfrm>
            <a:custGeom>
              <a:avLst/>
              <a:gdLst/>
              <a:ahLst/>
              <a:cxnLst/>
              <a:rect l="l" t="t" r="r" b="b"/>
              <a:pathLst>
                <a:path w="3402921" h="6350000">
                  <a:moveTo>
                    <a:pt x="3402921" y="0"/>
                  </a:moveTo>
                  <a:lnTo>
                    <a:pt x="2178407" y="6350000"/>
                  </a:lnTo>
                  <a:lnTo>
                    <a:pt x="0" y="6350000"/>
                  </a:lnTo>
                  <a:lnTo>
                    <a:pt x="1210260" y="0"/>
                  </a:lnTo>
                  <a:lnTo>
                    <a:pt x="3402921" y="0"/>
                  </a:lnTo>
                  <a:close/>
                </a:path>
              </a:pathLst>
            </a:custGeom>
            <a:solidFill>
              <a:srgbClr val="12F1FF"/>
            </a:solidFill>
            <a:ln w="12700">
              <a:solidFill>
                <a:srgbClr val="000000"/>
              </a:solidFill>
            </a:ln>
          </p:spPr>
        </p:sp>
      </p:grpSp>
      <p:grpSp>
        <p:nvGrpSpPr>
          <p:cNvPr id="28" name="Group 12"/>
          <p:cNvGrpSpPr/>
          <p:nvPr/>
        </p:nvGrpSpPr>
        <p:grpSpPr>
          <a:xfrm>
            <a:off x="1681488" y="0"/>
            <a:ext cx="6925620" cy="10287000"/>
            <a:chOff x="0" y="0"/>
            <a:chExt cx="4275074" cy="6350000"/>
          </a:xfrm>
        </p:grpSpPr>
        <p:sp>
          <p:nvSpPr>
            <p:cNvPr id="1048608" name="Freeform 13"/>
            <p:cNvSpPr/>
            <p:nvPr/>
          </p:nvSpPr>
          <p:spPr>
            <a:xfrm rot="5874500">
              <a:off x="-1301368" y="1494637"/>
              <a:ext cx="6877811" cy="3360726"/>
            </a:xfrm>
            <a:custGeom>
              <a:avLst/>
              <a:gdLst/>
              <a:ahLst/>
              <a:cxnLst/>
              <a:rect l="l" t="t" r="r" b="b"/>
              <a:pathLst>
                <a:path w="6877811" h="3360726">
                  <a:moveTo>
                    <a:pt x="0" y="0"/>
                  </a:moveTo>
                  <a:lnTo>
                    <a:pt x="6501268" y="650031"/>
                  </a:lnTo>
                  <a:lnTo>
                    <a:pt x="6877810" y="3360726"/>
                  </a:lnTo>
                  <a:lnTo>
                    <a:pt x="379006" y="2728432"/>
                  </a:lnTo>
                  <a:lnTo>
                    <a:pt x="0" y="0"/>
                  </a:lnTo>
                  <a:close/>
                </a:path>
              </a:pathLst>
            </a:custGeom>
            <a:blipFill>
              <a:blip r:embed="rId5"/>
              <a:stretch>
                <a:fillRect l="-1891" r="-14797"/>
              </a:stretch>
            </a:blipFill>
          </p:spPr>
        </p:sp>
      </p:grpSp>
      <p:sp>
        <p:nvSpPr>
          <p:cNvPr id="1048609" name="TextBox 14"/>
          <p:cNvSpPr txBox="1"/>
          <p:nvPr/>
        </p:nvSpPr>
        <p:spPr>
          <a:xfrm>
            <a:off x="9144000" y="2075858"/>
            <a:ext cx="7931000" cy="1522095"/>
          </a:xfrm>
          <a:prstGeom prst="rect">
            <a:avLst/>
          </a:prstGeom>
        </p:spPr>
        <p:txBody>
          <a:bodyPr lIns="0" tIns="0" rIns="0" bIns="0" rtlCol="0" anchor="t">
            <a:spAutoFit/>
          </a:bodyPr>
          <a:lstStyle/>
          <a:p>
            <a:pPr algn="l">
              <a:lnSpc>
                <a:spcPts val="11985"/>
              </a:lnSpc>
              <a:spcBef>
                <a:spcPct val="0"/>
              </a:spcBef>
            </a:pPr>
            <a:r>
              <a:rPr lang="en-US" sz="8560" dirty="0">
                <a:solidFill>
                  <a:srgbClr val="FFFFFF"/>
                </a:solidFill>
                <a:latin typeface="TT Octosquares Compressed"/>
                <a:ea typeface="TT Octosquares Compressed"/>
                <a:cs typeface="TT Octosquares Compressed"/>
                <a:sym typeface="TT Octosquares Compressed"/>
              </a:rPr>
              <a:t>INTRODUCTION </a:t>
            </a:r>
            <a:endParaRPr lang="zh-CN" altLang="en-US" dirty="0"/>
          </a:p>
        </p:txBody>
      </p:sp>
      <p:sp>
        <p:nvSpPr>
          <p:cNvPr id="1048610" name="Freeform 15"/>
          <p:cNvSpPr/>
          <p:nvPr/>
        </p:nvSpPr>
        <p:spPr>
          <a:xfrm>
            <a:off x="1054987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611" name="Freeform 16"/>
          <p:cNvSpPr/>
          <p:nvPr/>
        </p:nvSpPr>
        <p:spPr>
          <a:xfrm>
            <a:off x="11014997" y="2247308"/>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612" name="Freeform 17"/>
          <p:cNvSpPr/>
          <p:nvPr/>
        </p:nvSpPr>
        <p:spPr>
          <a:xfrm>
            <a:off x="11480118" y="2247308"/>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6"/>
            <a:stretch>
              <a:fillRect/>
            </a:stretch>
          </a:blipFill>
        </p:spPr>
      </p:sp>
      <p:sp>
        <p:nvSpPr>
          <p:cNvPr id="1048613" name="TextBox 18"/>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614" name="TextBox 19"/>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615" name="TextBox 20"/>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616" name="TextBox 21"/>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617" name="TextBox 22"/>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618" name="TextBox 23"/>
          <p:cNvSpPr txBox="1"/>
          <p:nvPr/>
        </p:nvSpPr>
        <p:spPr>
          <a:xfrm>
            <a:off x="9275248" y="3808730"/>
            <a:ext cx="8054986" cy="4692397"/>
          </a:xfrm>
          <a:prstGeom prst="rect">
            <a:avLst/>
          </a:prstGeom>
        </p:spPr>
        <p:txBody>
          <a:bodyPr lIns="0" tIns="0" rIns="0" bIns="0" rtlCol="0" anchor="t">
            <a:spAutoFit/>
          </a:bodyPr>
          <a:lstStyle/>
          <a:p>
            <a:pPr algn="l">
              <a:lnSpc>
                <a:spcPts val="3079"/>
              </a:lnSpc>
            </a:pPr>
            <a:r>
              <a:rPr lang="en-US" sz="2199" dirty="0">
                <a:solidFill>
                  <a:srgbClr val="FFFFFF"/>
                </a:solidFill>
                <a:latin typeface="Open Sans"/>
                <a:ea typeface="Open Sans"/>
                <a:cs typeface="Open Sans"/>
                <a:sym typeface="Open Sans"/>
              </a:rPr>
              <a:t>The "Sign Language Glove" project aims to provide an innovative solution for individuals with hearing or speech impairments. This project focuses on creating a wearable glove that interprets hand gestures used in sign language and translates them into text displayed on an LCD screen. The technology is simple, cost-effective, and could dramatically improve communication for users in real-time without relying on an interpreter.</a:t>
            </a:r>
          </a:p>
          <a:p>
            <a:pPr algn="l">
              <a:lnSpc>
                <a:spcPts val="3079"/>
              </a:lnSpc>
              <a:spcBef>
                <a:spcPct val="0"/>
              </a:spcBef>
            </a:pPr>
            <a:r>
              <a:rPr lang="en-US" sz="2199" dirty="0">
                <a:solidFill>
                  <a:srgbClr val="FFFFFF"/>
                </a:solidFill>
                <a:latin typeface="Open Sans"/>
                <a:ea typeface="Open Sans"/>
                <a:cs typeface="Open Sans"/>
                <a:sym typeface="Open Sans"/>
              </a:rPr>
              <a:t>The glove aims to overcome communication barriers, making it easier for people who cannot hear or speak to communicate with others who don't understand sign language. This solution is particularly useful in environments like hospitals, schools, or public spaces where accessibility is often limited.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620"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621"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30" name="Group 5"/>
          <p:cNvGrpSpPr/>
          <p:nvPr/>
        </p:nvGrpSpPr>
        <p:grpSpPr>
          <a:xfrm rot="-5400000">
            <a:off x="17631481" y="8597471"/>
            <a:ext cx="924223" cy="397435"/>
            <a:chOff x="0" y="0"/>
            <a:chExt cx="1347239" cy="579341"/>
          </a:xfrm>
        </p:grpSpPr>
        <p:sp>
          <p:nvSpPr>
            <p:cNvPr id="1048622"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623"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grpSp>
        <p:nvGrpSpPr>
          <p:cNvPr id="31" name="Group 8"/>
          <p:cNvGrpSpPr/>
          <p:nvPr/>
        </p:nvGrpSpPr>
        <p:grpSpPr>
          <a:xfrm>
            <a:off x="7362339" y="2914524"/>
            <a:ext cx="6509860" cy="2228976"/>
            <a:chOff x="0" y="0"/>
            <a:chExt cx="6350000" cy="2174240"/>
          </a:xfrm>
        </p:grpSpPr>
        <p:sp>
          <p:nvSpPr>
            <p:cNvPr id="1048624" name="Freeform 9"/>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solidFill>
              <a:srgbClr val="12F1FF"/>
            </a:solidFill>
            <a:ln w="12700">
              <a:solidFill>
                <a:srgbClr val="000000"/>
              </a:solidFill>
            </a:ln>
          </p:spPr>
        </p:sp>
      </p:grpSp>
      <p:grpSp>
        <p:nvGrpSpPr>
          <p:cNvPr id="32" name="Group 10"/>
          <p:cNvGrpSpPr/>
          <p:nvPr/>
        </p:nvGrpSpPr>
        <p:grpSpPr>
          <a:xfrm>
            <a:off x="7189484" y="1028700"/>
            <a:ext cx="11098516" cy="3800132"/>
            <a:chOff x="0" y="0"/>
            <a:chExt cx="6350000" cy="2174240"/>
          </a:xfrm>
        </p:grpSpPr>
        <p:sp>
          <p:nvSpPr>
            <p:cNvPr id="1048625" name="Freeform 11"/>
            <p:cNvSpPr/>
            <p:nvPr/>
          </p:nvSpPr>
          <p:spPr>
            <a:xfrm>
              <a:off x="0" y="0"/>
              <a:ext cx="6350000" cy="2174240"/>
            </a:xfrm>
            <a:custGeom>
              <a:avLst/>
              <a:gdLst/>
              <a:ahLst/>
              <a:cxnLst/>
              <a:rect l="l" t="t" r="r" b="b"/>
              <a:pathLst>
                <a:path w="6350000" h="2174240">
                  <a:moveTo>
                    <a:pt x="6350000" y="0"/>
                  </a:moveTo>
                  <a:lnTo>
                    <a:pt x="6350000" y="2174240"/>
                  </a:lnTo>
                  <a:lnTo>
                    <a:pt x="647700" y="2174240"/>
                  </a:lnTo>
                  <a:lnTo>
                    <a:pt x="0" y="0"/>
                  </a:lnTo>
                  <a:close/>
                </a:path>
              </a:pathLst>
            </a:custGeom>
            <a:blipFill>
              <a:blip r:embed="rId5"/>
              <a:stretch>
                <a:fillRect t="-42321" b="-52260"/>
              </a:stretch>
            </a:blipFill>
          </p:spPr>
        </p:sp>
      </p:grpSp>
      <p:sp>
        <p:nvSpPr>
          <p:cNvPr id="1048626" name="TextBox 1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627" name="TextBox 1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628" name="TextBox 1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629" name="TextBox 1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630" name="TextBox 16"/>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631" name="TextBox 17"/>
          <p:cNvSpPr txBox="1"/>
          <p:nvPr/>
        </p:nvSpPr>
        <p:spPr>
          <a:xfrm>
            <a:off x="787086" y="3050881"/>
            <a:ext cx="6042967" cy="3014472"/>
          </a:xfrm>
          <a:prstGeom prst="rect">
            <a:avLst/>
          </a:prstGeom>
        </p:spPr>
        <p:txBody>
          <a:bodyPr lIns="0" tIns="0" rIns="0" bIns="0" rtlCol="0" anchor="t">
            <a:spAutoFit/>
          </a:bodyPr>
          <a:lstStyle/>
          <a:p>
            <a:pPr algn="l">
              <a:lnSpc>
                <a:spcPts val="5934"/>
              </a:lnSpc>
            </a:pPr>
            <a:r>
              <a:rPr lang="en-US" sz="5761">
                <a:solidFill>
                  <a:srgbClr val="FFFFFF"/>
                </a:solidFill>
                <a:latin typeface="TT Octosquares Compressed"/>
                <a:ea typeface="TT Octosquares Compressed"/>
                <a:cs typeface="TT Octosquares Compressed"/>
                <a:sym typeface="TT Octosquares Compressed"/>
              </a:rPr>
              <a:t>PROBLEM STATEMENT AND TITLE OF THE PROJECT</a:t>
            </a:r>
            <a:endParaRPr lang="zh-CN" altLang="en-US"/>
          </a:p>
        </p:txBody>
      </p:sp>
      <p:sp>
        <p:nvSpPr>
          <p:cNvPr id="1048632" name="Freeform 18"/>
          <p:cNvSpPr/>
          <p:nvPr/>
        </p:nvSpPr>
        <p:spPr>
          <a:xfrm>
            <a:off x="1850798" y="2399296"/>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6"/>
            <a:stretch>
              <a:fillRect/>
            </a:stretch>
          </a:blipFill>
        </p:spPr>
      </p:sp>
      <p:sp>
        <p:nvSpPr>
          <p:cNvPr id="1048633" name="Freeform 19"/>
          <p:cNvSpPr/>
          <p:nvPr/>
        </p:nvSpPr>
        <p:spPr>
          <a:xfrm>
            <a:off x="231591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634" name="Freeform 20"/>
          <p:cNvSpPr/>
          <p:nvPr/>
        </p:nvSpPr>
        <p:spPr>
          <a:xfrm>
            <a:off x="2781038" y="239929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grpSp>
        <p:nvGrpSpPr>
          <p:cNvPr id="33" name="Group 21"/>
          <p:cNvGrpSpPr/>
          <p:nvPr/>
        </p:nvGrpSpPr>
        <p:grpSpPr>
          <a:xfrm>
            <a:off x="1850798" y="6751024"/>
            <a:ext cx="677751" cy="677751"/>
            <a:chOff x="0" y="0"/>
            <a:chExt cx="812800" cy="812800"/>
          </a:xfrm>
        </p:grpSpPr>
        <p:sp>
          <p:nvSpPr>
            <p:cNvPr id="1048635" name="Freeform 2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36" name="TextBox 23"/>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048637" name="TextBox 24"/>
          <p:cNvSpPr txBox="1"/>
          <p:nvPr/>
        </p:nvSpPr>
        <p:spPr>
          <a:xfrm>
            <a:off x="2924118" y="6722449"/>
            <a:ext cx="2980687" cy="3190875"/>
          </a:xfrm>
          <a:prstGeom prst="rect">
            <a:avLst/>
          </a:prstGeom>
        </p:spPr>
        <p:txBody>
          <a:bodyPr lIns="0" tIns="0" rIns="0" bIns="0" rtlCol="0" anchor="t">
            <a:spAutoFit/>
          </a:bodyPr>
          <a:lstStyle/>
          <a:p>
            <a:pPr algn="l">
              <a:lnSpc>
                <a:spcPts val="2100"/>
              </a:lnSpc>
              <a:spcBef>
                <a:spcPct val="0"/>
              </a:spcBef>
            </a:pPr>
            <a:r>
              <a:rPr lang="en-US" sz="1500">
                <a:solidFill>
                  <a:srgbClr val="FFFFFF"/>
                </a:solidFill>
                <a:latin typeface="Open Sans"/>
                <a:ea typeface="Open Sans"/>
                <a:cs typeface="Open Sans"/>
                <a:sym typeface="Open Sans"/>
              </a:rPr>
              <a:t>The Problem: There is a major communication gap between those who rely on sign language and those who don’t understand it. While some solutions exist, such as human interpreters or sign language apps, they can be expensive, inconvenient, or require a secondary device like a smartphone. A wearable solution is both practical and accessible for daily use.</a:t>
            </a:r>
          </a:p>
        </p:txBody>
      </p:sp>
      <p:sp>
        <p:nvSpPr>
          <p:cNvPr id="1048638" name="TextBox 25"/>
          <p:cNvSpPr txBox="1"/>
          <p:nvPr/>
        </p:nvSpPr>
        <p:spPr>
          <a:xfrm>
            <a:off x="1941618" y="6927022"/>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01</a:t>
            </a:r>
          </a:p>
        </p:txBody>
      </p:sp>
      <p:grpSp>
        <p:nvGrpSpPr>
          <p:cNvPr id="34" name="Group 26"/>
          <p:cNvGrpSpPr/>
          <p:nvPr/>
        </p:nvGrpSpPr>
        <p:grpSpPr>
          <a:xfrm>
            <a:off x="7085906" y="6751024"/>
            <a:ext cx="677751" cy="677751"/>
            <a:chOff x="0" y="0"/>
            <a:chExt cx="812800" cy="812800"/>
          </a:xfrm>
        </p:grpSpPr>
        <p:sp>
          <p:nvSpPr>
            <p:cNvPr id="1048639" name="Freeform 2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40" name="TextBox 28"/>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048641" name="TextBox 29"/>
          <p:cNvSpPr txBox="1"/>
          <p:nvPr/>
        </p:nvSpPr>
        <p:spPr>
          <a:xfrm>
            <a:off x="8159226" y="6722449"/>
            <a:ext cx="2976099" cy="2667000"/>
          </a:xfrm>
          <a:prstGeom prst="rect">
            <a:avLst/>
          </a:prstGeom>
        </p:spPr>
        <p:txBody>
          <a:bodyPr lIns="0" tIns="0" rIns="0" bIns="0" rtlCol="0" anchor="t">
            <a:spAutoFit/>
          </a:bodyPr>
          <a:lstStyle/>
          <a:p>
            <a:pPr algn="l">
              <a:lnSpc>
                <a:spcPts val="2100"/>
              </a:lnSpc>
            </a:pPr>
            <a:r>
              <a:rPr lang="en-US" sz="1500">
                <a:solidFill>
                  <a:srgbClr val="FFFFFF"/>
                </a:solidFill>
                <a:latin typeface="Open Sans"/>
                <a:ea typeface="Open Sans"/>
                <a:cs typeface="Open Sans"/>
                <a:sym typeface="Open Sans"/>
              </a:rPr>
              <a:t>Communication Barrier Between Deaf/Hard of Hearing</a:t>
            </a:r>
          </a:p>
          <a:p>
            <a:pPr algn="l">
              <a:lnSpc>
                <a:spcPts val="2100"/>
              </a:lnSpc>
              <a:spcBef>
                <a:spcPct val="0"/>
              </a:spcBef>
            </a:pPr>
            <a:r>
              <a:rPr lang="en-US" sz="1500">
                <a:solidFill>
                  <a:srgbClr val="FFFFFF"/>
                </a:solidFill>
                <a:latin typeface="Open Sans"/>
                <a:ea typeface="Open Sans"/>
                <a:cs typeface="Open Sans"/>
                <a:sym typeface="Open Sans"/>
              </a:rPr>
              <a:t>A large number of people who are deaf or hard of hearing rely on sign language as their primary mode of communication. However, most people who do not belong to the deaf community are not fluent in sign language, creating a communication barrier. </a:t>
            </a:r>
          </a:p>
        </p:txBody>
      </p:sp>
      <p:sp>
        <p:nvSpPr>
          <p:cNvPr id="1048642" name="TextBox 30"/>
          <p:cNvSpPr txBox="1"/>
          <p:nvPr/>
        </p:nvSpPr>
        <p:spPr>
          <a:xfrm>
            <a:off x="7176726" y="6927022"/>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02</a:t>
            </a:r>
          </a:p>
        </p:txBody>
      </p:sp>
      <p:grpSp>
        <p:nvGrpSpPr>
          <p:cNvPr id="35" name="Group 31"/>
          <p:cNvGrpSpPr/>
          <p:nvPr/>
        </p:nvGrpSpPr>
        <p:grpSpPr>
          <a:xfrm>
            <a:off x="12321014" y="6751024"/>
            <a:ext cx="677751" cy="677751"/>
            <a:chOff x="0" y="0"/>
            <a:chExt cx="812800" cy="812800"/>
          </a:xfrm>
        </p:grpSpPr>
        <p:sp>
          <p:nvSpPr>
            <p:cNvPr id="1048643" name="Freeform 32"/>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44" name="TextBox 33"/>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048645" name="TextBox 34"/>
          <p:cNvSpPr txBox="1"/>
          <p:nvPr/>
        </p:nvSpPr>
        <p:spPr>
          <a:xfrm>
            <a:off x="13394334" y="6722449"/>
            <a:ext cx="2957133" cy="3457575"/>
          </a:xfrm>
          <a:prstGeom prst="rect">
            <a:avLst/>
          </a:prstGeom>
        </p:spPr>
        <p:txBody>
          <a:bodyPr lIns="0" tIns="0" rIns="0" bIns="0" rtlCol="0" anchor="t">
            <a:spAutoFit/>
          </a:bodyPr>
          <a:lstStyle/>
          <a:p>
            <a:pPr algn="l">
              <a:lnSpc>
                <a:spcPts val="2100"/>
              </a:lnSpc>
            </a:pPr>
            <a:r>
              <a:rPr lang="en-US" sz="1500">
                <a:solidFill>
                  <a:srgbClr val="FFFFFF"/>
                </a:solidFill>
                <a:latin typeface="Open Sans"/>
                <a:ea typeface="Open Sans"/>
                <a:cs typeface="Open Sans"/>
                <a:sym typeface="Open Sans"/>
              </a:rPr>
              <a:t>Need for a Portable, Wearable Solution</a:t>
            </a:r>
          </a:p>
          <a:p>
            <a:pPr algn="l">
              <a:lnSpc>
                <a:spcPts val="2100"/>
              </a:lnSpc>
              <a:spcBef>
                <a:spcPct val="0"/>
              </a:spcBef>
            </a:pPr>
            <a:r>
              <a:rPr lang="en-US" sz="1500">
                <a:solidFill>
                  <a:srgbClr val="FFFFFF"/>
                </a:solidFill>
                <a:latin typeface="Open Sans"/>
                <a:ea typeface="Open Sans"/>
                <a:cs typeface="Open Sans"/>
                <a:sym typeface="Open Sans"/>
              </a:rPr>
              <a:t>Existing technologies for sign language translation typically require external devices like phones, cameras, or computers. These tools are not always portable or convenient for everyday use. What is needed is a compact, wearable solution that allows users to communicate efficiently without the need for extra devices.</a:t>
            </a:r>
          </a:p>
        </p:txBody>
      </p:sp>
      <p:sp>
        <p:nvSpPr>
          <p:cNvPr id="1048646" name="TextBox 35"/>
          <p:cNvSpPr txBox="1"/>
          <p:nvPr/>
        </p:nvSpPr>
        <p:spPr>
          <a:xfrm>
            <a:off x="12411834" y="6927022"/>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648"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649"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37" name="Group 5"/>
          <p:cNvGrpSpPr/>
          <p:nvPr/>
        </p:nvGrpSpPr>
        <p:grpSpPr>
          <a:xfrm>
            <a:off x="0" y="5404625"/>
            <a:ext cx="3890113" cy="4882375"/>
            <a:chOff x="0" y="0"/>
            <a:chExt cx="4797387" cy="6021070"/>
          </a:xfrm>
        </p:grpSpPr>
        <p:sp>
          <p:nvSpPr>
            <p:cNvPr id="1048650" name="Freeform 6"/>
            <p:cNvSpPr/>
            <p:nvPr/>
          </p:nvSpPr>
          <p:spPr>
            <a:xfrm>
              <a:off x="0" y="0"/>
              <a:ext cx="4797387" cy="6021070"/>
            </a:xfrm>
            <a:custGeom>
              <a:avLst/>
              <a:gdLst/>
              <a:ahLst/>
              <a:cxnLst/>
              <a:rect l="l" t="t" r="r" b="b"/>
              <a:pathLst>
                <a:path w="4797387" h="6021070">
                  <a:moveTo>
                    <a:pt x="0" y="6021070"/>
                  </a:moveTo>
                  <a:lnTo>
                    <a:pt x="557479" y="0"/>
                  </a:lnTo>
                  <a:lnTo>
                    <a:pt x="4797387" y="0"/>
                  </a:lnTo>
                  <a:lnTo>
                    <a:pt x="4239908" y="6021070"/>
                  </a:lnTo>
                  <a:close/>
                </a:path>
              </a:pathLst>
            </a:custGeom>
            <a:blipFill>
              <a:blip r:embed="rId5"/>
              <a:stretch>
                <a:fillRect l="-12753" r="-12753"/>
              </a:stretch>
            </a:blipFill>
          </p:spPr>
        </p:sp>
      </p:grpSp>
      <p:grpSp>
        <p:nvGrpSpPr>
          <p:cNvPr id="38" name="Group 7"/>
          <p:cNvGrpSpPr/>
          <p:nvPr/>
        </p:nvGrpSpPr>
        <p:grpSpPr>
          <a:xfrm rot="-5400000">
            <a:off x="17631481" y="8597471"/>
            <a:ext cx="924223" cy="397435"/>
            <a:chOff x="0" y="0"/>
            <a:chExt cx="1347239" cy="579341"/>
          </a:xfrm>
        </p:grpSpPr>
        <p:sp>
          <p:nvSpPr>
            <p:cNvPr id="1048651" name="Freeform 8"/>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652" name="TextBox 9"/>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048653" name="TextBox 10"/>
          <p:cNvSpPr txBox="1"/>
          <p:nvPr/>
        </p:nvSpPr>
        <p:spPr>
          <a:xfrm>
            <a:off x="967030" y="1994818"/>
            <a:ext cx="6577572" cy="3019424"/>
          </a:xfrm>
          <a:prstGeom prst="rect">
            <a:avLst/>
          </a:prstGeom>
        </p:spPr>
        <p:txBody>
          <a:bodyPr lIns="0" tIns="0" rIns="0" bIns="0" rtlCol="0" anchor="t">
            <a:spAutoFit/>
          </a:bodyPr>
          <a:lstStyle/>
          <a:p>
            <a:pPr algn="l">
              <a:lnSpc>
                <a:spcPts val="7925"/>
              </a:lnSpc>
              <a:spcBef>
                <a:spcPct val="0"/>
              </a:spcBef>
            </a:pPr>
            <a:r>
              <a:rPr lang="en-US" sz="5661">
                <a:solidFill>
                  <a:srgbClr val="FFFFFF"/>
                </a:solidFill>
                <a:latin typeface="TT Octosquares Compressed"/>
                <a:ea typeface="TT Octosquares Compressed"/>
                <a:cs typeface="TT Octosquares Compressed"/>
                <a:sym typeface="TT Octosquares Compressed"/>
              </a:rPr>
              <a:t>IDENTIFICATION OF REQUIRED COMPONENTS</a:t>
            </a:r>
          </a:p>
        </p:txBody>
      </p:sp>
      <p:sp>
        <p:nvSpPr>
          <p:cNvPr id="1048654" name="Freeform 11"/>
          <p:cNvSpPr/>
          <p:nvPr/>
        </p:nvSpPr>
        <p:spPr>
          <a:xfrm>
            <a:off x="2055675" y="2117525"/>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655" name="Freeform 12"/>
          <p:cNvSpPr/>
          <p:nvPr/>
        </p:nvSpPr>
        <p:spPr>
          <a:xfrm>
            <a:off x="2520796" y="2117525"/>
            <a:ext cx="355359" cy="556335"/>
          </a:xfrm>
          <a:custGeom>
            <a:avLst/>
            <a:gdLst/>
            <a:ahLst/>
            <a:cxnLst/>
            <a:rect l="l" t="t" r="r" b="b"/>
            <a:pathLst>
              <a:path w="355359" h="556335">
                <a:moveTo>
                  <a:pt x="0" y="0"/>
                </a:moveTo>
                <a:lnTo>
                  <a:pt x="355358" y="0"/>
                </a:lnTo>
                <a:lnTo>
                  <a:pt x="355358" y="556335"/>
                </a:lnTo>
                <a:lnTo>
                  <a:pt x="0" y="556335"/>
                </a:lnTo>
                <a:lnTo>
                  <a:pt x="0" y="0"/>
                </a:lnTo>
                <a:close/>
              </a:path>
            </a:pathLst>
          </a:custGeom>
          <a:blipFill>
            <a:blip r:embed="rId6"/>
            <a:stretch>
              <a:fillRect/>
            </a:stretch>
          </a:blipFill>
        </p:spPr>
      </p:sp>
      <p:sp>
        <p:nvSpPr>
          <p:cNvPr id="1048656" name="Freeform 13"/>
          <p:cNvSpPr/>
          <p:nvPr/>
        </p:nvSpPr>
        <p:spPr>
          <a:xfrm>
            <a:off x="2985916" y="2117525"/>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grpSp>
        <p:nvGrpSpPr>
          <p:cNvPr id="39" name="Group 14"/>
          <p:cNvGrpSpPr/>
          <p:nvPr/>
        </p:nvGrpSpPr>
        <p:grpSpPr>
          <a:xfrm>
            <a:off x="3603735" y="5404625"/>
            <a:ext cx="3890113" cy="4882375"/>
            <a:chOff x="0" y="0"/>
            <a:chExt cx="4797387" cy="6021070"/>
          </a:xfrm>
        </p:grpSpPr>
        <p:sp>
          <p:nvSpPr>
            <p:cNvPr id="1048657" name="Freeform 15"/>
            <p:cNvSpPr/>
            <p:nvPr/>
          </p:nvSpPr>
          <p:spPr>
            <a:xfrm>
              <a:off x="0" y="0"/>
              <a:ext cx="4797387" cy="6021070"/>
            </a:xfrm>
            <a:custGeom>
              <a:avLst/>
              <a:gdLst/>
              <a:ahLst/>
              <a:cxnLst/>
              <a:rect l="l" t="t" r="r" b="b"/>
              <a:pathLst>
                <a:path w="4797387" h="6021070">
                  <a:moveTo>
                    <a:pt x="0" y="6021070"/>
                  </a:moveTo>
                  <a:lnTo>
                    <a:pt x="557479" y="0"/>
                  </a:lnTo>
                  <a:lnTo>
                    <a:pt x="4797387" y="0"/>
                  </a:lnTo>
                  <a:lnTo>
                    <a:pt x="4239908" y="6021070"/>
                  </a:lnTo>
                  <a:close/>
                </a:path>
              </a:pathLst>
            </a:custGeom>
            <a:blipFill>
              <a:blip r:embed="rId7"/>
              <a:stretch>
                <a:fillRect l="-12753" r="-12753"/>
              </a:stretch>
            </a:blipFill>
          </p:spPr>
        </p:sp>
      </p:grpSp>
      <p:grpSp>
        <p:nvGrpSpPr>
          <p:cNvPr id="40" name="Group 16"/>
          <p:cNvGrpSpPr/>
          <p:nvPr/>
        </p:nvGrpSpPr>
        <p:grpSpPr>
          <a:xfrm>
            <a:off x="7198944" y="5404625"/>
            <a:ext cx="3890113" cy="4882375"/>
            <a:chOff x="0" y="0"/>
            <a:chExt cx="4797387" cy="6021070"/>
          </a:xfrm>
        </p:grpSpPr>
        <p:sp>
          <p:nvSpPr>
            <p:cNvPr id="1048658" name="Freeform 17"/>
            <p:cNvSpPr/>
            <p:nvPr/>
          </p:nvSpPr>
          <p:spPr>
            <a:xfrm>
              <a:off x="0" y="0"/>
              <a:ext cx="4797387" cy="6021070"/>
            </a:xfrm>
            <a:custGeom>
              <a:avLst/>
              <a:gdLst/>
              <a:ahLst/>
              <a:cxnLst/>
              <a:rect l="l" t="t" r="r" b="b"/>
              <a:pathLst>
                <a:path w="4797387" h="6021070">
                  <a:moveTo>
                    <a:pt x="0" y="6021070"/>
                  </a:moveTo>
                  <a:lnTo>
                    <a:pt x="557479" y="0"/>
                  </a:lnTo>
                  <a:lnTo>
                    <a:pt x="4797387" y="0"/>
                  </a:lnTo>
                  <a:lnTo>
                    <a:pt x="4239908" y="6021070"/>
                  </a:lnTo>
                  <a:close/>
                </a:path>
              </a:pathLst>
            </a:custGeom>
            <a:blipFill>
              <a:blip r:embed="rId8"/>
              <a:stretch>
                <a:fillRect l="-12753" r="-12753"/>
              </a:stretch>
            </a:blipFill>
          </p:spPr>
        </p:sp>
      </p:grpSp>
      <p:grpSp>
        <p:nvGrpSpPr>
          <p:cNvPr id="41" name="Group 18"/>
          <p:cNvGrpSpPr/>
          <p:nvPr/>
        </p:nvGrpSpPr>
        <p:grpSpPr>
          <a:xfrm>
            <a:off x="10749305" y="5404625"/>
            <a:ext cx="3890113" cy="4882375"/>
            <a:chOff x="0" y="0"/>
            <a:chExt cx="4797387" cy="6021070"/>
          </a:xfrm>
        </p:grpSpPr>
        <p:sp>
          <p:nvSpPr>
            <p:cNvPr id="1048659" name="Freeform 19"/>
            <p:cNvSpPr/>
            <p:nvPr/>
          </p:nvSpPr>
          <p:spPr>
            <a:xfrm>
              <a:off x="0" y="0"/>
              <a:ext cx="4797387" cy="6021070"/>
            </a:xfrm>
            <a:custGeom>
              <a:avLst/>
              <a:gdLst/>
              <a:ahLst/>
              <a:cxnLst/>
              <a:rect l="l" t="t" r="r" b="b"/>
              <a:pathLst>
                <a:path w="4797387" h="6021070">
                  <a:moveTo>
                    <a:pt x="0" y="6021070"/>
                  </a:moveTo>
                  <a:lnTo>
                    <a:pt x="557479" y="0"/>
                  </a:lnTo>
                  <a:lnTo>
                    <a:pt x="4797387" y="0"/>
                  </a:lnTo>
                  <a:lnTo>
                    <a:pt x="4239908" y="6021070"/>
                  </a:lnTo>
                  <a:close/>
                </a:path>
              </a:pathLst>
            </a:custGeom>
            <a:blipFill>
              <a:blip r:embed="rId9"/>
              <a:stretch>
                <a:fillRect l="-4909" r="-4909"/>
              </a:stretch>
            </a:blipFill>
          </p:spPr>
        </p:sp>
      </p:grpSp>
      <p:grpSp>
        <p:nvGrpSpPr>
          <p:cNvPr id="42" name="Group 20"/>
          <p:cNvGrpSpPr/>
          <p:nvPr/>
        </p:nvGrpSpPr>
        <p:grpSpPr>
          <a:xfrm>
            <a:off x="14402197" y="5404625"/>
            <a:ext cx="3890113" cy="4882375"/>
            <a:chOff x="0" y="0"/>
            <a:chExt cx="4797387" cy="6021070"/>
          </a:xfrm>
        </p:grpSpPr>
        <p:sp>
          <p:nvSpPr>
            <p:cNvPr id="1048660" name="Freeform 21"/>
            <p:cNvSpPr/>
            <p:nvPr/>
          </p:nvSpPr>
          <p:spPr>
            <a:xfrm>
              <a:off x="0" y="0"/>
              <a:ext cx="4797387" cy="6021070"/>
            </a:xfrm>
            <a:custGeom>
              <a:avLst/>
              <a:gdLst/>
              <a:ahLst/>
              <a:cxnLst/>
              <a:rect l="l" t="t" r="r" b="b"/>
              <a:pathLst>
                <a:path w="4797387" h="6021070">
                  <a:moveTo>
                    <a:pt x="0" y="6021070"/>
                  </a:moveTo>
                  <a:lnTo>
                    <a:pt x="557479" y="0"/>
                  </a:lnTo>
                  <a:lnTo>
                    <a:pt x="4797387" y="0"/>
                  </a:lnTo>
                  <a:lnTo>
                    <a:pt x="4239908" y="6021070"/>
                  </a:lnTo>
                  <a:close/>
                </a:path>
              </a:pathLst>
            </a:custGeom>
            <a:blipFill>
              <a:blip r:embed="rId10"/>
              <a:stretch>
                <a:fillRect r="-30641"/>
              </a:stretch>
            </a:blipFill>
          </p:spPr>
        </p:sp>
      </p:grpSp>
      <p:sp>
        <p:nvSpPr>
          <p:cNvPr id="1048661" name="TextBox 2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662" name="TextBox 2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663" name="TextBox 2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664" name="TextBox 2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665" name="TextBox 26"/>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666" name="TextBox 27"/>
          <p:cNvSpPr txBox="1"/>
          <p:nvPr/>
        </p:nvSpPr>
        <p:spPr>
          <a:xfrm>
            <a:off x="8511633" y="2367118"/>
            <a:ext cx="8690217" cy="2274824"/>
          </a:xfrm>
          <a:prstGeom prst="rect">
            <a:avLst/>
          </a:prstGeom>
        </p:spPr>
        <p:txBody>
          <a:bodyPr lIns="0" tIns="0" rIns="0" bIns="0" rtlCol="0" anchor="t">
            <a:spAutoFit/>
          </a:bodyPr>
          <a:lstStyle/>
          <a:p>
            <a:pPr algn="l">
              <a:lnSpc>
                <a:spcPts val="2239"/>
              </a:lnSpc>
              <a:spcBef>
                <a:spcPct val="0"/>
              </a:spcBef>
            </a:pPr>
            <a:r>
              <a:rPr lang="en-US" sz="1599" dirty="0">
                <a:solidFill>
                  <a:srgbClr val="FFFFFF"/>
                </a:solidFill>
                <a:latin typeface="Open Sans"/>
                <a:ea typeface="Open Sans"/>
                <a:cs typeface="Open Sans"/>
                <a:sym typeface="Open Sans"/>
              </a:rPr>
              <a:t>The required components for the Sign Language Glove project include an Arduino Nano microcontroller to process input from the flex sensors attached to each finger, which detect finger bends corresponding to different sign language gestures. A 16x2 LCD display is used to show the translated text output of the gestures. Power is supplied by a 9V battery connected to the circuit. Additional components include resistors to regulate current, wires for connections, and possibly a breadboard for assembling the circuit. The flex sensors, being key components, translate hand movements into electrical signals that the Arduino interprets and displays on the LCD, making this setup essential for translating sign language into readable text.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668"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669"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44" name="Group 5"/>
          <p:cNvGrpSpPr/>
          <p:nvPr/>
        </p:nvGrpSpPr>
        <p:grpSpPr>
          <a:xfrm rot="-5400000">
            <a:off x="17631481" y="8597471"/>
            <a:ext cx="924223" cy="397435"/>
            <a:chOff x="0" y="0"/>
            <a:chExt cx="1347239" cy="579341"/>
          </a:xfrm>
        </p:grpSpPr>
        <p:sp>
          <p:nvSpPr>
            <p:cNvPr id="1048670"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671"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grpSp>
        <p:nvGrpSpPr>
          <p:cNvPr id="45" name="Group 8"/>
          <p:cNvGrpSpPr/>
          <p:nvPr/>
        </p:nvGrpSpPr>
        <p:grpSpPr>
          <a:xfrm>
            <a:off x="3070100" y="7481578"/>
            <a:ext cx="2669523" cy="2805422"/>
            <a:chOff x="0" y="0"/>
            <a:chExt cx="703084" cy="738877"/>
          </a:xfrm>
        </p:grpSpPr>
        <p:sp>
          <p:nvSpPr>
            <p:cNvPr id="1048672" name="Freeform 9"/>
            <p:cNvSpPr/>
            <p:nvPr/>
          </p:nvSpPr>
          <p:spPr>
            <a:xfrm>
              <a:off x="0" y="0"/>
              <a:ext cx="703084" cy="738877"/>
            </a:xfrm>
            <a:custGeom>
              <a:avLst/>
              <a:gdLst/>
              <a:ahLst/>
              <a:cxnLst/>
              <a:rect l="l" t="t" r="r" b="b"/>
              <a:pathLst>
                <a:path w="703084" h="738877">
                  <a:moveTo>
                    <a:pt x="0" y="0"/>
                  </a:moveTo>
                  <a:lnTo>
                    <a:pt x="703084" y="0"/>
                  </a:lnTo>
                  <a:lnTo>
                    <a:pt x="703084" y="738877"/>
                  </a:lnTo>
                  <a:lnTo>
                    <a:pt x="0" y="738877"/>
                  </a:lnTo>
                  <a:close/>
                </a:path>
              </a:pathLst>
            </a:custGeom>
            <a:solidFill>
              <a:srgbClr val="12F1FF"/>
            </a:solidFill>
          </p:spPr>
        </p:sp>
        <p:sp>
          <p:nvSpPr>
            <p:cNvPr id="1048673" name="TextBox 10"/>
            <p:cNvSpPr txBox="1"/>
            <p:nvPr/>
          </p:nvSpPr>
          <p:spPr>
            <a:xfrm>
              <a:off x="0" y="-38100"/>
              <a:ext cx="703084" cy="776977"/>
            </a:xfrm>
            <a:prstGeom prst="rect">
              <a:avLst/>
            </a:prstGeom>
          </p:spPr>
          <p:txBody>
            <a:bodyPr lIns="50800" tIns="50800" rIns="50800" bIns="50800" rtlCol="0" anchor="ctr"/>
            <a:lstStyle/>
            <a:p>
              <a:pPr algn="ctr">
                <a:lnSpc>
                  <a:spcPts val="2659"/>
                </a:lnSpc>
              </a:pPr>
              <a:endParaRPr/>
            </a:p>
          </p:txBody>
        </p:sp>
      </p:grpSp>
      <p:sp>
        <p:nvSpPr>
          <p:cNvPr id="1048674" name="TextBox 11"/>
          <p:cNvSpPr txBox="1"/>
          <p:nvPr/>
        </p:nvSpPr>
        <p:spPr>
          <a:xfrm>
            <a:off x="9251367" y="1366877"/>
            <a:ext cx="9040940" cy="1522095"/>
          </a:xfrm>
          <a:prstGeom prst="rect">
            <a:avLst/>
          </a:prstGeom>
        </p:spPr>
        <p:txBody>
          <a:bodyPr lIns="0" tIns="0" rIns="0" bIns="0" rtlCol="0" anchor="t">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PLAN OF ACTION</a:t>
            </a:r>
          </a:p>
        </p:txBody>
      </p:sp>
      <p:sp>
        <p:nvSpPr>
          <p:cNvPr id="1048675" name="Freeform 12"/>
          <p:cNvSpPr/>
          <p:nvPr/>
        </p:nvSpPr>
        <p:spPr>
          <a:xfrm>
            <a:off x="10668341" y="2309619"/>
            <a:ext cx="355359" cy="556335"/>
          </a:xfrm>
          <a:custGeom>
            <a:avLst/>
            <a:gdLst/>
            <a:ahLst/>
            <a:cxnLst/>
            <a:rect l="l" t="t" r="r" b="b"/>
            <a:pathLst>
              <a:path w="355359" h="556335">
                <a:moveTo>
                  <a:pt x="0" y="0"/>
                </a:moveTo>
                <a:lnTo>
                  <a:pt x="355359" y="0"/>
                </a:lnTo>
                <a:lnTo>
                  <a:pt x="355359" y="556334"/>
                </a:lnTo>
                <a:lnTo>
                  <a:pt x="0" y="556334"/>
                </a:lnTo>
                <a:lnTo>
                  <a:pt x="0" y="0"/>
                </a:lnTo>
                <a:close/>
              </a:path>
            </a:pathLst>
          </a:custGeom>
          <a:blipFill>
            <a:blip r:embed="rId5"/>
            <a:stretch>
              <a:fillRect/>
            </a:stretch>
          </a:blipFill>
        </p:spPr>
      </p:sp>
      <p:sp>
        <p:nvSpPr>
          <p:cNvPr id="1048676" name="Freeform 13"/>
          <p:cNvSpPr/>
          <p:nvPr/>
        </p:nvSpPr>
        <p:spPr>
          <a:xfrm>
            <a:off x="11133462" y="2309619"/>
            <a:ext cx="355359" cy="556335"/>
          </a:xfrm>
          <a:custGeom>
            <a:avLst/>
            <a:gdLst/>
            <a:ahLst/>
            <a:cxnLst/>
            <a:rect l="l" t="t" r="r" b="b"/>
            <a:pathLst>
              <a:path w="355359" h="556335">
                <a:moveTo>
                  <a:pt x="0" y="0"/>
                </a:moveTo>
                <a:lnTo>
                  <a:pt x="355359" y="0"/>
                </a:lnTo>
                <a:lnTo>
                  <a:pt x="355359" y="556334"/>
                </a:lnTo>
                <a:lnTo>
                  <a:pt x="0" y="556334"/>
                </a:lnTo>
                <a:lnTo>
                  <a:pt x="0" y="0"/>
                </a:lnTo>
                <a:close/>
              </a:path>
            </a:pathLst>
          </a:custGeom>
          <a:blipFill>
            <a:blip r:embed="rId5"/>
            <a:stretch>
              <a:fillRect/>
            </a:stretch>
          </a:blipFill>
        </p:spPr>
      </p:sp>
      <p:sp>
        <p:nvSpPr>
          <p:cNvPr id="1048677" name="Freeform 14"/>
          <p:cNvSpPr/>
          <p:nvPr/>
        </p:nvSpPr>
        <p:spPr>
          <a:xfrm>
            <a:off x="11598582" y="2309619"/>
            <a:ext cx="355359" cy="556335"/>
          </a:xfrm>
          <a:custGeom>
            <a:avLst/>
            <a:gdLst/>
            <a:ahLst/>
            <a:cxnLst/>
            <a:rect l="l" t="t" r="r" b="b"/>
            <a:pathLst>
              <a:path w="355359" h="556335">
                <a:moveTo>
                  <a:pt x="0" y="0"/>
                </a:moveTo>
                <a:lnTo>
                  <a:pt x="355359" y="0"/>
                </a:lnTo>
                <a:lnTo>
                  <a:pt x="355359" y="556334"/>
                </a:lnTo>
                <a:lnTo>
                  <a:pt x="0" y="556334"/>
                </a:lnTo>
                <a:lnTo>
                  <a:pt x="0" y="0"/>
                </a:lnTo>
                <a:close/>
              </a:path>
            </a:pathLst>
          </a:custGeom>
          <a:blipFill>
            <a:blip r:embed="rId5"/>
            <a:stretch>
              <a:fillRect/>
            </a:stretch>
          </a:blipFill>
        </p:spPr>
      </p:sp>
      <p:grpSp>
        <p:nvGrpSpPr>
          <p:cNvPr id="46" name="Group 15"/>
          <p:cNvGrpSpPr/>
          <p:nvPr/>
        </p:nvGrpSpPr>
        <p:grpSpPr>
          <a:xfrm>
            <a:off x="10684825" y="3984422"/>
            <a:ext cx="677751" cy="677751"/>
            <a:chOff x="0" y="0"/>
            <a:chExt cx="812800" cy="812800"/>
          </a:xfrm>
        </p:grpSpPr>
        <p:sp>
          <p:nvSpPr>
            <p:cNvPr id="1048678" name="Freeform 16"/>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79" name="TextBox 17"/>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grpSp>
        <p:nvGrpSpPr>
          <p:cNvPr id="47" name="Group 18"/>
          <p:cNvGrpSpPr/>
          <p:nvPr/>
        </p:nvGrpSpPr>
        <p:grpSpPr>
          <a:xfrm>
            <a:off x="10633391" y="5394125"/>
            <a:ext cx="677751" cy="677751"/>
            <a:chOff x="0" y="0"/>
            <a:chExt cx="812800" cy="812800"/>
          </a:xfrm>
        </p:grpSpPr>
        <p:sp>
          <p:nvSpPr>
            <p:cNvPr id="1048680" name="Freeform 1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81" name="TextBox 20"/>
            <p:cNvSpPr txBox="1"/>
            <p:nvPr/>
          </p:nvSpPr>
          <p:spPr>
            <a:xfrm>
              <a:off x="0" y="-47625"/>
              <a:ext cx="812800" cy="860425"/>
            </a:xfrm>
            <a:prstGeom prst="rect">
              <a:avLst/>
            </a:prstGeom>
          </p:spPr>
          <p:txBody>
            <a:bodyPr lIns="50800" tIns="50800" rIns="50800" bIns="50800" rtlCol="0" anchor="ctr"/>
            <a:lstStyle/>
            <a:p>
              <a:pPr algn="ctr">
                <a:lnSpc>
                  <a:spcPts val="2239"/>
                </a:lnSpc>
              </a:pPr>
              <a:endParaRPr/>
            </a:p>
          </p:txBody>
        </p:sp>
      </p:grpSp>
      <p:sp>
        <p:nvSpPr>
          <p:cNvPr id="1048682" name="Freeform 21"/>
          <p:cNvSpPr/>
          <p:nvPr/>
        </p:nvSpPr>
        <p:spPr>
          <a:xfrm>
            <a:off x="60707" y="2309619"/>
            <a:ext cx="9083293" cy="5253285"/>
          </a:xfrm>
          <a:custGeom>
            <a:avLst/>
            <a:gdLst/>
            <a:ahLst/>
            <a:cxnLst/>
            <a:rect l="l" t="t" r="r" b="b"/>
            <a:pathLst>
              <a:path w="9083293" h="5253285">
                <a:moveTo>
                  <a:pt x="0" y="0"/>
                </a:moveTo>
                <a:lnTo>
                  <a:pt x="9083293" y="0"/>
                </a:lnTo>
                <a:lnTo>
                  <a:pt x="9083293" y="5253284"/>
                </a:lnTo>
                <a:lnTo>
                  <a:pt x="0" y="5253284"/>
                </a:lnTo>
                <a:lnTo>
                  <a:pt x="0" y="0"/>
                </a:lnTo>
                <a:close/>
              </a:path>
            </a:pathLst>
          </a:custGeom>
          <a:blipFill>
            <a:blip r:embed="rId6"/>
            <a:stretch>
              <a:fillRect l="-1408" r="-1408"/>
            </a:stretch>
          </a:blipFill>
        </p:spPr>
      </p:sp>
      <p:sp>
        <p:nvSpPr>
          <p:cNvPr id="1048683" name="TextBox 2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684" name="TextBox 2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685" name="TextBox 2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686" name="TextBox 2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687" name="TextBox 26"/>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688" name="TextBox 27"/>
          <p:cNvSpPr txBox="1"/>
          <p:nvPr/>
        </p:nvSpPr>
        <p:spPr>
          <a:xfrm>
            <a:off x="11741662" y="3691284"/>
            <a:ext cx="4557428" cy="1066799"/>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Before integrating into the glove, prototype the circuit on a breadboard. Connect the Arduino, flex sensor, and LCD display to ensure everything works as expected. Test whether the flex sensor can accurately read the finger movement and display corresponding text on the LCD.</a:t>
            </a:r>
          </a:p>
        </p:txBody>
      </p:sp>
      <p:sp>
        <p:nvSpPr>
          <p:cNvPr id="1048689" name="TextBox 28"/>
          <p:cNvSpPr txBox="1"/>
          <p:nvPr/>
        </p:nvSpPr>
        <p:spPr>
          <a:xfrm>
            <a:off x="10759162" y="416042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01</a:t>
            </a:r>
          </a:p>
        </p:txBody>
      </p:sp>
      <p:sp>
        <p:nvSpPr>
          <p:cNvPr id="1048690" name="TextBox 29"/>
          <p:cNvSpPr txBox="1"/>
          <p:nvPr/>
        </p:nvSpPr>
        <p:spPr>
          <a:xfrm>
            <a:off x="11598582" y="5184804"/>
            <a:ext cx="4557428" cy="853440"/>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Write and test the code for reading flex sensor data. Map the bending of the sensors to specific letters or gestures. Ensure the code is optimized for real-time use so that gestures are displayed without delay. If time allows, start planning for additional gestures </a:t>
            </a:r>
          </a:p>
        </p:txBody>
      </p:sp>
      <p:sp>
        <p:nvSpPr>
          <p:cNvPr id="1048691" name="TextBox 30"/>
          <p:cNvSpPr txBox="1"/>
          <p:nvPr/>
        </p:nvSpPr>
        <p:spPr>
          <a:xfrm>
            <a:off x="10684825" y="5570122"/>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02</a:t>
            </a:r>
          </a:p>
        </p:txBody>
      </p:sp>
      <p:sp>
        <p:nvSpPr>
          <p:cNvPr id="1048692" name="TextBox 31"/>
          <p:cNvSpPr txBox="1"/>
          <p:nvPr/>
        </p:nvSpPr>
        <p:spPr>
          <a:xfrm>
            <a:off x="10724211" y="7186300"/>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0B081D"/>
                </a:solidFill>
                <a:latin typeface="Open Sans Bold"/>
                <a:ea typeface="Open Sans Bold"/>
                <a:cs typeface="Open Sans Bold"/>
                <a:sym typeface="Open Sans Bold"/>
              </a:rPr>
              <a:t>02</a:t>
            </a:r>
          </a:p>
        </p:txBody>
      </p:sp>
      <p:grpSp>
        <p:nvGrpSpPr>
          <p:cNvPr id="48" name="Group 32"/>
          <p:cNvGrpSpPr/>
          <p:nvPr/>
        </p:nvGrpSpPr>
        <p:grpSpPr>
          <a:xfrm>
            <a:off x="10668341" y="7005325"/>
            <a:ext cx="677751" cy="677751"/>
            <a:chOff x="0" y="0"/>
            <a:chExt cx="812800" cy="812800"/>
          </a:xfrm>
        </p:grpSpPr>
        <p:sp>
          <p:nvSpPr>
            <p:cNvPr id="1048693" name="Freeform 3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12F1FF"/>
            </a:solidFill>
          </p:spPr>
        </p:sp>
        <p:sp>
          <p:nvSpPr>
            <p:cNvPr id="1048694" name="TextBox 34"/>
            <p:cNvSpPr txBox="1"/>
            <p:nvPr/>
          </p:nvSpPr>
          <p:spPr>
            <a:xfrm>
              <a:off x="0" y="-47625"/>
              <a:ext cx="812800" cy="860425"/>
            </a:xfrm>
            <a:prstGeom prst="rect">
              <a:avLst/>
            </a:prstGeom>
          </p:spPr>
          <p:txBody>
            <a:bodyPr lIns="50800" tIns="50800" rIns="50800" bIns="50800" rtlCol="0" anchor="ctr"/>
            <a:lstStyle/>
            <a:p>
              <a:pPr algn="ctr">
                <a:lnSpc>
                  <a:spcPts val="2239"/>
                </a:lnSpc>
              </a:pPr>
              <a:r>
                <a:rPr lang="en-US" sz="1599">
                  <a:solidFill>
                    <a:srgbClr val="0B081D"/>
                  </a:solidFill>
                  <a:latin typeface="Poppins"/>
                  <a:ea typeface="Poppins"/>
                  <a:cs typeface="Poppins"/>
                  <a:sym typeface="Poppins"/>
                </a:rPr>
                <a:t>03</a:t>
              </a:r>
            </a:p>
          </p:txBody>
        </p:sp>
      </p:grpSp>
      <p:sp>
        <p:nvSpPr>
          <p:cNvPr id="1048695" name="TextBox 35"/>
          <p:cNvSpPr txBox="1"/>
          <p:nvPr/>
        </p:nvSpPr>
        <p:spPr>
          <a:xfrm>
            <a:off x="11598582" y="6821493"/>
            <a:ext cx="4557428" cy="853440"/>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Attach the flex sensors to the fingers of the glove using tape or fabric glue. Wire the sensors to the Arduino, and carefully place the Arduino and LCD into a small, wearable box or mount that can be attached to the wrist.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697"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698"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50" name="Group 5"/>
          <p:cNvGrpSpPr/>
          <p:nvPr/>
        </p:nvGrpSpPr>
        <p:grpSpPr>
          <a:xfrm>
            <a:off x="10420735" y="4902831"/>
            <a:ext cx="4700562" cy="4700562"/>
            <a:chOff x="0" y="0"/>
            <a:chExt cx="6350000" cy="6350000"/>
          </a:xfrm>
        </p:grpSpPr>
        <p:sp>
          <p:nvSpPr>
            <p:cNvPr id="1048699" name="Freeform 6"/>
            <p:cNvSpPr/>
            <p:nvPr/>
          </p:nvSpPr>
          <p:spPr>
            <a:xfrm>
              <a:off x="0" y="0"/>
              <a:ext cx="6350000" cy="6350000"/>
            </a:xfrm>
            <a:custGeom>
              <a:avLst/>
              <a:gdLst/>
              <a:ahLst/>
              <a:cxnLst/>
              <a:rect l="l" t="t" r="r" b="b"/>
              <a:pathLst>
                <a:path w="6350000" h="6350000">
                  <a:moveTo>
                    <a:pt x="6350000" y="0"/>
                  </a:moveTo>
                  <a:lnTo>
                    <a:pt x="6350000" y="6350000"/>
                  </a:lnTo>
                  <a:lnTo>
                    <a:pt x="1224280" y="6350000"/>
                  </a:lnTo>
                  <a:lnTo>
                    <a:pt x="0" y="0"/>
                  </a:lnTo>
                  <a:close/>
                </a:path>
              </a:pathLst>
            </a:custGeom>
            <a:solidFill>
              <a:srgbClr val="12F1FF"/>
            </a:solidFill>
            <a:ln w="12700">
              <a:solidFill>
                <a:srgbClr val="000000"/>
              </a:solidFill>
            </a:ln>
          </p:spPr>
        </p:sp>
      </p:grpSp>
      <p:grpSp>
        <p:nvGrpSpPr>
          <p:cNvPr id="51" name="Group 7"/>
          <p:cNvGrpSpPr/>
          <p:nvPr/>
        </p:nvGrpSpPr>
        <p:grpSpPr>
          <a:xfrm>
            <a:off x="10062710" y="1028700"/>
            <a:ext cx="8229600" cy="8229600"/>
            <a:chOff x="0" y="0"/>
            <a:chExt cx="6350000" cy="6350000"/>
          </a:xfrm>
        </p:grpSpPr>
        <p:sp>
          <p:nvSpPr>
            <p:cNvPr id="1048700" name="Freeform 8"/>
            <p:cNvSpPr/>
            <p:nvPr/>
          </p:nvSpPr>
          <p:spPr>
            <a:xfrm flipH="1">
              <a:off x="0" y="0"/>
              <a:ext cx="6350000" cy="6350000"/>
            </a:xfrm>
            <a:custGeom>
              <a:avLst/>
              <a:gdLst/>
              <a:ahLst/>
              <a:cxnLst/>
              <a:rect l="l" t="t" r="r" b="b"/>
              <a:pathLst>
                <a:path w="6350000" h="6350000">
                  <a:moveTo>
                    <a:pt x="0" y="0"/>
                  </a:moveTo>
                  <a:lnTo>
                    <a:pt x="0" y="6350000"/>
                  </a:lnTo>
                  <a:lnTo>
                    <a:pt x="5125720" y="6350000"/>
                  </a:lnTo>
                  <a:lnTo>
                    <a:pt x="6350000" y="0"/>
                  </a:lnTo>
                  <a:close/>
                </a:path>
              </a:pathLst>
            </a:custGeom>
            <a:blipFill>
              <a:blip r:embed="rId5"/>
              <a:stretch>
                <a:fillRect l="-24026" r="-26066"/>
              </a:stretch>
            </a:blipFill>
          </p:spPr>
        </p:sp>
      </p:grpSp>
      <p:grpSp>
        <p:nvGrpSpPr>
          <p:cNvPr id="52" name="Group 9"/>
          <p:cNvGrpSpPr/>
          <p:nvPr/>
        </p:nvGrpSpPr>
        <p:grpSpPr>
          <a:xfrm rot="-5400000">
            <a:off x="17631481" y="8597471"/>
            <a:ext cx="924223" cy="397435"/>
            <a:chOff x="0" y="0"/>
            <a:chExt cx="1347239" cy="579341"/>
          </a:xfrm>
        </p:grpSpPr>
        <p:sp>
          <p:nvSpPr>
            <p:cNvPr id="1048701" name="Freeform 10"/>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702" name="TextBox 11"/>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048703" name="TextBox 12"/>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704" name="TextBox 13"/>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705" name="TextBox 14"/>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706" name="TextBox 15"/>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707" name="TextBox 16"/>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708" name="TextBox 17"/>
          <p:cNvSpPr txBox="1"/>
          <p:nvPr/>
        </p:nvSpPr>
        <p:spPr>
          <a:xfrm>
            <a:off x="602971" y="2406473"/>
            <a:ext cx="9547670" cy="1095375"/>
          </a:xfrm>
          <a:prstGeom prst="rect">
            <a:avLst/>
          </a:prstGeom>
        </p:spPr>
        <p:txBody>
          <a:bodyPr lIns="0" tIns="0" rIns="0" bIns="0" rtlCol="0" anchor="t">
            <a:spAutoFit/>
          </a:bodyPr>
          <a:lstStyle/>
          <a:p>
            <a:pPr algn="l">
              <a:lnSpc>
                <a:spcPts val="8625"/>
              </a:lnSpc>
              <a:spcBef>
                <a:spcPct val="0"/>
              </a:spcBef>
            </a:pPr>
            <a:r>
              <a:rPr lang="en-US" sz="6161">
                <a:solidFill>
                  <a:srgbClr val="FFFFFF"/>
                </a:solidFill>
                <a:latin typeface="TT Octosquares Compressed"/>
                <a:ea typeface="TT Octosquares Compressed"/>
                <a:cs typeface="TT Octosquares Compressed"/>
                <a:sym typeface="TT Octosquares Compressed"/>
              </a:rPr>
              <a:t>TIMELINE OF PROGRESS</a:t>
            </a:r>
          </a:p>
        </p:txBody>
      </p:sp>
      <p:sp>
        <p:nvSpPr>
          <p:cNvPr id="1048709" name="Freeform 18"/>
          <p:cNvSpPr/>
          <p:nvPr/>
        </p:nvSpPr>
        <p:spPr>
          <a:xfrm>
            <a:off x="211042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710" name="Freeform 19"/>
          <p:cNvSpPr/>
          <p:nvPr/>
        </p:nvSpPr>
        <p:spPr>
          <a:xfrm>
            <a:off x="257554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711" name="Freeform 20"/>
          <p:cNvSpPr/>
          <p:nvPr/>
        </p:nvSpPr>
        <p:spPr>
          <a:xfrm>
            <a:off x="3040664" y="2128306"/>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6"/>
            <a:stretch>
              <a:fillRect/>
            </a:stretch>
          </a:blipFill>
        </p:spPr>
      </p:sp>
      <p:sp>
        <p:nvSpPr>
          <p:cNvPr id="1048712" name="TextBox 21"/>
          <p:cNvSpPr txBox="1"/>
          <p:nvPr/>
        </p:nvSpPr>
        <p:spPr>
          <a:xfrm>
            <a:off x="354415" y="3934460"/>
            <a:ext cx="9830927" cy="4976622"/>
          </a:xfrm>
          <a:prstGeom prst="rect">
            <a:avLst/>
          </a:prstGeom>
        </p:spPr>
        <p:txBody>
          <a:bodyPr lIns="0" tIns="0" rIns="0" bIns="0" rtlCol="0" anchor="t">
            <a:spAutoFit/>
          </a:bodyPr>
          <a:lstStyle/>
          <a:p>
            <a:pPr algn="l">
              <a:lnSpc>
                <a:spcPts val="2799"/>
              </a:lnSpc>
              <a:spcBef>
                <a:spcPct val="0"/>
              </a:spcBef>
            </a:pPr>
            <a:r>
              <a:rPr lang="en-US" sz="1999">
                <a:solidFill>
                  <a:srgbClr val="FFFFFF"/>
                </a:solidFill>
                <a:latin typeface="Canva Sans"/>
                <a:ea typeface="Canva Sans"/>
                <a:cs typeface="Canva Sans"/>
                <a:sym typeface="Canva Sans"/>
              </a:rPr>
              <a:t>A clear timeline is important to track milestones and ensure the project remains on schedule:</a:t>
            </a:r>
          </a:p>
          <a:p>
            <a:pPr marL="431799" lvl="1" indent="-215899" algn="l">
              <a:lnSpc>
                <a:spcPts val="2799"/>
              </a:lnSpc>
              <a:spcBef>
                <a:spcPct val="0"/>
              </a:spcBef>
              <a:buFont typeface="Arial"/>
              <a:buChar char="•"/>
            </a:pPr>
            <a:r>
              <a:rPr lang="en-US" sz="1999">
                <a:solidFill>
                  <a:srgbClr val="FFFFFF"/>
                </a:solidFill>
                <a:latin typeface="Canva Sans"/>
                <a:ea typeface="Canva Sans"/>
                <a:cs typeface="Canva Sans"/>
                <a:sym typeface="Canva Sans"/>
              </a:rPr>
              <a:t>Week 1: Research the components and purchase all required materials. Begin by testing one flex sensor with the Arduino Nano and LCD to ensure proper data transmission.</a:t>
            </a:r>
          </a:p>
          <a:p>
            <a:pPr marL="431799" lvl="1" indent="-215899" algn="l">
              <a:lnSpc>
                <a:spcPts val="2799"/>
              </a:lnSpc>
              <a:spcBef>
                <a:spcPct val="0"/>
              </a:spcBef>
              <a:buFont typeface="Arial"/>
              <a:buChar char="•"/>
            </a:pPr>
            <a:r>
              <a:rPr lang="en-US" sz="1999">
                <a:solidFill>
                  <a:srgbClr val="FFFFFF"/>
                </a:solidFill>
                <a:latin typeface="Canva Sans"/>
                <a:ea typeface="Canva Sans"/>
                <a:cs typeface="Canva Sans"/>
                <a:sym typeface="Canva Sans"/>
              </a:rPr>
              <a:t>Week 2: Complete circuit prototyping. Set up connections between all five flex sensors, the Arduino, and the LCD. Begin basic coding to map sensor readings to gestures.</a:t>
            </a:r>
          </a:p>
          <a:p>
            <a:pPr marL="431799" lvl="1" indent="-215899" algn="l">
              <a:lnSpc>
                <a:spcPts val="2799"/>
              </a:lnSpc>
              <a:spcBef>
                <a:spcPct val="0"/>
              </a:spcBef>
              <a:buFont typeface="Arial"/>
              <a:buChar char="•"/>
            </a:pPr>
            <a:r>
              <a:rPr lang="en-US" sz="1999">
                <a:solidFill>
                  <a:srgbClr val="FFFFFF"/>
                </a:solidFill>
                <a:latin typeface="Canva Sans"/>
                <a:ea typeface="Canva Sans"/>
                <a:cs typeface="Canva Sans"/>
                <a:sym typeface="Canva Sans"/>
              </a:rPr>
              <a:t>Week 3: Refine the code for accurate gesture-to-letter mapping. Debug any issues with sensor readings. Test various sign language gestures with the glove prototype.</a:t>
            </a:r>
          </a:p>
          <a:p>
            <a:pPr marL="431799" lvl="1" indent="-215899" algn="l">
              <a:lnSpc>
                <a:spcPts val="2799"/>
              </a:lnSpc>
              <a:spcBef>
                <a:spcPct val="0"/>
              </a:spcBef>
              <a:buFont typeface="Arial"/>
              <a:buChar char="•"/>
            </a:pPr>
            <a:r>
              <a:rPr lang="en-US" sz="1999">
                <a:solidFill>
                  <a:srgbClr val="FFFFFF"/>
                </a:solidFill>
                <a:latin typeface="Canva Sans"/>
                <a:ea typeface="Canva Sans"/>
                <a:cs typeface="Canva Sans"/>
                <a:sym typeface="Canva Sans"/>
              </a:rPr>
              <a:t>Week 4: Final assembly of the glove. Attach all components to the glove and conduct final testing. Prepare for a demo of the fully functioning system.</a:t>
            </a:r>
          </a:p>
          <a:p>
            <a:pPr marL="431799" lvl="1" indent="-215899" algn="l">
              <a:lnSpc>
                <a:spcPts val="2799"/>
              </a:lnSpc>
              <a:spcBef>
                <a:spcPct val="0"/>
              </a:spcBef>
              <a:buFont typeface="Arial"/>
              <a:buChar char="•"/>
            </a:pPr>
            <a:r>
              <a:rPr lang="en-US" sz="1999">
                <a:solidFill>
                  <a:srgbClr val="FFFFFF"/>
                </a:solidFill>
                <a:latin typeface="Canva Sans"/>
                <a:ea typeface="Canva Sans"/>
                <a:cs typeface="Canva Sans"/>
                <a:sym typeface="Canva Sans"/>
              </a:rPr>
              <a:t>Week 5: Final adjustments, polishing the code, improving ergonomics, and preparing the glove for the project review presentation.</a:t>
            </a:r>
          </a:p>
          <a:p>
            <a:pPr algn="l">
              <a:lnSpc>
                <a:spcPts val="2799"/>
              </a:lnSpc>
              <a:spcBef>
                <a:spcPct val="0"/>
              </a:spcBef>
            </a:pPr>
            <a:endParaRPr lang="en-US" sz="1999">
              <a:solidFill>
                <a:srgbClr val="FFFFFF"/>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714"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715"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54" name="Group 5"/>
          <p:cNvGrpSpPr/>
          <p:nvPr/>
        </p:nvGrpSpPr>
        <p:grpSpPr>
          <a:xfrm rot="-5400000">
            <a:off x="17631481" y="8597471"/>
            <a:ext cx="924223" cy="397435"/>
            <a:chOff x="0" y="0"/>
            <a:chExt cx="1347239" cy="579341"/>
          </a:xfrm>
        </p:grpSpPr>
        <p:sp>
          <p:nvSpPr>
            <p:cNvPr id="1048716"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717"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048718" name="TextBox 8"/>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719" name="TextBox 9"/>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720" name="TextBox 10"/>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721" name="TextBox 11"/>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722" name="TextBox 12"/>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723" name="TextBox 13"/>
          <p:cNvSpPr txBox="1"/>
          <p:nvPr/>
        </p:nvSpPr>
        <p:spPr>
          <a:xfrm>
            <a:off x="1365775" y="1857287"/>
            <a:ext cx="16265000" cy="3044190"/>
          </a:xfrm>
          <a:prstGeom prst="rect">
            <a:avLst/>
          </a:prstGeom>
        </p:spPr>
        <p:txBody>
          <a:bodyPr lIns="0" tIns="0" rIns="0" bIns="0" rtlCol="0" anchor="t">
            <a:spAutoFit/>
          </a:bodyPr>
          <a:lstStyle/>
          <a:p>
            <a:pPr algn="ctr">
              <a:lnSpc>
                <a:spcPts val="11985"/>
              </a:lnSpc>
            </a:pPr>
            <a:r>
              <a:rPr lang="en-US" sz="8560">
                <a:solidFill>
                  <a:srgbClr val="FFFFFF"/>
                </a:solidFill>
                <a:latin typeface="TT Octosquares Compressed"/>
                <a:ea typeface="TT Octosquares Compressed"/>
                <a:cs typeface="TT Octosquares Compressed"/>
                <a:sym typeface="TT Octosquares Compressed"/>
              </a:rPr>
              <a:t>GUIDED BY</a:t>
            </a:r>
          </a:p>
          <a:p>
            <a:pPr algn="ctr">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DIVYA MEANAN SUNDARAM</a:t>
            </a:r>
          </a:p>
        </p:txBody>
      </p:sp>
      <p:sp>
        <p:nvSpPr>
          <p:cNvPr id="1048724" name="Freeform 14"/>
          <p:cNvSpPr/>
          <p:nvPr/>
        </p:nvSpPr>
        <p:spPr>
          <a:xfrm>
            <a:off x="11209402" y="2400725"/>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5"/>
            <a:stretch>
              <a:fillRect/>
            </a:stretch>
          </a:blipFill>
        </p:spPr>
      </p:sp>
      <p:sp>
        <p:nvSpPr>
          <p:cNvPr id="1048725" name="Freeform 15"/>
          <p:cNvSpPr/>
          <p:nvPr/>
        </p:nvSpPr>
        <p:spPr>
          <a:xfrm>
            <a:off x="11674522" y="2400725"/>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5"/>
            <a:stretch>
              <a:fillRect/>
            </a:stretch>
          </a:blipFill>
        </p:spPr>
      </p:sp>
      <p:sp>
        <p:nvSpPr>
          <p:cNvPr id="1048726" name="Freeform 16"/>
          <p:cNvSpPr/>
          <p:nvPr/>
        </p:nvSpPr>
        <p:spPr>
          <a:xfrm>
            <a:off x="12139643" y="2400725"/>
            <a:ext cx="355359" cy="556335"/>
          </a:xfrm>
          <a:custGeom>
            <a:avLst/>
            <a:gdLst/>
            <a:ahLst/>
            <a:cxnLst/>
            <a:rect l="l" t="t" r="r" b="b"/>
            <a:pathLst>
              <a:path w="355359" h="556335">
                <a:moveTo>
                  <a:pt x="0" y="0"/>
                </a:moveTo>
                <a:lnTo>
                  <a:pt x="355359" y="0"/>
                </a:lnTo>
                <a:lnTo>
                  <a:pt x="355359" y="556335"/>
                </a:lnTo>
                <a:lnTo>
                  <a:pt x="0" y="556335"/>
                </a:lnTo>
                <a:lnTo>
                  <a:pt x="0" y="0"/>
                </a:lnTo>
                <a:close/>
              </a:path>
            </a:pathLst>
          </a:custGeom>
          <a:blipFill>
            <a:blip r:embed="rId5"/>
            <a:stretch>
              <a:fillRect/>
            </a:stretch>
          </a:blipFill>
        </p:spPr>
      </p:sp>
      <p:sp>
        <p:nvSpPr>
          <p:cNvPr id="1048727" name="TextBox 17"/>
          <p:cNvSpPr txBox="1"/>
          <p:nvPr/>
        </p:nvSpPr>
        <p:spPr>
          <a:xfrm>
            <a:off x="3893763" y="4901477"/>
            <a:ext cx="11209025" cy="4865371"/>
          </a:xfrm>
          <a:prstGeom prst="rect">
            <a:avLst/>
          </a:prstGeom>
        </p:spPr>
        <p:txBody>
          <a:bodyPr lIns="0" tIns="0" rIns="0" bIns="0" rtlCol="0" anchor="t">
            <a:spAutoFit/>
          </a:bodyPr>
          <a:lstStyle/>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21MIS7005  - KRISHNA MOHAN</a:t>
            </a:r>
          </a:p>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21MIS7012  - LAKSHMAN ROHITH</a:t>
            </a:r>
          </a:p>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21MIS7015  - PRANEETHA</a:t>
            </a:r>
          </a:p>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21MIS7022 - MADHU ALAPAKA</a:t>
            </a:r>
          </a:p>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21MIS7039 - K.KAARTHIKEYA</a:t>
            </a:r>
          </a:p>
          <a:p>
            <a:pPr marL="984779" lvl="1" indent="-492390" algn="l">
              <a:lnSpc>
                <a:spcPts val="6385"/>
              </a:lnSpc>
              <a:buAutoNum type="arabicPeriod"/>
            </a:pPr>
            <a:r>
              <a:rPr lang="en-US" sz="4561">
                <a:solidFill>
                  <a:srgbClr val="FFFFFF"/>
                </a:solidFill>
                <a:latin typeface="TT Octosquares Compressed"/>
                <a:ea typeface="TT Octosquares Compressed"/>
                <a:cs typeface="TT Octosquares Compressed"/>
                <a:sym typeface="TT Octosquares Compressed"/>
              </a:rPr>
              <a:t>21MIS7087 - P.NIKHILESH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sp>
      <p:sp>
        <p:nvSpPr>
          <p:cNvPr id="1048729" name="Freeform 3"/>
          <p:cNvSpPr/>
          <p:nvPr/>
        </p:nvSpPr>
        <p:spPr>
          <a:xfrm>
            <a:off x="17324710" y="458184"/>
            <a:ext cx="306065" cy="336000"/>
          </a:xfrm>
          <a:custGeom>
            <a:avLst/>
            <a:gdLst/>
            <a:ahLst/>
            <a:cxnLst/>
            <a:rect l="l" t="t" r="r" b="b"/>
            <a:pathLst>
              <a:path w="306065" h="336000">
                <a:moveTo>
                  <a:pt x="0" y="0"/>
                </a:moveTo>
                <a:lnTo>
                  <a:pt x="306065" y="0"/>
                </a:lnTo>
                <a:lnTo>
                  <a:pt x="306065" y="336000"/>
                </a:lnTo>
                <a:lnTo>
                  <a:pt x="0" y="336000"/>
                </a:lnTo>
                <a:lnTo>
                  <a:pt x="0" y="0"/>
                </a:lnTo>
                <a:close/>
              </a:path>
            </a:pathLst>
          </a:custGeom>
          <a:blipFill>
            <a:blip r:embed="rId3"/>
            <a:stretch>
              <a:fillRect/>
            </a:stretch>
          </a:blipFill>
        </p:spPr>
      </p:sp>
      <p:sp>
        <p:nvSpPr>
          <p:cNvPr id="1048730" name="Freeform 4"/>
          <p:cNvSpPr/>
          <p:nvPr/>
        </p:nvSpPr>
        <p:spPr>
          <a:xfrm>
            <a:off x="602972" y="439904"/>
            <a:ext cx="253149" cy="354280"/>
          </a:xfrm>
          <a:custGeom>
            <a:avLst/>
            <a:gdLst/>
            <a:ahLst/>
            <a:cxnLst/>
            <a:rect l="l" t="t" r="r" b="b"/>
            <a:pathLst>
              <a:path w="253149" h="354280">
                <a:moveTo>
                  <a:pt x="0" y="0"/>
                </a:moveTo>
                <a:lnTo>
                  <a:pt x="253149" y="0"/>
                </a:lnTo>
                <a:lnTo>
                  <a:pt x="253149" y="354280"/>
                </a:lnTo>
                <a:lnTo>
                  <a:pt x="0" y="354280"/>
                </a:lnTo>
                <a:lnTo>
                  <a:pt x="0" y="0"/>
                </a:lnTo>
                <a:close/>
              </a:path>
            </a:pathLst>
          </a:custGeom>
          <a:blipFill>
            <a:blip r:embed="rId4"/>
            <a:stretch>
              <a:fillRect/>
            </a:stretch>
          </a:blipFill>
        </p:spPr>
      </p:sp>
      <p:grpSp>
        <p:nvGrpSpPr>
          <p:cNvPr id="56" name="Group 5"/>
          <p:cNvGrpSpPr/>
          <p:nvPr/>
        </p:nvGrpSpPr>
        <p:grpSpPr>
          <a:xfrm rot="-5400000">
            <a:off x="17631481" y="8597471"/>
            <a:ext cx="924223" cy="397435"/>
            <a:chOff x="0" y="0"/>
            <a:chExt cx="1347239" cy="579341"/>
          </a:xfrm>
        </p:grpSpPr>
        <p:sp>
          <p:nvSpPr>
            <p:cNvPr id="1048731" name="Freeform 6"/>
            <p:cNvSpPr/>
            <p:nvPr/>
          </p:nvSpPr>
          <p:spPr>
            <a:xfrm>
              <a:off x="0" y="0"/>
              <a:ext cx="1347239" cy="579341"/>
            </a:xfrm>
            <a:custGeom>
              <a:avLst/>
              <a:gdLst/>
              <a:ahLst/>
              <a:cxnLst/>
              <a:rect l="l" t="t" r="r" b="b"/>
              <a:pathLst>
                <a:path w="1347239" h="579341">
                  <a:moveTo>
                    <a:pt x="673619" y="0"/>
                  </a:moveTo>
                  <a:lnTo>
                    <a:pt x="1347239" y="579341"/>
                  </a:lnTo>
                  <a:lnTo>
                    <a:pt x="0" y="579341"/>
                  </a:lnTo>
                  <a:lnTo>
                    <a:pt x="673619" y="0"/>
                  </a:lnTo>
                  <a:close/>
                </a:path>
              </a:pathLst>
            </a:custGeom>
            <a:solidFill>
              <a:srgbClr val="12F1FF"/>
            </a:solidFill>
          </p:spPr>
        </p:sp>
        <p:sp>
          <p:nvSpPr>
            <p:cNvPr id="1048732" name="TextBox 7"/>
            <p:cNvSpPr txBox="1"/>
            <p:nvPr/>
          </p:nvSpPr>
          <p:spPr>
            <a:xfrm>
              <a:off x="210506" y="230880"/>
              <a:ext cx="926227" cy="307080"/>
            </a:xfrm>
            <a:prstGeom prst="rect">
              <a:avLst/>
            </a:prstGeom>
          </p:spPr>
          <p:txBody>
            <a:bodyPr lIns="50800" tIns="50800" rIns="50800" bIns="50800" rtlCol="0" anchor="ctr"/>
            <a:lstStyle/>
            <a:p>
              <a:pPr algn="ctr">
                <a:lnSpc>
                  <a:spcPts val="2659"/>
                </a:lnSpc>
                <a:spcBef>
                  <a:spcPct val="0"/>
                </a:spcBef>
              </a:pPr>
              <a:endParaRPr/>
            </a:p>
          </p:txBody>
        </p:sp>
      </p:grpSp>
      <p:sp>
        <p:nvSpPr>
          <p:cNvPr id="1048733" name="Freeform 8"/>
          <p:cNvSpPr/>
          <p:nvPr/>
        </p:nvSpPr>
        <p:spPr>
          <a:xfrm>
            <a:off x="2843386"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5"/>
            <a:stretch>
              <a:fillRect/>
            </a:stretch>
          </a:blipFill>
        </p:spPr>
      </p:sp>
      <p:sp>
        <p:nvSpPr>
          <p:cNvPr id="1048734" name="TextBox 9"/>
          <p:cNvSpPr txBox="1"/>
          <p:nvPr/>
        </p:nvSpPr>
        <p:spPr>
          <a:xfrm>
            <a:off x="16089294"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id="1048735" name="TextBox 10"/>
          <p:cNvSpPr txBox="1"/>
          <p:nvPr/>
        </p:nvSpPr>
        <p:spPr>
          <a:xfrm>
            <a:off x="14533497"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id="1048736" name="TextBox 11"/>
          <p:cNvSpPr txBox="1"/>
          <p:nvPr/>
        </p:nvSpPr>
        <p:spPr>
          <a:xfrm>
            <a:off x="13302741"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id="1048737" name="TextBox 12"/>
          <p:cNvSpPr txBox="1"/>
          <p:nvPr/>
        </p:nvSpPr>
        <p:spPr>
          <a:xfrm>
            <a:off x="12046981"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id="1048738" name="TextBox 13"/>
          <p:cNvSpPr txBox="1"/>
          <p:nvPr/>
        </p:nvSpPr>
        <p:spPr>
          <a:xfrm>
            <a:off x="1039108" y="517674"/>
            <a:ext cx="1284760"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sp>
        <p:nvSpPr>
          <p:cNvPr id="1048739" name="TextBox 14"/>
          <p:cNvSpPr txBox="1"/>
          <p:nvPr/>
        </p:nvSpPr>
        <p:spPr>
          <a:xfrm>
            <a:off x="4061681" y="3220694"/>
            <a:ext cx="10164638" cy="7214108"/>
          </a:xfrm>
          <a:prstGeom prst="rect">
            <a:avLst/>
          </a:prstGeom>
        </p:spPr>
        <p:txBody>
          <a:bodyPr lIns="0" tIns="0" rIns="0" bIns="0" rtlCol="0" anchor="t">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id="1048740" name="Freeform 15"/>
          <p:cNvSpPr/>
          <p:nvPr/>
        </p:nvSpPr>
        <p:spPr>
          <a:xfrm>
            <a:off x="2105520"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5"/>
            <a:stretch>
              <a:fillRect/>
            </a:stretch>
          </a:blipFill>
        </p:spPr>
      </p:sp>
      <p:sp>
        <p:nvSpPr>
          <p:cNvPr id="1048741" name="Freeform 16"/>
          <p:cNvSpPr/>
          <p:nvPr/>
        </p:nvSpPr>
        <p:spPr>
          <a:xfrm>
            <a:off x="1390081"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5"/>
            <a:stretch>
              <a:fillRect/>
            </a:stretch>
          </a:blipFill>
        </p:spPr>
      </p:sp>
      <p:sp>
        <p:nvSpPr>
          <p:cNvPr id="1048742" name="Freeform 17"/>
          <p:cNvSpPr/>
          <p:nvPr/>
        </p:nvSpPr>
        <p:spPr>
          <a:xfrm rot="-10800000">
            <a:off x="14226319" y="4189844"/>
            <a:ext cx="1218296" cy="1907312"/>
          </a:xfrm>
          <a:custGeom>
            <a:avLst/>
            <a:gdLst/>
            <a:ahLst/>
            <a:cxnLst/>
            <a:rect l="l" t="t" r="r" b="b"/>
            <a:pathLst>
              <a:path w="1218296" h="1907312">
                <a:moveTo>
                  <a:pt x="0" y="0"/>
                </a:moveTo>
                <a:lnTo>
                  <a:pt x="1218295" y="0"/>
                </a:lnTo>
                <a:lnTo>
                  <a:pt x="1218295" y="1907312"/>
                </a:lnTo>
                <a:lnTo>
                  <a:pt x="0" y="1907312"/>
                </a:lnTo>
                <a:lnTo>
                  <a:pt x="0" y="0"/>
                </a:lnTo>
                <a:close/>
              </a:path>
            </a:pathLst>
          </a:custGeom>
          <a:blipFill>
            <a:blip r:embed="rId5"/>
            <a:stretch>
              <a:fillRect/>
            </a:stretch>
          </a:blipFill>
        </p:spPr>
      </p:sp>
      <p:sp>
        <p:nvSpPr>
          <p:cNvPr id="1048743" name="Freeform 18"/>
          <p:cNvSpPr/>
          <p:nvPr/>
        </p:nvSpPr>
        <p:spPr>
          <a:xfrm rot="-10800000">
            <a:off x="15323726" y="4471286"/>
            <a:ext cx="858754" cy="1344429"/>
          </a:xfrm>
          <a:custGeom>
            <a:avLst/>
            <a:gdLst/>
            <a:ahLst/>
            <a:cxnLst/>
            <a:rect l="l" t="t" r="r" b="b"/>
            <a:pathLst>
              <a:path w="858754" h="1344429">
                <a:moveTo>
                  <a:pt x="0" y="0"/>
                </a:moveTo>
                <a:lnTo>
                  <a:pt x="858754" y="0"/>
                </a:lnTo>
                <a:lnTo>
                  <a:pt x="858754" y="1344428"/>
                </a:lnTo>
                <a:lnTo>
                  <a:pt x="0" y="1344428"/>
                </a:lnTo>
                <a:lnTo>
                  <a:pt x="0" y="0"/>
                </a:lnTo>
                <a:close/>
              </a:path>
            </a:pathLst>
          </a:custGeom>
          <a:blipFill>
            <a:blip r:embed="rId5"/>
            <a:stretch>
              <a:fillRect/>
            </a:stretch>
          </a:blipFill>
        </p:spPr>
      </p:sp>
      <p:sp>
        <p:nvSpPr>
          <p:cNvPr id="1048744" name="Freeform 19"/>
          <p:cNvSpPr/>
          <p:nvPr/>
        </p:nvSpPr>
        <p:spPr>
          <a:xfrm rot="-10800000">
            <a:off x="16268205" y="4650573"/>
            <a:ext cx="629715" cy="985855"/>
          </a:xfrm>
          <a:custGeom>
            <a:avLst/>
            <a:gdLst/>
            <a:ahLst/>
            <a:cxnLst/>
            <a:rect l="l" t="t" r="r" b="b"/>
            <a:pathLst>
              <a:path w="629715" h="985855">
                <a:moveTo>
                  <a:pt x="0" y="0"/>
                </a:moveTo>
                <a:lnTo>
                  <a:pt x="629714" y="0"/>
                </a:lnTo>
                <a:lnTo>
                  <a:pt x="629714" y="985854"/>
                </a:lnTo>
                <a:lnTo>
                  <a:pt x="0" y="985854"/>
                </a:lnTo>
                <a:lnTo>
                  <a:pt x="0" y="0"/>
                </a:lnTo>
                <a:close/>
              </a:path>
            </a:pathLst>
          </a:custGeom>
          <a:blipFill>
            <a:blip r:embed="rId5"/>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846</Words>
  <Application>Microsoft Office PowerPoint</Application>
  <PresentationFormat>Custom</PresentationFormat>
  <Paragraphs>79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Open Sans</vt:lpstr>
      <vt:lpstr>Arial</vt:lpstr>
      <vt:lpstr>TT Octosquares Compressed Bold Italics</vt:lpstr>
      <vt:lpstr>Calibri</vt:lpstr>
      <vt:lpstr>Canva Sans</vt:lpstr>
      <vt:lpstr>Open Sans Bold</vt:lpstr>
      <vt:lpstr>TT Octosquares Compressed</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TechGestureSpeak: Arduino-Based Glove for Translating Sign Language into Wordsnology</dc:title>
  <dc:creator>RMX3771</dc:creator>
  <cp:lastModifiedBy>Madhu Sudhan Alapaka</cp:lastModifiedBy>
  <cp:revision>1</cp:revision>
  <dcterms:created xsi:type="dcterms:W3CDTF">2006-08-15T13:00:00Z</dcterms:created>
  <dcterms:modified xsi:type="dcterms:W3CDTF">2024-11-08T15:04:56Z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1c9a7e5b237d49d198f2bd10c6472bba</vt:lpwstr>
  </property>
</Properties>
</file>